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67" r:id="rId4"/>
    <p:sldId id="257" r:id="rId5"/>
    <p:sldId id="306" r:id="rId6"/>
    <p:sldId id="307" r:id="rId7"/>
    <p:sldId id="308" r:id="rId8"/>
    <p:sldId id="270" r:id="rId9"/>
    <p:sldId id="269" r:id="rId10"/>
    <p:sldId id="271" r:id="rId11"/>
    <p:sldId id="286" r:id="rId12"/>
    <p:sldId id="288" r:id="rId13"/>
    <p:sldId id="287" r:id="rId14"/>
    <p:sldId id="285" r:id="rId15"/>
    <p:sldId id="280" r:id="rId16"/>
    <p:sldId id="278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3" r:id="rId27"/>
    <p:sldId id="284" r:id="rId28"/>
    <p:sldId id="272" r:id="rId29"/>
    <p:sldId id="268" r:id="rId30"/>
    <p:sldId id="258" r:id="rId31"/>
    <p:sldId id="264" r:id="rId32"/>
    <p:sldId id="259" r:id="rId33"/>
    <p:sldId id="289" r:id="rId34"/>
    <p:sldId id="26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1" autoAdjust="0"/>
  </p:normalViewPr>
  <p:slideViewPr>
    <p:cSldViewPr>
      <p:cViewPr varScale="1">
        <p:scale>
          <a:sx n="82" d="100"/>
          <a:sy n="82" d="100"/>
        </p:scale>
        <p:origin x="-1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43352-BB07-4BBD-971D-65400A364894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B3E93A-0C5E-4351-8936-385B60727499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Методы обучения</a:t>
          </a:r>
          <a:endParaRPr lang="ru-RU" sz="2400" b="1" dirty="0">
            <a:latin typeface="Century Gothic" pitchFamily="34" charset="0"/>
          </a:endParaRPr>
        </a:p>
      </dgm:t>
    </dgm:pt>
    <dgm:pt modelId="{9258EEC3-03F0-42B2-85BB-32DD90E92DA1}" type="parTrans" cxnId="{C14E5CFB-718E-499E-85A4-C99A6CA34701}">
      <dgm:prSet/>
      <dgm:spPr/>
      <dgm:t>
        <a:bodyPr/>
        <a:lstStyle/>
        <a:p>
          <a:endParaRPr lang="ru-RU"/>
        </a:p>
      </dgm:t>
    </dgm:pt>
    <dgm:pt modelId="{08A8E9E5-CCB1-4A2B-A080-B97E1CBF6368}" type="sibTrans" cxnId="{C14E5CFB-718E-499E-85A4-C99A6CA34701}">
      <dgm:prSet/>
      <dgm:spPr/>
      <dgm:t>
        <a:bodyPr/>
        <a:lstStyle/>
        <a:p>
          <a:endParaRPr lang="ru-RU"/>
        </a:p>
      </dgm:t>
    </dgm:pt>
    <dgm:pt modelId="{26AF9A94-A6A9-4078-8207-C79C1A37B928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Пассивные</a:t>
          </a:r>
          <a:r>
            <a:rPr lang="ru-RU" sz="2100" dirty="0" smtClean="0"/>
            <a:t> </a:t>
          </a:r>
          <a:endParaRPr lang="ru-RU" sz="2100" dirty="0"/>
        </a:p>
      </dgm:t>
    </dgm:pt>
    <dgm:pt modelId="{E94EE6B3-6B79-47D5-AF7C-2BDBC5ADFE08}" type="parTrans" cxnId="{B5D4ABA1-858D-4907-9B00-ED4A5C769CEC}">
      <dgm:prSet/>
      <dgm:spPr/>
      <dgm:t>
        <a:bodyPr/>
        <a:lstStyle/>
        <a:p>
          <a:endParaRPr lang="ru-RU"/>
        </a:p>
      </dgm:t>
    </dgm:pt>
    <dgm:pt modelId="{250AAF26-D3D7-4AE4-BD19-C7D07ABC97B5}" type="sibTrans" cxnId="{B5D4ABA1-858D-4907-9B00-ED4A5C769CEC}">
      <dgm:prSet/>
      <dgm:spPr/>
      <dgm:t>
        <a:bodyPr/>
        <a:lstStyle/>
        <a:p>
          <a:endParaRPr lang="ru-RU"/>
        </a:p>
      </dgm:t>
    </dgm:pt>
    <dgm:pt modelId="{F1E62A56-EF84-4EE5-8F31-1B1AD18985F4}">
      <dgm:prSet phldrT="[Текст]" custT="1"/>
      <dgm:spPr/>
      <dgm:t>
        <a:bodyPr/>
        <a:lstStyle/>
        <a:p>
          <a:r>
            <a:rPr lang="ru-RU" sz="2000" b="1" dirty="0" smtClean="0">
              <a:latin typeface="Century Gothic" pitchFamily="34" charset="0"/>
            </a:rPr>
            <a:t>Учитель</a:t>
          </a:r>
          <a:endParaRPr lang="ru-RU" sz="2000" b="1" dirty="0">
            <a:latin typeface="Century Gothic" pitchFamily="34" charset="0"/>
          </a:endParaRPr>
        </a:p>
      </dgm:t>
    </dgm:pt>
    <dgm:pt modelId="{4B477DC7-A3C3-4D9C-AA3D-9FBCF8FE77B8}" type="parTrans" cxnId="{E2F71FB0-5745-44AF-925A-390FC81329AA}">
      <dgm:prSet/>
      <dgm:spPr/>
      <dgm:t>
        <a:bodyPr/>
        <a:lstStyle/>
        <a:p>
          <a:endParaRPr lang="ru-RU"/>
        </a:p>
      </dgm:t>
    </dgm:pt>
    <dgm:pt modelId="{DDF680EA-DAF8-408D-AA39-983F2A3F02D9}" type="sibTrans" cxnId="{E2F71FB0-5745-44AF-925A-390FC81329AA}">
      <dgm:prSet/>
      <dgm:spPr/>
      <dgm:t>
        <a:bodyPr/>
        <a:lstStyle/>
        <a:p>
          <a:endParaRPr lang="ru-RU"/>
        </a:p>
      </dgm:t>
    </dgm:pt>
    <dgm:pt modelId="{8545025F-CD92-4E02-A1EC-F2261BD92C7E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Активные</a:t>
          </a:r>
          <a:endParaRPr lang="ru-RU" sz="2400" b="1" dirty="0">
            <a:latin typeface="Century Gothic" pitchFamily="34" charset="0"/>
          </a:endParaRPr>
        </a:p>
      </dgm:t>
    </dgm:pt>
    <dgm:pt modelId="{EE54796A-4E84-4ED6-A01B-E2E836CA54A8}" type="parTrans" cxnId="{16AE587F-7046-4044-AE57-BD16BF436EFE}">
      <dgm:prSet/>
      <dgm:spPr/>
      <dgm:t>
        <a:bodyPr/>
        <a:lstStyle/>
        <a:p>
          <a:endParaRPr lang="ru-RU"/>
        </a:p>
      </dgm:t>
    </dgm:pt>
    <dgm:pt modelId="{2BFDD71F-1439-4333-AE42-5EA825631562}" type="sibTrans" cxnId="{16AE587F-7046-4044-AE57-BD16BF436EFE}">
      <dgm:prSet/>
      <dgm:spPr/>
      <dgm:t>
        <a:bodyPr/>
        <a:lstStyle/>
        <a:p>
          <a:endParaRPr lang="ru-RU"/>
        </a:p>
      </dgm:t>
    </dgm:pt>
    <dgm:pt modelId="{6797B031-D41B-4BDB-BB2D-60CD95ABD66A}">
      <dgm:prSet phldrT="[Текст]" custT="1"/>
      <dgm:spPr/>
      <dgm:t>
        <a:bodyPr/>
        <a:lstStyle/>
        <a:p>
          <a:r>
            <a:rPr lang="ru-RU" sz="2000" b="1" dirty="0" smtClean="0">
              <a:latin typeface="Century Gothic" pitchFamily="34" charset="0"/>
            </a:rPr>
            <a:t>Учитель - ученик</a:t>
          </a:r>
          <a:endParaRPr lang="ru-RU" sz="2000" b="1" dirty="0">
            <a:latin typeface="Century Gothic" pitchFamily="34" charset="0"/>
          </a:endParaRPr>
        </a:p>
      </dgm:t>
    </dgm:pt>
    <dgm:pt modelId="{BA93FD64-A891-4D36-B0C0-4688DC1DC81E}" type="parTrans" cxnId="{BD455416-C3BD-4CD6-8782-F8FE4184C4AE}">
      <dgm:prSet/>
      <dgm:spPr/>
      <dgm:t>
        <a:bodyPr/>
        <a:lstStyle/>
        <a:p>
          <a:endParaRPr lang="ru-RU"/>
        </a:p>
      </dgm:t>
    </dgm:pt>
    <dgm:pt modelId="{77BF67D2-E474-4F61-AA63-64D7E24E1DE5}" type="sibTrans" cxnId="{BD455416-C3BD-4CD6-8782-F8FE4184C4AE}">
      <dgm:prSet/>
      <dgm:spPr/>
      <dgm:t>
        <a:bodyPr/>
        <a:lstStyle/>
        <a:p>
          <a:endParaRPr lang="ru-RU"/>
        </a:p>
      </dgm:t>
    </dgm:pt>
    <dgm:pt modelId="{456A227B-0EAD-402F-B495-A170F3AC5EDB}">
      <dgm:prSet custT="1"/>
      <dgm:spPr/>
      <dgm:t>
        <a:bodyPr/>
        <a:lstStyle/>
        <a:p>
          <a:r>
            <a:rPr lang="ru-RU" sz="2400" b="1" dirty="0" smtClean="0"/>
            <a:t>Интерактивные</a:t>
          </a:r>
          <a:r>
            <a:rPr lang="ru-RU" sz="2000" dirty="0" smtClean="0"/>
            <a:t> </a:t>
          </a:r>
          <a:endParaRPr lang="ru-RU" sz="2000" dirty="0"/>
        </a:p>
      </dgm:t>
    </dgm:pt>
    <dgm:pt modelId="{B7DBC269-049A-45A9-830A-D40AE59D0035}" type="parTrans" cxnId="{6486A2B2-C34D-41C2-82D8-EBFDA4866C4C}">
      <dgm:prSet/>
      <dgm:spPr/>
      <dgm:t>
        <a:bodyPr/>
        <a:lstStyle/>
        <a:p>
          <a:endParaRPr lang="ru-RU"/>
        </a:p>
      </dgm:t>
    </dgm:pt>
    <dgm:pt modelId="{EAD25971-8AA5-485C-B8E0-AED8890029FC}" type="sibTrans" cxnId="{6486A2B2-C34D-41C2-82D8-EBFDA4866C4C}">
      <dgm:prSet/>
      <dgm:spPr/>
      <dgm:t>
        <a:bodyPr/>
        <a:lstStyle/>
        <a:p>
          <a:endParaRPr lang="ru-RU"/>
        </a:p>
      </dgm:t>
    </dgm:pt>
    <dgm:pt modelId="{7B645457-E11D-4C21-B7E6-FBA2D05C38E4}">
      <dgm:prSet custT="1"/>
      <dgm:spPr/>
      <dgm:t>
        <a:bodyPr/>
        <a:lstStyle/>
        <a:p>
          <a:r>
            <a:rPr lang="ru-RU" sz="2000" b="1" dirty="0" smtClean="0">
              <a:latin typeface="Century Gothic" pitchFamily="34" charset="0"/>
            </a:rPr>
            <a:t>Учитель-ученик-ученик</a:t>
          </a:r>
          <a:endParaRPr lang="ru-RU" sz="2000" b="1" dirty="0">
            <a:latin typeface="Century Gothic" pitchFamily="34" charset="0"/>
          </a:endParaRPr>
        </a:p>
      </dgm:t>
    </dgm:pt>
    <dgm:pt modelId="{9ABD325B-FADA-4FA0-86B1-208B7FD0123B}" type="parTrans" cxnId="{62BCABA5-0ACF-4F6A-B924-0B65C943706B}">
      <dgm:prSet/>
      <dgm:spPr/>
      <dgm:t>
        <a:bodyPr/>
        <a:lstStyle/>
        <a:p>
          <a:endParaRPr lang="ru-RU"/>
        </a:p>
      </dgm:t>
    </dgm:pt>
    <dgm:pt modelId="{5684373E-6F64-4B81-BB0D-93231E016616}" type="sibTrans" cxnId="{62BCABA5-0ACF-4F6A-B924-0B65C943706B}">
      <dgm:prSet/>
      <dgm:spPr/>
      <dgm:t>
        <a:bodyPr/>
        <a:lstStyle/>
        <a:p>
          <a:endParaRPr lang="ru-RU"/>
        </a:p>
      </dgm:t>
    </dgm:pt>
    <dgm:pt modelId="{09742DD3-6EAC-4421-ABC3-A50FB357398B}" type="pres">
      <dgm:prSet presAssocID="{82C43352-BB07-4BBD-971D-65400A3648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F8FE74-CB44-49DE-ABB5-4D420FD81FF4}" type="pres">
      <dgm:prSet presAssocID="{54B3E93A-0C5E-4351-8936-385B60727499}" presName="hierRoot1" presStyleCnt="0"/>
      <dgm:spPr/>
    </dgm:pt>
    <dgm:pt modelId="{F4095FEF-24B8-43E5-96A4-18E53A9B37F4}" type="pres">
      <dgm:prSet presAssocID="{54B3E93A-0C5E-4351-8936-385B60727499}" presName="composite" presStyleCnt="0"/>
      <dgm:spPr/>
    </dgm:pt>
    <dgm:pt modelId="{16C9EE9F-0222-4A27-965F-4CFB0D1F7AB6}" type="pres">
      <dgm:prSet presAssocID="{54B3E93A-0C5E-4351-8936-385B60727499}" presName="background" presStyleLbl="node0" presStyleIdx="0" presStyleCnt="1"/>
      <dgm:spPr/>
    </dgm:pt>
    <dgm:pt modelId="{44D4E2A3-1169-49E8-8A59-E222DD80CA45}" type="pres">
      <dgm:prSet presAssocID="{54B3E93A-0C5E-4351-8936-385B60727499}" presName="text" presStyleLbl="fgAcc0" presStyleIdx="0" presStyleCnt="1" custScaleX="334576" custScaleY="102399" custLinFactY="-13245" custLinFactNeighborX="-160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289B4A-5606-4736-B73A-C6719D3E30D2}" type="pres">
      <dgm:prSet presAssocID="{54B3E93A-0C5E-4351-8936-385B60727499}" presName="hierChild2" presStyleCnt="0"/>
      <dgm:spPr/>
    </dgm:pt>
    <dgm:pt modelId="{F292A0E7-D7A2-428C-8D88-DFF2C96FFA6E}" type="pres">
      <dgm:prSet presAssocID="{E94EE6B3-6B79-47D5-AF7C-2BDBC5ADFE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8ED6392-82D7-4216-B0F1-F1F6FC08F577}" type="pres">
      <dgm:prSet presAssocID="{26AF9A94-A6A9-4078-8207-C79C1A37B928}" presName="hierRoot2" presStyleCnt="0"/>
      <dgm:spPr/>
    </dgm:pt>
    <dgm:pt modelId="{8222010D-08AA-46DD-B25A-DFAAA0B95717}" type="pres">
      <dgm:prSet presAssocID="{26AF9A94-A6A9-4078-8207-C79C1A37B928}" presName="composite2" presStyleCnt="0"/>
      <dgm:spPr/>
    </dgm:pt>
    <dgm:pt modelId="{5B059D22-E480-4A57-86FE-B7B827DFB808}" type="pres">
      <dgm:prSet presAssocID="{26AF9A94-A6A9-4078-8207-C79C1A37B928}" presName="background2" presStyleLbl="node2" presStyleIdx="0" presStyleCnt="3"/>
      <dgm:spPr/>
    </dgm:pt>
    <dgm:pt modelId="{6E6FF5FE-4E6B-44AF-BD39-F1D68F5A6086}" type="pres">
      <dgm:prSet presAssocID="{26AF9A94-A6A9-4078-8207-C79C1A37B928}" presName="text2" presStyleLbl="fgAcc2" presStyleIdx="0" presStyleCnt="3" custScaleX="198947" custScaleY="221132" custLinFactNeighborX="-16650" custLinFactNeighborY="-6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DB0A4-D59C-499A-9974-7D75DC10AD46}" type="pres">
      <dgm:prSet presAssocID="{26AF9A94-A6A9-4078-8207-C79C1A37B928}" presName="hierChild3" presStyleCnt="0"/>
      <dgm:spPr/>
    </dgm:pt>
    <dgm:pt modelId="{29F733BE-246C-4CB7-AFF4-41D996668E1D}" type="pres">
      <dgm:prSet presAssocID="{4B477DC7-A3C3-4D9C-AA3D-9FBCF8FE77B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FD984AD-8B66-4373-81A3-7C886F1DF9F2}" type="pres">
      <dgm:prSet presAssocID="{F1E62A56-EF84-4EE5-8F31-1B1AD18985F4}" presName="hierRoot3" presStyleCnt="0"/>
      <dgm:spPr/>
    </dgm:pt>
    <dgm:pt modelId="{6978631B-030B-466B-B3D4-0DE8E6ACEF2C}" type="pres">
      <dgm:prSet presAssocID="{F1E62A56-EF84-4EE5-8F31-1B1AD18985F4}" presName="composite3" presStyleCnt="0"/>
      <dgm:spPr/>
    </dgm:pt>
    <dgm:pt modelId="{BB1732D9-12E8-49DC-8190-DC44316E4328}" type="pres">
      <dgm:prSet presAssocID="{F1E62A56-EF84-4EE5-8F31-1B1AD18985F4}" presName="background3" presStyleLbl="node3" presStyleIdx="0" presStyleCnt="3"/>
      <dgm:spPr/>
    </dgm:pt>
    <dgm:pt modelId="{E9CF3632-ACE5-4394-B0B8-C57EF852D163}" type="pres">
      <dgm:prSet presAssocID="{F1E62A56-EF84-4EE5-8F31-1B1AD18985F4}" presName="text3" presStyleLbl="fgAcc3" presStyleIdx="0" presStyleCnt="3" custScaleX="141077" custScaleY="104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01D1F-6758-4558-87EF-12EFDF2915C3}" type="pres">
      <dgm:prSet presAssocID="{F1E62A56-EF84-4EE5-8F31-1B1AD18985F4}" presName="hierChild4" presStyleCnt="0"/>
      <dgm:spPr/>
    </dgm:pt>
    <dgm:pt modelId="{0702F196-AFC2-44E5-9EE0-061B5D9E7659}" type="pres">
      <dgm:prSet presAssocID="{EE54796A-4E84-4ED6-A01B-E2E836CA54A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4EEEC61-52E1-4DE6-863D-3A252B8D382E}" type="pres">
      <dgm:prSet presAssocID="{8545025F-CD92-4E02-A1EC-F2261BD92C7E}" presName="hierRoot2" presStyleCnt="0"/>
      <dgm:spPr/>
    </dgm:pt>
    <dgm:pt modelId="{4256CEE2-BAD7-4393-BBE0-9A43DE30CAB2}" type="pres">
      <dgm:prSet presAssocID="{8545025F-CD92-4E02-A1EC-F2261BD92C7E}" presName="composite2" presStyleCnt="0"/>
      <dgm:spPr/>
    </dgm:pt>
    <dgm:pt modelId="{D88F39B5-133F-4FD0-B558-1F172D8FE3DD}" type="pres">
      <dgm:prSet presAssocID="{8545025F-CD92-4E02-A1EC-F2261BD92C7E}" presName="background2" presStyleLbl="node2" presStyleIdx="1" presStyleCnt="3"/>
      <dgm:spPr/>
    </dgm:pt>
    <dgm:pt modelId="{603AF4A3-7BE9-44FE-9D51-C698D787546E}" type="pres">
      <dgm:prSet presAssocID="{8545025F-CD92-4E02-A1EC-F2261BD92C7E}" presName="text2" presStyleLbl="fgAcc2" presStyleIdx="1" presStyleCnt="3" custScaleX="196437" custScaleY="191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A00020-8FFC-497A-99AE-FF1B0DE0BCFE}" type="pres">
      <dgm:prSet presAssocID="{8545025F-CD92-4E02-A1EC-F2261BD92C7E}" presName="hierChild3" presStyleCnt="0"/>
      <dgm:spPr/>
    </dgm:pt>
    <dgm:pt modelId="{5103F076-416E-45AA-8133-7FEA8A7E72AC}" type="pres">
      <dgm:prSet presAssocID="{BA93FD64-A891-4D36-B0C0-4688DC1DC81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310E1A1-E6A9-4D68-9F5A-8F1E4B7E9903}" type="pres">
      <dgm:prSet presAssocID="{6797B031-D41B-4BDB-BB2D-60CD95ABD66A}" presName="hierRoot3" presStyleCnt="0"/>
      <dgm:spPr/>
    </dgm:pt>
    <dgm:pt modelId="{9D27080A-357F-4206-8C53-235247CA729C}" type="pres">
      <dgm:prSet presAssocID="{6797B031-D41B-4BDB-BB2D-60CD95ABD66A}" presName="composite3" presStyleCnt="0"/>
      <dgm:spPr/>
    </dgm:pt>
    <dgm:pt modelId="{2906EBFE-8412-467F-B8D6-F1CFB0184B44}" type="pres">
      <dgm:prSet presAssocID="{6797B031-D41B-4BDB-BB2D-60CD95ABD66A}" presName="background3" presStyleLbl="node3" presStyleIdx="1" presStyleCnt="3"/>
      <dgm:spPr/>
    </dgm:pt>
    <dgm:pt modelId="{516AA599-DF64-4D48-B005-AF3416155236}" type="pres">
      <dgm:prSet presAssocID="{6797B031-D41B-4BDB-BB2D-60CD95ABD66A}" presName="text3" presStyleLbl="fgAcc3" presStyleIdx="1" presStyleCnt="3" custScaleX="180587" custScaleY="132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26369-8DD3-4153-BD3E-067E6C6C8A7A}" type="pres">
      <dgm:prSet presAssocID="{6797B031-D41B-4BDB-BB2D-60CD95ABD66A}" presName="hierChild4" presStyleCnt="0"/>
      <dgm:spPr/>
    </dgm:pt>
    <dgm:pt modelId="{B7BDF550-1896-4CD1-AEB6-0DB8DFA7E7CE}" type="pres">
      <dgm:prSet presAssocID="{B7DBC269-049A-45A9-830A-D40AE59D003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0072D0F-94E7-494A-A849-116D4B8519A9}" type="pres">
      <dgm:prSet presAssocID="{456A227B-0EAD-402F-B495-A170F3AC5EDB}" presName="hierRoot2" presStyleCnt="0"/>
      <dgm:spPr/>
    </dgm:pt>
    <dgm:pt modelId="{0A21E40D-DB7F-4F33-9B35-B6455D03C137}" type="pres">
      <dgm:prSet presAssocID="{456A227B-0EAD-402F-B495-A170F3AC5EDB}" presName="composite2" presStyleCnt="0"/>
      <dgm:spPr/>
    </dgm:pt>
    <dgm:pt modelId="{F880FD86-8A11-459E-A04C-300B868773BA}" type="pres">
      <dgm:prSet presAssocID="{456A227B-0EAD-402F-B495-A170F3AC5EDB}" presName="background2" presStyleLbl="node2" presStyleIdx="2" presStyleCnt="3"/>
      <dgm:spPr/>
    </dgm:pt>
    <dgm:pt modelId="{6E225F4E-A00C-4A56-88DC-3C73B2B0024A}" type="pres">
      <dgm:prSet presAssocID="{456A227B-0EAD-402F-B495-A170F3AC5EDB}" presName="text2" presStyleLbl="fgAcc2" presStyleIdx="2" presStyleCnt="3" custScaleX="218557" custScaleY="183319" custLinFactNeighborX="2286" custLinFactNeighborY="6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D0D36-F159-46AB-BA3B-339257C92C38}" type="pres">
      <dgm:prSet presAssocID="{456A227B-0EAD-402F-B495-A170F3AC5EDB}" presName="hierChild3" presStyleCnt="0"/>
      <dgm:spPr/>
    </dgm:pt>
    <dgm:pt modelId="{3EA56966-5E72-4FC8-BE89-293FD15CB597}" type="pres">
      <dgm:prSet presAssocID="{9ABD325B-FADA-4FA0-86B1-208B7FD0123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B830EFC-78C3-404C-A3EF-9E752C3BC2E0}" type="pres">
      <dgm:prSet presAssocID="{7B645457-E11D-4C21-B7E6-FBA2D05C38E4}" presName="hierRoot3" presStyleCnt="0"/>
      <dgm:spPr/>
    </dgm:pt>
    <dgm:pt modelId="{D3032CFB-9F3F-485F-81E8-084767EE34E9}" type="pres">
      <dgm:prSet presAssocID="{7B645457-E11D-4C21-B7E6-FBA2D05C38E4}" presName="composite3" presStyleCnt="0"/>
      <dgm:spPr/>
    </dgm:pt>
    <dgm:pt modelId="{F2A53F14-66CA-4CBD-BE44-CF301663348C}" type="pres">
      <dgm:prSet presAssocID="{7B645457-E11D-4C21-B7E6-FBA2D05C38E4}" presName="background3" presStyleLbl="node3" presStyleIdx="2" presStyleCnt="3"/>
      <dgm:spPr/>
    </dgm:pt>
    <dgm:pt modelId="{6C929C43-CB23-47F9-A20C-2FD15B919F95}" type="pres">
      <dgm:prSet presAssocID="{7B645457-E11D-4C21-B7E6-FBA2D05C38E4}" presName="text3" presStyleLbl="fgAcc3" presStyleIdx="2" presStyleCnt="3" custScaleX="165959" custScaleY="141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ED83A-512C-4205-AB82-0F12D3F0179C}" type="pres">
      <dgm:prSet presAssocID="{7B645457-E11D-4C21-B7E6-FBA2D05C38E4}" presName="hierChild4" presStyleCnt="0"/>
      <dgm:spPr/>
    </dgm:pt>
  </dgm:ptLst>
  <dgm:cxnLst>
    <dgm:cxn modelId="{4C2A1BCB-1A2B-4294-8F7D-6336AFF7E5D5}" type="presOf" srcId="{82C43352-BB07-4BBD-971D-65400A364894}" destId="{09742DD3-6EAC-4421-ABC3-A50FB357398B}" srcOrd="0" destOrd="0" presId="urn:microsoft.com/office/officeart/2005/8/layout/hierarchy1"/>
    <dgm:cxn modelId="{78FE8962-AA67-42E3-8FBC-3B5337404589}" type="presOf" srcId="{EE54796A-4E84-4ED6-A01B-E2E836CA54A8}" destId="{0702F196-AFC2-44E5-9EE0-061B5D9E7659}" srcOrd="0" destOrd="0" presId="urn:microsoft.com/office/officeart/2005/8/layout/hierarchy1"/>
    <dgm:cxn modelId="{63610B6C-7483-4624-A12D-103338B1F9D8}" type="presOf" srcId="{9ABD325B-FADA-4FA0-86B1-208B7FD0123B}" destId="{3EA56966-5E72-4FC8-BE89-293FD15CB597}" srcOrd="0" destOrd="0" presId="urn:microsoft.com/office/officeart/2005/8/layout/hierarchy1"/>
    <dgm:cxn modelId="{C14E5CFB-718E-499E-85A4-C99A6CA34701}" srcId="{82C43352-BB07-4BBD-971D-65400A364894}" destId="{54B3E93A-0C5E-4351-8936-385B60727499}" srcOrd="0" destOrd="0" parTransId="{9258EEC3-03F0-42B2-85BB-32DD90E92DA1}" sibTransId="{08A8E9E5-CCB1-4A2B-A080-B97E1CBF6368}"/>
    <dgm:cxn modelId="{D0F550B2-0B81-4B61-B532-51A79231E5BB}" type="presOf" srcId="{7B645457-E11D-4C21-B7E6-FBA2D05C38E4}" destId="{6C929C43-CB23-47F9-A20C-2FD15B919F95}" srcOrd="0" destOrd="0" presId="urn:microsoft.com/office/officeart/2005/8/layout/hierarchy1"/>
    <dgm:cxn modelId="{AEB56F0F-AC20-4193-82ED-F9A77CF2C5A0}" type="presOf" srcId="{456A227B-0EAD-402F-B495-A170F3AC5EDB}" destId="{6E225F4E-A00C-4A56-88DC-3C73B2B0024A}" srcOrd="0" destOrd="0" presId="urn:microsoft.com/office/officeart/2005/8/layout/hierarchy1"/>
    <dgm:cxn modelId="{1E14E013-3B0E-4C96-88D9-DE7E015EC0CB}" type="presOf" srcId="{F1E62A56-EF84-4EE5-8F31-1B1AD18985F4}" destId="{E9CF3632-ACE5-4394-B0B8-C57EF852D163}" srcOrd="0" destOrd="0" presId="urn:microsoft.com/office/officeart/2005/8/layout/hierarchy1"/>
    <dgm:cxn modelId="{E2F71FB0-5745-44AF-925A-390FC81329AA}" srcId="{26AF9A94-A6A9-4078-8207-C79C1A37B928}" destId="{F1E62A56-EF84-4EE5-8F31-1B1AD18985F4}" srcOrd="0" destOrd="0" parTransId="{4B477DC7-A3C3-4D9C-AA3D-9FBCF8FE77B8}" sibTransId="{DDF680EA-DAF8-408D-AA39-983F2A3F02D9}"/>
    <dgm:cxn modelId="{16AE587F-7046-4044-AE57-BD16BF436EFE}" srcId="{54B3E93A-0C5E-4351-8936-385B60727499}" destId="{8545025F-CD92-4E02-A1EC-F2261BD92C7E}" srcOrd="1" destOrd="0" parTransId="{EE54796A-4E84-4ED6-A01B-E2E836CA54A8}" sibTransId="{2BFDD71F-1439-4333-AE42-5EA825631562}"/>
    <dgm:cxn modelId="{37945E1B-B474-4F26-84CF-6739E9EB9A4A}" type="presOf" srcId="{E94EE6B3-6B79-47D5-AF7C-2BDBC5ADFE08}" destId="{F292A0E7-D7A2-428C-8D88-DFF2C96FFA6E}" srcOrd="0" destOrd="0" presId="urn:microsoft.com/office/officeart/2005/8/layout/hierarchy1"/>
    <dgm:cxn modelId="{BD455416-C3BD-4CD6-8782-F8FE4184C4AE}" srcId="{8545025F-CD92-4E02-A1EC-F2261BD92C7E}" destId="{6797B031-D41B-4BDB-BB2D-60CD95ABD66A}" srcOrd="0" destOrd="0" parTransId="{BA93FD64-A891-4D36-B0C0-4688DC1DC81E}" sibTransId="{77BF67D2-E474-4F61-AA63-64D7E24E1DE5}"/>
    <dgm:cxn modelId="{9A7C2E2C-2BEE-48BD-A826-76E6E20ED581}" type="presOf" srcId="{BA93FD64-A891-4D36-B0C0-4688DC1DC81E}" destId="{5103F076-416E-45AA-8133-7FEA8A7E72AC}" srcOrd="0" destOrd="0" presId="urn:microsoft.com/office/officeart/2005/8/layout/hierarchy1"/>
    <dgm:cxn modelId="{47EF438A-4F9F-4F76-8FBF-0121B2DF1A9B}" type="presOf" srcId="{26AF9A94-A6A9-4078-8207-C79C1A37B928}" destId="{6E6FF5FE-4E6B-44AF-BD39-F1D68F5A6086}" srcOrd="0" destOrd="0" presId="urn:microsoft.com/office/officeart/2005/8/layout/hierarchy1"/>
    <dgm:cxn modelId="{B5D4ABA1-858D-4907-9B00-ED4A5C769CEC}" srcId="{54B3E93A-0C5E-4351-8936-385B60727499}" destId="{26AF9A94-A6A9-4078-8207-C79C1A37B928}" srcOrd="0" destOrd="0" parTransId="{E94EE6B3-6B79-47D5-AF7C-2BDBC5ADFE08}" sibTransId="{250AAF26-D3D7-4AE4-BD19-C7D07ABC97B5}"/>
    <dgm:cxn modelId="{69AB16B2-C568-4368-A57A-84F04AA9453A}" type="presOf" srcId="{54B3E93A-0C5E-4351-8936-385B60727499}" destId="{44D4E2A3-1169-49E8-8A59-E222DD80CA45}" srcOrd="0" destOrd="0" presId="urn:microsoft.com/office/officeart/2005/8/layout/hierarchy1"/>
    <dgm:cxn modelId="{67C9AF0F-90EC-45CF-800C-B1A1DC6D92C1}" type="presOf" srcId="{8545025F-CD92-4E02-A1EC-F2261BD92C7E}" destId="{603AF4A3-7BE9-44FE-9D51-C698D787546E}" srcOrd="0" destOrd="0" presId="urn:microsoft.com/office/officeart/2005/8/layout/hierarchy1"/>
    <dgm:cxn modelId="{62BCABA5-0ACF-4F6A-B924-0B65C943706B}" srcId="{456A227B-0EAD-402F-B495-A170F3AC5EDB}" destId="{7B645457-E11D-4C21-B7E6-FBA2D05C38E4}" srcOrd="0" destOrd="0" parTransId="{9ABD325B-FADA-4FA0-86B1-208B7FD0123B}" sibTransId="{5684373E-6F64-4B81-BB0D-93231E016616}"/>
    <dgm:cxn modelId="{83771DA3-19D7-4DFF-945F-BC4DBDAE86EA}" type="presOf" srcId="{4B477DC7-A3C3-4D9C-AA3D-9FBCF8FE77B8}" destId="{29F733BE-246C-4CB7-AFF4-41D996668E1D}" srcOrd="0" destOrd="0" presId="urn:microsoft.com/office/officeart/2005/8/layout/hierarchy1"/>
    <dgm:cxn modelId="{08BC355E-C9C1-4209-B5F0-8CBCFEF44198}" type="presOf" srcId="{6797B031-D41B-4BDB-BB2D-60CD95ABD66A}" destId="{516AA599-DF64-4D48-B005-AF3416155236}" srcOrd="0" destOrd="0" presId="urn:microsoft.com/office/officeart/2005/8/layout/hierarchy1"/>
    <dgm:cxn modelId="{66F81AAB-B309-429E-AA0B-187164799114}" type="presOf" srcId="{B7DBC269-049A-45A9-830A-D40AE59D0035}" destId="{B7BDF550-1896-4CD1-AEB6-0DB8DFA7E7CE}" srcOrd="0" destOrd="0" presId="urn:microsoft.com/office/officeart/2005/8/layout/hierarchy1"/>
    <dgm:cxn modelId="{6486A2B2-C34D-41C2-82D8-EBFDA4866C4C}" srcId="{54B3E93A-0C5E-4351-8936-385B60727499}" destId="{456A227B-0EAD-402F-B495-A170F3AC5EDB}" srcOrd="2" destOrd="0" parTransId="{B7DBC269-049A-45A9-830A-D40AE59D0035}" sibTransId="{EAD25971-8AA5-485C-B8E0-AED8890029FC}"/>
    <dgm:cxn modelId="{65670186-83D4-4D9F-ACA5-9D74940521CA}" type="presParOf" srcId="{09742DD3-6EAC-4421-ABC3-A50FB357398B}" destId="{F7F8FE74-CB44-49DE-ABB5-4D420FD81FF4}" srcOrd="0" destOrd="0" presId="urn:microsoft.com/office/officeart/2005/8/layout/hierarchy1"/>
    <dgm:cxn modelId="{1E866F74-D8C3-4AC2-99AF-702E06D67BE5}" type="presParOf" srcId="{F7F8FE74-CB44-49DE-ABB5-4D420FD81FF4}" destId="{F4095FEF-24B8-43E5-96A4-18E53A9B37F4}" srcOrd="0" destOrd="0" presId="urn:microsoft.com/office/officeart/2005/8/layout/hierarchy1"/>
    <dgm:cxn modelId="{B3683920-75D7-4DC7-9E58-D41711B1CB9E}" type="presParOf" srcId="{F4095FEF-24B8-43E5-96A4-18E53A9B37F4}" destId="{16C9EE9F-0222-4A27-965F-4CFB0D1F7AB6}" srcOrd="0" destOrd="0" presId="urn:microsoft.com/office/officeart/2005/8/layout/hierarchy1"/>
    <dgm:cxn modelId="{755589B5-C9EB-4BCE-9489-BD5311477DA8}" type="presParOf" srcId="{F4095FEF-24B8-43E5-96A4-18E53A9B37F4}" destId="{44D4E2A3-1169-49E8-8A59-E222DD80CA45}" srcOrd="1" destOrd="0" presId="urn:microsoft.com/office/officeart/2005/8/layout/hierarchy1"/>
    <dgm:cxn modelId="{6C0291E2-3A12-4717-9D58-7F53A30AAE27}" type="presParOf" srcId="{F7F8FE74-CB44-49DE-ABB5-4D420FD81FF4}" destId="{6D289B4A-5606-4736-B73A-C6719D3E30D2}" srcOrd="1" destOrd="0" presId="urn:microsoft.com/office/officeart/2005/8/layout/hierarchy1"/>
    <dgm:cxn modelId="{90CAF8B6-53C7-45DC-BBB0-40273A89FCDE}" type="presParOf" srcId="{6D289B4A-5606-4736-B73A-C6719D3E30D2}" destId="{F292A0E7-D7A2-428C-8D88-DFF2C96FFA6E}" srcOrd="0" destOrd="0" presId="urn:microsoft.com/office/officeart/2005/8/layout/hierarchy1"/>
    <dgm:cxn modelId="{CE60B1FA-5BD4-4F07-ABE1-47D2E8872B14}" type="presParOf" srcId="{6D289B4A-5606-4736-B73A-C6719D3E30D2}" destId="{88ED6392-82D7-4216-B0F1-F1F6FC08F577}" srcOrd="1" destOrd="0" presId="urn:microsoft.com/office/officeart/2005/8/layout/hierarchy1"/>
    <dgm:cxn modelId="{44963E81-E8A5-405C-9BD9-032ADB0CAA7F}" type="presParOf" srcId="{88ED6392-82D7-4216-B0F1-F1F6FC08F577}" destId="{8222010D-08AA-46DD-B25A-DFAAA0B95717}" srcOrd="0" destOrd="0" presId="urn:microsoft.com/office/officeart/2005/8/layout/hierarchy1"/>
    <dgm:cxn modelId="{55283F24-3B0E-4F51-8CB2-6A58440AC607}" type="presParOf" srcId="{8222010D-08AA-46DD-B25A-DFAAA0B95717}" destId="{5B059D22-E480-4A57-86FE-B7B827DFB808}" srcOrd="0" destOrd="0" presId="urn:microsoft.com/office/officeart/2005/8/layout/hierarchy1"/>
    <dgm:cxn modelId="{DD25CA54-DE25-4101-9440-767721980844}" type="presParOf" srcId="{8222010D-08AA-46DD-B25A-DFAAA0B95717}" destId="{6E6FF5FE-4E6B-44AF-BD39-F1D68F5A6086}" srcOrd="1" destOrd="0" presId="urn:microsoft.com/office/officeart/2005/8/layout/hierarchy1"/>
    <dgm:cxn modelId="{9DE4FB8D-2FDB-4CDF-9363-351F0E179799}" type="presParOf" srcId="{88ED6392-82D7-4216-B0F1-F1F6FC08F577}" destId="{A29DB0A4-D59C-499A-9974-7D75DC10AD46}" srcOrd="1" destOrd="0" presId="urn:microsoft.com/office/officeart/2005/8/layout/hierarchy1"/>
    <dgm:cxn modelId="{42E8DC0F-5E47-4C3A-81CC-4B850B2770D1}" type="presParOf" srcId="{A29DB0A4-D59C-499A-9974-7D75DC10AD46}" destId="{29F733BE-246C-4CB7-AFF4-41D996668E1D}" srcOrd="0" destOrd="0" presId="urn:microsoft.com/office/officeart/2005/8/layout/hierarchy1"/>
    <dgm:cxn modelId="{F59F942F-9CA5-4BDF-B661-45BDB7C68538}" type="presParOf" srcId="{A29DB0A4-D59C-499A-9974-7D75DC10AD46}" destId="{8FD984AD-8B66-4373-81A3-7C886F1DF9F2}" srcOrd="1" destOrd="0" presId="urn:microsoft.com/office/officeart/2005/8/layout/hierarchy1"/>
    <dgm:cxn modelId="{CC9347E3-5D0F-458B-93DE-E7132DDAB171}" type="presParOf" srcId="{8FD984AD-8B66-4373-81A3-7C886F1DF9F2}" destId="{6978631B-030B-466B-B3D4-0DE8E6ACEF2C}" srcOrd="0" destOrd="0" presId="urn:microsoft.com/office/officeart/2005/8/layout/hierarchy1"/>
    <dgm:cxn modelId="{B48153EC-A28C-4030-8BD0-E7D7CC3E6ADA}" type="presParOf" srcId="{6978631B-030B-466B-B3D4-0DE8E6ACEF2C}" destId="{BB1732D9-12E8-49DC-8190-DC44316E4328}" srcOrd="0" destOrd="0" presId="urn:microsoft.com/office/officeart/2005/8/layout/hierarchy1"/>
    <dgm:cxn modelId="{3A8741A9-0C70-4A5D-BBEB-AC551E8C039F}" type="presParOf" srcId="{6978631B-030B-466B-B3D4-0DE8E6ACEF2C}" destId="{E9CF3632-ACE5-4394-B0B8-C57EF852D163}" srcOrd="1" destOrd="0" presId="urn:microsoft.com/office/officeart/2005/8/layout/hierarchy1"/>
    <dgm:cxn modelId="{72BF5E19-A7F9-485F-9DFD-7C68E4152D17}" type="presParOf" srcId="{8FD984AD-8B66-4373-81A3-7C886F1DF9F2}" destId="{5BD01D1F-6758-4558-87EF-12EFDF2915C3}" srcOrd="1" destOrd="0" presId="urn:microsoft.com/office/officeart/2005/8/layout/hierarchy1"/>
    <dgm:cxn modelId="{6F466124-96E4-4E1B-95FD-AAB4CCF20969}" type="presParOf" srcId="{6D289B4A-5606-4736-B73A-C6719D3E30D2}" destId="{0702F196-AFC2-44E5-9EE0-061B5D9E7659}" srcOrd="2" destOrd="0" presId="urn:microsoft.com/office/officeart/2005/8/layout/hierarchy1"/>
    <dgm:cxn modelId="{19521C2C-673F-4312-99B1-657666AE98E6}" type="presParOf" srcId="{6D289B4A-5606-4736-B73A-C6719D3E30D2}" destId="{54EEEC61-52E1-4DE6-863D-3A252B8D382E}" srcOrd="3" destOrd="0" presId="urn:microsoft.com/office/officeart/2005/8/layout/hierarchy1"/>
    <dgm:cxn modelId="{B3D5E4F2-1B48-48E3-B343-3D2EFCB49C9E}" type="presParOf" srcId="{54EEEC61-52E1-4DE6-863D-3A252B8D382E}" destId="{4256CEE2-BAD7-4393-BBE0-9A43DE30CAB2}" srcOrd="0" destOrd="0" presId="urn:microsoft.com/office/officeart/2005/8/layout/hierarchy1"/>
    <dgm:cxn modelId="{6704539A-A799-422C-9F65-23E7D8CEE8AC}" type="presParOf" srcId="{4256CEE2-BAD7-4393-BBE0-9A43DE30CAB2}" destId="{D88F39B5-133F-4FD0-B558-1F172D8FE3DD}" srcOrd="0" destOrd="0" presId="urn:microsoft.com/office/officeart/2005/8/layout/hierarchy1"/>
    <dgm:cxn modelId="{928CFEB8-507F-4405-BDB8-36F1197CF9C9}" type="presParOf" srcId="{4256CEE2-BAD7-4393-BBE0-9A43DE30CAB2}" destId="{603AF4A3-7BE9-44FE-9D51-C698D787546E}" srcOrd="1" destOrd="0" presId="urn:microsoft.com/office/officeart/2005/8/layout/hierarchy1"/>
    <dgm:cxn modelId="{3BD54050-B8CA-4DA8-A1FB-C832B323FC7A}" type="presParOf" srcId="{54EEEC61-52E1-4DE6-863D-3A252B8D382E}" destId="{06A00020-8FFC-497A-99AE-FF1B0DE0BCFE}" srcOrd="1" destOrd="0" presId="urn:microsoft.com/office/officeart/2005/8/layout/hierarchy1"/>
    <dgm:cxn modelId="{30BF0B23-D066-4BDD-A6AB-6329E145D1CB}" type="presParOf" srcId="{06A00020-8FFC-497A-99AE-FF1B0DE0BCFE}" destId="{5103F076-416E-45AA-8133-7FEA8A7E72AC}" srcOrd="0" destOrd="0" presId="urn:microsoft.com/office/officeart/2005/8/layout/hierarchy1"/>
    <dgm:cxn modelId="{23C974E1-2C43-43D4-8C77-8872C9F8702B}" type="presParOf" srcId="{06A00020-8FFC-497A-99AE-FF1B0DE0BCFE}" destId="{E310E1A1-E6A9-4D68-9F5A-8F1E4B7E9903}" srcOrd="1" destOrd="0" presId="urn:microsoft.com/office/officeart/2005/8/layout/hierarchy1"/>
    <dgm:cxn modelId="{0B63BED2-074A-443F-A4C3-D1F4067BBD0A}" type="presParOf" srcId="{E310E1A1-E6A9-4D68-9F5A-8F1E4B7E9903}" destId="{9D27080A-357F-4206-8C53-235247CA729C}" srcOrd="0" destOrd="0" presId="urn:microsoft.com/office/officeart/2005/8/layout/hierarchy1"/>
    <dgm:cxn modelId="{3C50A867-714B-4F0C-93D7-17EE41161C1D}" type="presParOf" srcId="{9D27080A-357F-4206-8C53-235247CA729C}" destId="{2906EBFE-8412-467F-B8D6-F1CFB0184B44}" srcOrd="0" destOrd="0" presId="urn:microsoft.com/office/officeart/2005/8/layout/hierarchy1"/>
    <dgm:cxn modelId="{0F710287-14F9-473B-8006-54271FC2B43A}" type="presParOf" srcId="{9D27080A-357F-4206-8C53-235247CA729C}" destId="{516AA599-DF64-4D48-B005-AF3416155236}" srcOrd="1" destOrd="0" presId="urn:microsoft.com/office/officeart/2005/8/layout/hierarchy1"/>
    <dgm:cxn modelId="{46E08821-FD14-447B-AE20-7D0B4B1B343E}" type="presParOf" srcId="{E310E1A1-E6A9-4D68-9F5A-8F1E4B7E9903}" destId="{AD326369-8DD3-4153-BD3E-067E6C6C8A7A}" srcOrd="1" destOrd="0" presId="urn:microsoft.com/office/officeart/2005/8/layout/hierarchy1"/>
    <dgm:cxn modelId="{1A534B35-0D64-431D-B371-DEE5AA08B1D9}" type="presParOf" srcId="{6D289B4A-5606-4736-B73A-C6719D3E30D2}" destId="{B7BDF550-1896-4CD1-AEB6-0DB8DFA7E7CE}" srcOrd="4" destOrd="0" presId="urn:microsoft.com/office/officeart/2005/8/layout/hierarchy1"/>
    <dgm:cxn modelId="{36034097-3A66-45E2-B0A5-C6C96BB700D8}" type="presParOf" srcId="{6D289B4A-5606-4736-B73A-C6719D3E30D2}" destId="{90072D0F-94E7-494A-A849-116D4B8519A9}" srcOrd="5" destOrd="0" presId="urn:microsoft.com/office/officeart/2005/8/layout/hierarchy1"/>
    <dgm:cxn modelId="{7C21D1CB-F738-4259-BB64-50FE05BB45B5}" type="presParOf" srcId="{90072D0F-94E7-494A-A849-116D4B8519A9}" destId="{0A21E40D-DB7F-4F33-9B35-B6455D03C137}" srcOrd="0" destOrd="0" presId="urn:microsoft.com/office/officeart/2005/8/layout/hierarchy1"/>
    <dgm:cxn modelId="{D6DE6081-A79D-4C60-B2E6-ADAE75EEC22F}" type="presParOf" srcId="{0A21E40D-DB7F-4F33-9B35-B6455D03C137}" destId="{F880FD86-8A11-459E-A04C-300B868773BA}" srcOrd="0" destOrd="0" presId="urn:microsoft.com/office/officeart/2005/8/layout/hierarchy1"/>
    <dgm:cxn modelId="{5CC6547A-6E50-4238-A1B8-7842BB3EE884}" type="presParOf" srcId="{0A21E40D-DB7F-4F33-9B35-B6455D03C137}" destId="{6E225F4E-A00C-4A56-88DC-3C73B2B0024A}" srcOrd="1" destOrd="0" presId="urn:microsoft.com/office/officeart/2005/8/layout/hierarchy1"/>
    <dgm:cxn modelId="{706781B9-7AD1-4F98-ABC8-E8A935CB92B8}" type="presParOf" srcId="{90072D0F-94E7-494A-A849-116D4B8519A9}" destId="{BA6D0D36-F159-46AB-BA3B-339257C92C38}" srcOrd="1" destOrd="0" presId="urn:microsoft.com/office/officeart/2005/8/layout/hierarchy1"/>
    <dgm:cxn modelId="{BDE36B19-DD4A-4D9F-8FA2-74D2A5817899}" type="presParOf" srcId="{BA6D0D36-F159-46AB-BA3B-339257C92C38}" destId="{3EA56966-5E72-4FC8-BE89-293FD15CB597}" srcOrd="0" destOrd="0" presId="urn:microsoft.com/office/officeart/2005/8/layout/hierarchy1"/>
    <dgm:cxn modelId="{6A7E31ED-2716-4BF9-9781-782D426C1D8D}" type="presParOf" srcId="{BA6D0D36-F159-46AB-BA3B-339257C92C38}" destId="{9B830EFC-78C3-404C-A3EF-9E752C3BC2E0}" srcOrd="1" destOrd="0" presId="urn:microsoft.com/office/officeart/2005/8/layout/hierarchy1"/>
    <dgm:cxn modelId="{19EB163F-DFC0-470B-B9EA-F21C25A4549F}" type="presParOf" srcId="{9B830EFC-78C3-404C-A3EF-9E752C3BC2E0}" destId="{D3032CFB-9F3F-485F-81E8-084767EE34E9}" srcOrd="0" destOrd="0" presId="urn:microsoft.com/office/officeart/2005/8/layout/hierarchy1"/>
    <dgm:cxn modelId="{A8E0FD48-AAB3-4604-AB48-6EC47DC879D8}" type="presParOf" srcId="{D3032CFB-9F3F-485F-81E8-084767EE34E9}" destId="{F2A53F14-66CA-4CBD-BE44-CF301663348C}" srcOrd="0" destOrd="0" presId="urn:microsoft.com/office/officeart/2005/8/layout/hierarchy1"/>
    <dgm:cxn modelId="{CE9704F1-BDB0-4B40-AD50-B50DFDC13DF2}" type="presParOf" srcId="{D3032CFB-9F3F-485F-81E8-084767EE34E9}" destId="{6C929C43-CB23-47F9-A20C-2FD15B919F95}" srcOrd="1" destOrd="0" presId="urn:microsoft.com/office/officeart/2005/8/layout/hierarchy1"/>
    <dgm:cxn modelId="{57F8EC00-E2EA-426C-85F5-45C89485E921}" type="presParOf" srcId="{9B830EFC-78C3-404C-A3EF-9E752C3BC2E0}" destId="{D14ED83A-512C-4205-AB82-0F12D3F017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6966-5E72-4FC8-BE89-293FD15CB597}">
      <dsp:nvSpPr>
        <dsp:cNvPr id="0" name=""/>
        <dsp:cNvSpPr/>
      </dsp:nvSpPr>
      <dsp:spPr>
        <a:xfrm>
          <a:off x="6743069" y="3809569"/>
          <a:ext cx="91440" cy="311325"/>
        </a:xfrm>
        <a:custGeom>
          <a:avLst/>
          <a:gdLst/>
          <a:ahLst/>
          <a:cxnLst/>
          <a:rect l="0" t="0" r="0" b="0"/>
          <a:pathLst>
            <a:path>
              <a:moveTo>
                <a:pt x="50477" y="0"/>
              </a:moveTo>
              <a:lnTo>
                <a:pt x="50477" y="196873"/>
              </a:lnTo>
              <a:lnTo>
                <a:pt x="45720" y="196873"/>
              </a:lnTo>
              <a:lnTo>
                <a:pt x="45720" y="3113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DF550-1896-4CD1-AEB6-0DB8DFA7E7CE}">
      <dsp:nvSpPr>
        <dsp:cNvPr id="0" name=""/>
        <dsp:cNvSpPr/>
      </dsp:nvSpPr>
      <dsp:spPr>
        <a:xfrm>
          <a:off x="3873728" y="1075658"/>
          <a:ext cx="2919818" cy="129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82"/>
              </a:lnTo>
              <a:lnTo>
                <a:pt x="2919818" y="1181282"/>
              </a:lnTo>
              <a:lnTo>
                <a:pt x="2919818" y="12957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3F076-416E-45AA-8133-7FEA8A7E72AC}">
      <dsp:nvSpPr>
        <dsp:cNvPr id="0" name=""/>
        <dsp:cNvSpPr/>
      </dsp:nvSpPr>
      <dsp:spPr>
        <a:xfrm>
          <a:off x="3904965" y="3825275"/>
          <a:ext cx="91440" cy="359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3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2F196-AFC2-44E5-9EE0-061B5D9E7659}">
      <dsp:nvSpPr>
        <dsp:cNvPr id="0" name=""/>
        <dsp:cNvSpPr/>
      </dsp:nvSpPr>
      <dsp:spPr>
        <a:xfrm>
          <a:off x="3828008" y="1075658"/>
          <a:ext cx="91440" cy="1247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3293"/>
              </a:lnTo>
              <a:lnTo>
                <a:pt x="122677" y="1133293"/>
              </a:lnTo>
              <a:lnTo>
                <a:pt x="122677" y="12477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733BE-246C-4CB7-AFF4-41D996668E1D}">
      <dsp:nvSpPr>
        <dsp:cNvPr id="0" name=""/>
        <dsp:cNvSpPr/>
      </dsp:nvSpPr>
      <dsp:spPr>
        <a:xfrm>
          <a:off x="1091687" y="4003903"/>
          <a:ext cx="142031" cy="413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90"/>
              </a:lnTo>
              <a:lnTo>
                <a:pt x="142031" y="299190"/>
              </a:lnTo>
              <a:lnTo>
                <a:pt x="142031" y="4136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2A0E7-D7A2-428C-8D88-DFF2C96FFA6E}">
      <dsp:nvSpPr>
        <dsp:cNvPr id="0" name=""/>
        <dsp:cNvSpPr/>
      </dsp:nvSpPr>
      <dsp:spPr>
        <a:xfrm>
          <a:off x="1091687" y="1075658"/>
          <a:ext cx="2782040" cy="1193417"/>
        </a:xfrm>
        <a:custGeom>
          <a:avLst/>
          <a:gdLst/>
          <a:ahLst/>
          <a:cxnLst/>
          <a:rect l="0" t="0" r="0" b="0"/>
          <a:pathLst>
            <a:path>
              <a:moveTo>
                <a:pt x="2782040" y="0"/>
              </a:moveTo>
              <a:lnTo>
                <a:pt x="2782040" y="1078965"/>
              </a:lnTo>
              <a:lnTo>
                <a:pt x="0" y="1078965"/>
              </a:lnTo>
              <a:lnTo>
                <a:pt x="0" y="11934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9EE9F-0222-4A27-965F-4CFB0D1F7AB6}">
      <dsp:nvSpPr>
        <dsp:cNvPr id="0" name=""/>
        <dsp:cNvSpPr/>
      </dsp:nvSpPr>
      <dsp:spPr>
        <a:xfrm>
          <a:off x="1806941" y="272316"/>
          <a:ext cx="4133573" cy="803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4E2A3-1169-49E8-8A59-E222DD80CA45}">
      <dsp:nvSpPr>
        <dsp:cNvPr id="0" name=""/>
        <dsp:cNvSpPr/>
      </dsp:nvSpPr>
      <dsp:spPr>
        <a:xfrm>
          <a:off x="1944215" y="402727"/>
          <a:ext cx="4133573" cy="803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Методы обучения</a:t>
          </a:r>
          <a:endParaRPr lang="ru-RU" sz="2400" b="1" kern="1200" dirty="0">
            <a:latin typeface="Century Gothic" pitchFamily="34" charset="0"/>
          </a:endParaRPr>
        </a:p>
      </dsp:txBody>
      <dsp:txXfrm>
        <a:off x="1967744" y="426256"/>
        <a:ext cx="4086515" cy="756283"/>
      </dsp:txXfrm>
    </dsp:sp>
    <dsp:sp modelId="{5B059D22-E480-4A57-86FE-B7B827DFB808}">
      <dsp:nvSpPr>
        <dsp:cNvPr id="0" name=""/>
        <dsp:cNvSpPr/>
      </dsp:nvSpPr>
      <dsp:spPr>
        <a:xfrm>
          <a:off x="-137274" y="2269076"/>
          <a:ext cx="2457923" cy="1734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FF5FE-4E6B-44AF-BD39-F1D68F5A6086}">
      <dsp:nvSpPr>
        <dsp:cNvPr id="0" name=""/>
        <dsp:cNvSpPr/>
      </dsp:nvSpPr>
      <dsp:spPr>
        <a:xfrm>
          <a:off x="0" y="2399486"/>
          <a:ext cx="2457923" cy="173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Пассивные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50811" y="2450297"/>
        <a:ext cx="2356301" cy="1633205"/>
      </dsp:txXfrm>
    </dsp:sp>
    <dsp:sp modelId="{BB1732D9-12E8-49DC-8190-DC44316E4328}">
      <dsp:nvSpPr>
        <dsp:cNvPr id="0" name=""/>
        <dsp:cNvSpPr/>
      </dsp:nvSpPr>
      <dsp:spPr>
        <a:xfrm>
          <a:off x="362239" y="4417546"/>
          <a:ext cx="1742958" cy="816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F3632-ACE5-4394-B0B8-C57EF852D163}">
      <dsp:nvSpPr>
        <dsp:cNvPr id="0" name=""/>
        <dsp:cNvSpPr/>
      </dsp:nvSpPr>
      <dsp:spPr>
        <a:xfrm>
          <a:off x="499513" y="4547956"/>
          <a:ext cx="1742958" cy="816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</a:rPr>
            <a:t>Учитель</a:t>
          </a:r>
          <a:endParaRPr lang="ru-RU" sz="2000" b="1" kern="1200" dirty="0">
            <a:latin typeface="Century Gothic" pitchFamily="34" charset="0"/>
          </a:endParaRPr>
        </a:p>
      </dsp:txBody>
      <dsp:txXfrm>
        <a:off x="523432" y="4571875"/>
        <a:ext cx="1695120" cy="768801"/>
      </dsp:txXfrm>
    </dsp:sp>
    <dsp:sp modelId="{D88F39B5-133F-4FD0-B558-1F172D8FE3DD}">
      <dsp:nvSpPr>
        <dsp:cNvPr id="0" name=""/>
        <dsp:cNvSpPr/>
      </dsp:nvSpPr>
      <dsp:spPr>
        <a:xfrm>
          <a:off x="2737228" y="2323404"/>
          <a:ext cx="2426913" cy="15018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AF4A3-7BE9-44FE-9D51-C698D787546E}">
      <dsp:nvSpPr>
        <dsp:cNvPr id="0" name=""/>
        <dsp:cNvSpPr/>
      </dsp:nvSpPr>
      <dsp:spPr>
        <a:xfrm>
          <a:off x="2874503" y="2453814"/>
          <a:ext cx="2426913" cy="1501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Активные</a:t>
          </a:r>
          <a:endParaRPr lang="ru-RU" sz="2400" b="1" kern="1200" dirty="0">
            <a:latin typeface="Century Gothic" pitchFamily="34" charset="0"/>
          </a:endParaRPr>
        </a:p>
      </dsp:txBody>
      <dsp:txXfrm>
        <a:off x="2918491" y="2497802"/>
        <a:ext cx="2338937" cy="1413895"/>
      </dsp:txXfrm>
    </dsp:sp>
    <dsp:sp modelId="{2906EBFE-8412-467F-B8D6-F1CFB0184B44}">
      <dsp:nvSpPr>
        <dsp:cNvPr id="0" name=""/>
        <dsp:cNvSpPr/>
      </dsp:nvSpPr>
      <dsp:spPr>
        <a:xfrm>
          <a:off x="2835139" y="4184590"/>
          <a:ext cx="2231091" cy="1035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AA599-DF64-4D48-B005-AF3416155236}">
      <dsp:nvSpPr>
        <dsp:cNvPr id="0" name=""/>
        <dsp:cNvSpPr/>
      </dsp:nvSpPr>
      <dsp:spPr>
        <a:xfrm>
          <a:off x="2972413" y="4315001"/>
          <a:ext cx="2231091" cy="1035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</a:rPr>
            <a:t>Учитель - ученик</a:t>
          </a:r>
          <a:endParaRPr lang="ru-RU" sz="2000" b="1" kern="1200" dirty="0">
            <a:latin typeface="Century Gothic" pitchFamily="34" charset="0"/>
          </a:endParaRPr>
        </a:p>
      </dsp:txBody>
      <dsp:txXfrm>
        <a:off x="3002754" y="4345342"/>
        <a:ext cx="2170409" cy="975231"/>
      </dsp:txXfrm>
    </dsp:sp>
    <dsp:sp modelId="{F880FD86-8A11-459E-A04C-300B868773BA}">
      <dsp:nvSpPr>
        <dsp:cNvPr id="0" name=""/>
        <dsp:cNvSpPr/>
      </dsp:nvSpPr>
      <dsp:spPr>
        <a:xfrm>
          <a:off x="5443447" y="2371393"/>
          <a:ext cx="2700198" cy="1438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25F4E-A00C-4A56-88DC-3C73B2B0024A}">
      <dsp:nvSpPr>
        <dsp:cNvPr id="0" name=""/>
        <dsp:cNvSpPr/>
      </dsp:nvSpPr>
      <dsp:spPr>
        <a:xfrm>
          <a:off x="5580721" y="2501803"/>
          <a:ext cx="2700198" cy="1438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Интерактивные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622844" y="2543926"/>
        <a:ext cx="2615952" cy="1353930"/>
      </dsp:txXfrm>
    </dsp:sp>
    <dsp:sp modelId="{F2A53F14-66CA-4CBD-BE44-CF301663348C}">
      <dsp:nvSpPr>
        <dsp:cNvPr id="0" name=""/>
        <dsp:cNvSpPr/>
      </dsp:nvSpPr>
      <dsp:spPr>
        <a:xfrm>
          <a:off x="5763605" y="4120895"/>
          <a:ext cx="2050367" cy="1108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29C43-CB23-47F9-A20C-2FD15B919F95}">
      <dsp:nvSpPr>
        <dsp:cNvPr id="0" name=""/>
        <dsp:cNvSpPr/>
      </dsp:nvSpPr>
      <dsp:spPr>
        <a:xfrm>
          <a:off x="5900879" y="4251305"/>
          <a:ext cx="2050367" cy="110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</a:rPr>
            <a:t>Учитель-ученик-ученик</a:t>
          </a:r>
          <a:endParaRPr lang="ru-RU" sz="2000" b="1" kern="1200" dirty="0">
            <a:latin typeface="Century Gothic" pitchFamily="34" charset="0"/>
          </a:endParaRPr>
        </a:p>
      </dsp:txBody>
      <dsp:txXfrm>
        <a:off x="5933338" y="4283764"/>
        <a:ext cx="1985449" cy="1043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8310F-37EF-42F2-9EDE-A66E0AFE173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1719-1550-46CF-81B3-F966DE7B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7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1719-1550-46CF-81B3-F966DE7BEED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89550E-3604-4ABD-88E9-491B3AAF415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F11296-59C4-4649-94C3-2ED6EF1A9E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6;&#1085;&#1089;&#1090;&#1088;&#1091;&#1082;&#1090;&#1086;&#1088;%20&#1091;&#1088;&#1086;&#1082;&#1072;.pp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konstruktoruroka/ob-avto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8;&#1084;&#1080;&#1076;&#1078;%20&#1091;&#1095;&#1080;&#1090;&#1077;&#1083;&#1103;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0;&#1072;&#1082;%20&#1089;&#1086;&#1079;&#1076;&#1072;&#1090;&#1100;%20&#1085;&#1072;%20&#1091;&#1088;&#1086;&#1082;&#1077;%20&#1089;&#1080;&#1090;&#1091;&#1072;&#1094;&#1080;&#1102;%20&#1091;&#1089;&#1087;&#1077;&#1093;&#1072;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8964488" cy="147002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Century Gothic" pitchFamily="34" charset="0"/>
              </a:rPr>
              <a:t>Оптимизация познавательной деятельности учащихся на учебном занятии с помощью активных методов, приемов и форм организации в соответствии с их возрастными и психолого-педагогическими  особенностями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Занятие школы молодого учителя истории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обучающий семинар-практикум 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181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6" y="-24340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МЕТОДИЧЕСКИЕ ОСНОВЫ 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25689"/>
            <a:ext cx="8640960" cy="501675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Метод обучения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(от др.-греч. </a:t>
            </a:r>
            <a:r>
              <a:rPr lang="ru-RU" sz="2400" b="1" dirty="0" err="1">
                <a:solidFill>
                  <a:srgbClr val="002060"/>
                </a:solidFill>
                <a:latin typeface="Century Gothic" pitchFamily="34" charset="0"/>
              </a:rPr>
              <a:t>μέθοδος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 — путь) – процесс взаимодействия между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педагогом 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и учениками, в результате которого происходит передача и усвоение знаний, умений и навыков, предусмотренных содержанием обучения. </a:t>
            </a:r>
            <a:endParaRPr lang="ru-RU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0"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Приём 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обучения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(обучающий приём) - кратковременное взаимодействие между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педагогом 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и учениками, направленное на передачу и усвоение конкретного знания, умения,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навыка</a:t>
            </a:r>
          </a:p>
          <a:p>
            <a:pPr lvl="0"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Тип урока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– организация урока в соответствии с выбранной целью</a:t>
            </a:r>
          </a:p>
          <a:p>
            <a:pPr lvl="0"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Форма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урока-организация урока в соответствии с типом урока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lvl="0" rtl="0"/>
            <a:r>
              <a:rPr lang="ru-RU" sz="2400" b="1" dirty="0" smtClean="0">
                <a:latin typeface="Century Gothic" pitchFamily="34" charset="0"/>
              </a:rPr>
              <a:t> 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6167"/>
            <a:ext cx="7787208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МЕТОДЫ обучения подразделяются на три группы: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Методы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организации и осуществления учебно-познавательной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деятельности 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endParaRPr lang="ru-RU" sz="2000" b="1" dirty="0"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000" b="1" dirty="0"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Методы контроля за эффективностью учебно-познавательной деятельности: 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156" y="3556759"/>
            <a:ext cx="836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Методы 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стимулирования учебно-познавательной деятельности: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57088"/>
            <a:ext cx="2147714" cy="186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Методы организации и осуществления учебно-познавательной деятельности: 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70088"/>
              </p:ext>
            </p:extLst>
          </p:nvPr>
        </p:nvGraphicFramePr>
        <p:xfrm>
          <a:off x="179511" y="1196752"/>
          <a:ext cx="8712969" cy="51754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04323"/>
                <a:gridCol w="2904323"/>
                <a:gridCol w="2904323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 По источнику изложения учебного материала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по характеру учебно-познавательной деятельности 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 по логике изложения и восприятия учебного материала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2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Словесные, наглядные, практические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Репродуктивные </a:t>
                      </a:r>
                      <a:r>
                        <a:rPr lang="ru-RU" sz="2400" b="1" dirty="0" err="1" smtClean="0">
                          <a:latin typeface="Century Gothic" pitchFamily="34" charset="0"/>
                        </a:rPr>
                        <a:t>обьяснительно</a:t>
                      </a:r>
                      <a:r>
                        <a:rPr lang="ru-RU" sz="2400" b="1" dirty="0" smtClean="0">
                          <a:latin typeface="Century Gothic" pitchFamily="34" charset="0"/>
                        </a:rPr>
                        <a:t>-иллюстративные, поисковые, исследователь</a:t>
                      </a:r>
                    </a:p>
                    <a:p>
                      <a:r>
                        <a:rPr lang="ru-RU" sz="2400" b="1" dirty="0" err="1" smtClean="0">
                          <a:latin typeface="Century Gothic" pitchFamily="34" charset="0"/>
                        </a:rPr>
                        <a:t>ские</a:t>
                      </a:r>
                      <a:r>
                        <a:rPr lang="ru-RU" sz="2400" b="1" dirty="0" smtClean="0">
                          <a:latin typeface="Century Gothic" pitchFamily="34" charset="0"/>
                        </a:rPr>
                        <a:t>, проблемные и </a:t>
                      </a:r>
                      <a:r>
                        <a:rPr lang="ru-RU" sz="2400" b="1" dirty="0" err="1" smtClean="0">
                          <a:latin typeface="Century Gothic" pitchFamily="34" charset="0"/>
                        </a:rPr>
                        <a:t>др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Gothic" pitchFamily="34" charset="0"/>
                        </a:rPr>
                        <a:t>Индуктивные и дедуктивные  </a:t>
                      </a:r>
                      <a:endParaRPr lang="ru-RU" sz="2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8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731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Методы 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контроля за эффективностью учебно-познавательной деятельности: </a:t>
            </a:r>
            <a:endParaRPr lang="ru-RU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entury Gothic" pitchFamily="34" charset="0"/>
              </a:rPr>
              <a:t>Устные</a:t>
            </a:r>
            <a:r>
              <a:rPr lang="ru-RU" sz="2400" b="1" dirty="0">
                <a:latin typeface="Century Gothic" pitchFamily="34" charset="0"/>
              </a:rPr>
              <a:t>, письменные проверки и самопроверки результативности овладения знаниями, умениями и навыками;</a:t>
            </a:r>
          </a:p>
          <a:p>
            <a:endParaRPr lang="ru-RU" sz="2400" b="1" dirty="0">
              <a:latin typeface="Century Gothic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Методы 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стимулирования учебно-познавательной деятельности: </a:t>
            </a:r>
            <a:endParaRPr lang="ru-RU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2400" b="1" dirty="0" smtClean="0">
                <a:latin typeface="Century Gothic" pitchFamily="34" charset="0"/>
              </a:rPr>
              <a:t>Определённые </a:t>
            </a:r>
            <a:r>
              <a:rPr lang="ru-RU" sz="2400" b="1" dirty="0">
                <a:latin typeface="Century Gothic" pitchFamily="34" charset="0"/>
              </a:rPr>
              <a:t>поощрения в формировании мотивации, чувства ответственности, обязательств, интересов в овладении знаниями, умениями и навыками.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68" y="4594249"/>
            <a:ext cx="318293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1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75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«Плохой учитель преподносит истину, хороший учит ее добывать» А.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Дистервег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4541800"/>
              </p:ext>
            </p:extLst>
          </p:nvPr>
        </p:nvGraphicFramePr>
        <p:xfrm>
          <a:off x="467544" y="1268760"/>
          <a:ext cx="828092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7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064" y="-9939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Метод как способ учебной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работы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догматический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— приобретение знаний в готовом виде;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эвристический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 — усвоение знаний и умений путём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рассуждений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, требующих догадки, поиска, находчивости, что должно быть предусмотрено в вопросе (задании);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исследовательский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 - добывание знаний и умений путём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проведения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наблюдений, постановки опытов, измерения, путём самостоятельного нахождения исходных данных и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прогнозирования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результатов работы.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Century Gothic" pitchFamily="34" charset="0"/>
              </a:rPr>
              <a:t>Последние два подхода наиболее свойственны развивающему </a:t>
            </a:r>
            <a:r>
              <a:rPr lang="ru-RU" sz="2400" b="1" i="1" dirty="0" smtClean="0">
                <a:solidFill>
                  <a:srgbClr val="0070C0"/>
                </a:solidFill>
                <a:latin typeface="Century Gothic" pitchFamily="34" charset="0"/>
              </a:rPr>
              <a:t>типу </a:t>
            </a:r>
            <a:r>
              <a:rPr lang="ru-RU" sz="2400" b="1" i="1" dirty="0">
                <a:solidFill>
                  <a:srgbClr val="0070C0"/>
                </a:solidFill>
                <a:latin typeface="Century Gothic" pitchFamily="34" charset="0"/>
              </a:rPr>
              <a:t>обучения.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Типы уроков </a:t>
            </a:r>
            <a:b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entury Gothic" pitchFamily="34" charset="0"/>
              </a:rPr>
              <a:t>( классификация по дидактической цели)</a:t>
            </a:r>
            <a:endParaRPr lang="ru-RU" sz="24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90872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Дидактическая цель является важнейшим структурным элементом урока, поэтому классификация именно по этому признаку выступает наиболее близкой к реальному образовательному процессу. Если учитывать активную позицию учащегося в освоении материала и формировании умений и навыков, то классификация по дидактической цели будет выглядеть следующим образом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856895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изучения нового материала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 закрепления изученного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 применения знаний и умений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обобщения и систематизации знаний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 проверки и коррекции знаний и умений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Комбинированный урок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21" y="4831259"/>
            <a:ext cx="1925576" cy="132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Комбинированный урок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122" y="1412776"/>
            <a:ext cx="8755366" cy="3970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 самодеятельности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учащихся в ходе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урока 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 самоорганизации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учащихся в ходе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развития личности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 формирования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коллективизма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ролевого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участия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ответственности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Принцип психологического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обеспечения 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1 этап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Организационный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20891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Дидактическая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задача: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&gt;   Подготовка учащихся к работе на уроке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Century Gothic" pitchFamily="34" charset="0"/>
              </a:rPr>
              <a:t>Содержание этапа: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&gt;    Взаимное     приветствие     учителя     и     учащихся, определение   отсутствующих,   внешнего   вида   учащихся, состояние классного помещения.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Условие достижения положительного результата: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&gt;    Требовательность,       сдержанность,       собранность учителя,   отсутствие   многословия,   последовательность   в предъявлении требований.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93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этап   </a:t>
            </a:r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Проверка </a:t>
            </a:r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домашнего задания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217" y="81309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Дидактическая задача: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Установить правильность и сознательность выполнения домашних заданий всем классом, устранять в ходе проверки обнаруженные проблемы в знаниях, осуществляя дополнительное совершенствование знаний, умения и навыков. </a:t>
            </a:r>
            <a:r>
              <a:rPr lang="ru-RU" b="1" i="1" dirty="0">
                <a:solidFill>
                  <a:srgbClr val="C00000"/>
                </a:solidFill>
                <a:latin typeface="Century Gothic" pitchFamily="34" charset="0"/>
              </a:rPr>
              <a:t>Содержание этапа</a:t>
            </a:r>
            <a:r>
              <a:rPr lang="ru-RU" b="1" i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Выявления  уровня  знаний учащихся заданного  на дом  материала, определение типичной недостаточности в знаниях и причин их появления,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ликвидация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обнаруженной недостаточности.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89476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Century Gothic" pitchFamily="34" charset="0"/>
              </a:rPr>
              <a:t>Возможные формы </a:t>
            </a: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</a:rPr>
              <a:t>обучения</a:t>
            </a:r>
            <a:r>
              <a:rPr lang="ru-RU" sz="2000" b="1" u="sng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мозговой штурм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выводы   по   условию   и   выполнению   домашнего задания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тестирование, фронтальный опрос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беседа по опорным схемам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самоконтроль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индивидуальные задания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решение задач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юридический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словарь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«Своя игра»</a:t>
            </a:r>
          </a:p>
        </p:txBody>
      </p:sp>
    </p:spTree>
    <p:extLst>
      <p:ext uri="{BB962C8B-B14F-4D97-AF65-F5344CB8AC3E}">
        <p14:creationId xmlns:p14="http://schemas.microsoft.com/office/powerpoint/2010/main" val="29653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Цель: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  <a:ea typeface="Calibri"/>
              </a:rPr>
              <a:t>Определение наиболее эффективных методов, приемов и форм организации учебно-познавательной деятельности учащихся по усвоению выделенных элементов содержания образования 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201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3 этап</a:t>
            </a:r>
            <a:b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Всесторонняя </a:t>
            </a:r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проверка знаний 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37" y="90872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Дидактическая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задача: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глубоко и все сторонне проверять знания 1-4 учащихся, выявлять причины появления пробелов в знании и умении, стимулировать опрашиваемого и весь класс к овладению рациональным примером умения и самообразования. </a:t>
            </a:r>
          </a:p>
          <a:p>
            <a:r>
              <a:rPr lang="ru-RU" b="1" i="1" dirty="0">
                <a:solidFill>
                  <a:srgbClr val="C00000"/>
                </a:solidFill>
                <a:latin typeface="Century Gothic" pitchFamily="34" charset="0"/>
              </a:rPr>
              <a:t>Содержание этапа: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проверка  разными     методами  объема  и   качества усвоенного материала, комментирования ответов учащихся, оценка их знаний, умение, навыков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039" y="350583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Century Gothic" pitchFamily="34" charset="0"/>
              </a:rPr>
              <a:t>Возможные Формы обучения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фронтальный опрос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индивидуальный опрос (карточки)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ответы по командам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применение    дидактических    игр   (домино,    лото, головоломки, ребусы, кроссворды)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по итогам разделов проведение тестов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игра «Отгадайте»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Свая игра</a:t>
            </a:r>
          </a:p>
        </p:txBody>
      </p:sp>
    </p:spTree>
    <p:extLst>
      <p:ext uri="{BB962C8B-B14F-4D97-AF65-F5344CB8AC3E}">
        <p14:creationId xmlns:p14="http://schemas.microsoft.com/office/powerpoint/2010/main" val="37049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8720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>4этап</a:t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4 этап     </a:t>
            </a:r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Подготовка </a:t>
            </a:r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учащихся к активности и </a:t>
            </a:r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сознательности </a:t>
            </a:r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усвоения знаний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Дидактическая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задача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 Организовать   и  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itchFamily="34" charset="0"/>
              </a:rPr>
              <a:t>целенаправить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      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познавательную деятельность учащихся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Содержание этапа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Сообщение темы,  цели  и задачи изучение  нового материала;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Показать практическую значимость изучение нового материала, постановка перед учащимися учебной проблемы.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Century Gothic" pitchFamily="34" charset="0"/>
              </a:rPr>
              <a:t>Возможные формы работы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Сообщение цели, задачи, темы урока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Ассоциации связанные с новой темой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&gt;   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Хронологический и терминологический диктант</a:t>
            </a:r>
          </a:p>
        </p:txBody>
      </p:sp>
    </p:spTree>
    <p:extLst>
      <p:ext uri="{BB962C8B-B14F-4D97-AF65-F5344CB8AC3E}">
        <p14:creationId xmlns:p14="http://schemas.microsoft.com/office/powerpoint/2010/main" val="2395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42771" y="1166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Century Gothic" pitchFamily="34" charset="0"/>
              </a:rPr>
              <a:t>Усвоение новых знаний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5 этап</a:t>
            </a:r>
            <a:b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227" y="9087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Дидактическая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задача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Дать    учащимся    конкретное    представление    об  изучаемых фактах, явлениях, об основной идее изучаемого вопроса, правила, принципа, закона;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Добиться    от    учащихся    восприятия,   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осознания, осмысления новых знаний    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882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Century Gothic" pitchFamily="34" charset="0"/>
              </a:rPr>
              <a:t>Возможные формы обучения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Метод развернутой лекции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Работа с текстом в группах (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микрогрупп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)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Постановка учебных проблемных задач, вопросов, ситуаций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Составление    таблицы    сравнение        (например, сравнение экономических программ:  1   политика «военного коммунизма», 2 новая экономическая политика)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словарная работа с историческими понятиями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составление схемы после изучения самостоятельно определенного т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2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Проверка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понимания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учениками новых знаний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6 этап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32341"/>
            <a:ext cx="8867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Дидактическая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задача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выявить    понимание    учащихся    основной    идеи изучаемого вопроса на уровне сравнения с ранее изученным сходным    материалом,    умения    объяснить  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нестандартные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ситуации. 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Содержание этапа</a:t>
            </a:r>
            <a:r>
              <a:rPr lang="ru-RU" sz="2000" b="1" i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организация мыслительной деятельности на уровне сравнения, сопоставление, определение причинно-следственных связей явлений, органов, процессов.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Создание нестандартных ситуаций, объяснение или решение которых требует применение изученного на уроке материала.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309" y="4210216"/>
            <a:ext cx="85328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Возможные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формы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обучения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Проведение небольшой самостоятельной работы  по вариантам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Хронологический диктант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Заполнение схемы по домашнему заданию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Составление сравнительной таблицы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Поиск ответов на проблемные вопросы</a:t>
            </a:r>
          </a:p>
          <a:p>
            <a:pPr marL="285750" indent="-285750">
              <a:buFont typeface="Wingdings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Терминологический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мини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– диктант</a:t>
            </a:r>
          </a:p>
          <a:p>
            <a:pPr marL="285750" indent="-285750">
              <a:buFont typeface="Wingdings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Синквейн</a:t>
            </a:r>
            <a:endParaRPr lang="ru-RU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Кластер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Закрепление знаний учащимся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7 этап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38" y="1124744"/>
            <a:ext cx="8895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Дидактическая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задача: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Закрепить в памяти учащихся те знания и умения, которые    необходимы    для    самостоятельной    работы    по повторению материала.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Содержание этапа: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Закрепление знаний и умений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;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Закрепление методики, предстоящего ответа ученика при очередной проверки знаний.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791" y="3636711"/>
            <a:ext cx="8872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Возможные формы обучения: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соревнование   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по    закреплению    и    систематизации знаний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Исторические диктанты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Игра «Поле чудес» - закрепляя и обобщая произведенные темы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Ответы на вопросы: Что? Где? Когда? Викторины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Индивидуальные задания: «Соотнеси даты и события»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  «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Восстанови хронологическую последовательность событий» и т.д.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Эссе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&gt;    Сочинения - рассуждение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5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Информация учащимися о домашнем задании.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8 этап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Дидактическая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задача: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Сообщить   учащимися   о   домашнем   задании,   разъяснить методику его выполнения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Century Gothic" pitchFamily="34" charset="0"/>
              </a:rPr>
              <a:t>Содержание этапа: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&gt;    Информация   о   домашнем   задании,   инструктаж   по   его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выполнению.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06373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entury Gothic" pitchFamily="34" charset="0"/>
              </a:rPr>
              <a:t>9 этап Рефлексия    </a:t>
            </a:r>
            <a:endParaRPr lang="ru-RU" sz="2400" b="1" u="sng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07" y="35692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Дидактическая задача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: Подведение итогов урока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Содержание этапа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:  организация анализа и самоанализа учебной деятельности на уроке.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09573"/>
            <a:ext cx="7776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Возможные формы работы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рефлексия настроения и эмоционального состояния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рефлексия деятельности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рефлексия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содержания учебного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-171400"/>
            <a:ext cx="77724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89289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1. Уроки 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в форме соревнований и игр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: конкурс, турнир, эстафета, дуэль, КВН, деловая игра, ролевая игра, кроссворд, викторина и т.п.</a:t>
            </a:r>
          </a:p>
          <a:p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2. Уроки, основанные на формах, жанрах и методах работы, известных в общественной практике: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исследование, изобретательство, анализ первоисточников, комментарий, мозговая атака, интервью, репортаж, рецензия и т п.</a:t>
            </a:r>
          </a:p>
          <a:p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3. Уроки, основанные на нетрадиционной организации учебного материала: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урок мудрости, откровение, урок-блок, урок - "дублер начинает действовать" и т.п.</a:t>
            </a:r>
          </a:p>
          <a:p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4. Уроки, напоминающие публичные формы общения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: пресс-конференция, брифинг, аукцион, бенефис, регламентированная дискуссия, панорама, телемост, репортаж, диалог, "живая газета", устный журнал и т.п.</a:t>
            </a:r>
          </a:p>
          <a:p>
            <a:endParaRPr lang="ru-RU" sz="2000" dirty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 </a:t>
            </a:r>
            <a:endParaRPr lang="ru-RU" sz="2000" dirty="0">
              <a:latin typeface="Century Gothic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92846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5.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Уроки, основанные на имитации деятельности учреждений и организаций: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следствие, патентное бюро, ученый совет и т.п.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6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. Уроки, основанные на имитации деятельности при проведении общественно-культурных мероприятий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 заочная экскурсия, экскурсия в прошлое, путешествие, прогулка и т.п.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7.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Уроки, опирающиеся на фантазию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 урок - сказка, урок-сюрприз и т.п.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8.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Использование на уроке традиционных форм внеклассной работы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 "следствие ведут знатоки", спектакль, "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брейн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-ринг", диспут и т.п.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9.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Интегрированные уроки. </a:t>
            </a: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10. 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Трансформация традиционных способов организации урока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: лекция-парадокс, парный опрос, экспресс-опрос, урок – защита оценки, урок-консультация, урок-практикум, урок-семинар и т.п.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778"/>
            <a:ext cx="2592288" cy="160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5" y="9807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обучения на уроке должны соответствовать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313" y="198884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задачам урока;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характеру и содержанию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учебного   материала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уровню знаний, умений и навыков учащихся;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материальному обеспечению урока;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личным качеством учителя, его подготовленности и уровню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методического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мастерства;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индивидуальным особенностям, возможностям и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подготовленности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учащихся;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- бюджету времени.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55" y="1052736"/>
            <a:ext cx="1740445" cy="142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Системно-</a:t>
            </a:r>
            <a:r>
              <a:rPr lang="ru-RU" sz="2800" b="1" dirty="0" err="1">
                <a:solidFill>
                  <a:srgbClr val="002060"/>
                </a:solidFill>
                <a:latin typeface="Century Gothic" pitchFamily="34" charset="0"/>
              </a:rPr>
              <a:t>деятельностный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</a:rPr>
              <a:t> подход на учебном занятии истории и обществоведения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4464496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Системно-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деятельностный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подход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нацелен на развитие личности, на формирование гражданской идентичности. Обучение должно быть организовано так, чтобы целенаправленно вести за собой развитие.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78896" y="1916832"/>
            <a:ext cx="3625552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"</a:t>
            </a:r>
            <a:r>
              <a:rPr lang="ru-RU" sz="4000" b="1" i="1" dirty="0" smtClean="0">
                <a:solidFill>
                  <a:srgbClr val="FF0000"/>
                </a:solidFill>
                <a:latin typeface="Century Gothic" pitchFamily="34" charset="0"/>
              </a:rPr>
              <a:t>Учение через действие." 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entury Gothic" pitchFamily="34" charset="0"/>
              </a:rPr>
              <a:t> Дж. </a:t>
            </a:r>
            <a:r>
              <a:rPr lang="ru-RU" sz="4000" b="1" i="1" dirty="0" err="1" smtClean="0">
                <a:solidFill>
                  <a:srgbClr val="FF0000"/>
                </a:solidFill>
                <a:latin typeface="Century Gothic" pitchFamily="34" charset="0"/>
              </a:rPr>
              <a:t>Дьюи</a:t>
            </a:r>
            <a:endParaRPr lang="ru-RU" sz="40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endParaRPr lang="ru-RU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План занятия 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Научно-теоретический блок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entury Gothic" pitchFamily="34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Системно-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itchFamily="34" charset="0"/>
              </a:rPr>
              <a:t>деятельностный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подход на учебном занятии истории и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обществоведения</a:t>
            </a:r>
            <a:endParaRPr lang="ru-RU" sz="2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Учебно-методический блок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1.Типы и формы  учебных занятий. Методы и приемы  организации учебной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деятельности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Практический блок </a:t>
            </a:r>
          </a:p>
          <a:p>
            <a:pPr marL="0" indent="0">
              <a:buNone/>
            </a:pPr>
            <a:r>
              <a:rPr lang="ru-RU" sz="2400" dirty="0">
                <a:latin typeface="Century Gothic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Тренинг «Конструктор урока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Домашнее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задание</a:t>
            </a:r>
            <a:endParaRPr lang="ru-RU" sz="2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1. Составить  банк  данных активных методов  изучения и закрепления материала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1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Gothic" pitchFamily="34" charset="0"/>
              </a:rPr>
              <a:t>Дидактические принципы системно-</a:t>
            </a:r>
            <a:r>
              <a:rPr lang="ru-RU" sz="2800" b="1" dirty="0" err="1">
                <a:latin typeface="Century Gothic" pitchFamily="34" charset="0"/>
              </a:rPr>
              <a:t>деятельностного</a:t>
            </a:r>
            <a:r>
              <a:rPr lang="ru-RU" sz="2800" b="1" dirty="0">
                <a:latin typeface="Century Gothic" pitchFamily="34" charset="0"/>
              </a:rPr>
              <a:t> подхода</a:t>
            </a:r>
            <a:r>
              <a:rPr lang="ru-RU" sz="2800" dirty="0">
                <a:latin typeface="Century Gothic" pitchFamily="34" charset="0"/>
              </a:rPr>
              <a:t/>
            </a:r>
            <a:br>
              <a:rPr lang="ru-RU" sz="2800" dirty="0">
                <a:latin typeface="Century Gothic" pitchFamily="34" charset="0"/>
              </a:rPr>
            </a:br>
            <a:endParaRPr lang="ru-RU" sz="2800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1)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Принцип </a:t>
            </a:r>
            <a:r>
              <a:rPr lang="ru-RU" sz="2000" b="1" i="1" dirty="0">
                <a:solidFill>
                  <a:srgbClr val="C00000"/>
                </a:solidFill>
                <a:latin typeface="Century Gothic" pitchFamily="34" charset="0"/>
              </a:rPr>
              <a:t>деятельности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latin typeface="Century Gothic" pitchFamily="34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заключается в том, что ученик, получая знания не в готовом виде, а, добывая их сам, осознает при этом содержание и формы своей учебной деятельности, понимает и принимает систему ее норм, активно участвует в их совершенствовании, что способствует активному успешному формированию его общекультурных и 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деятельностных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способностей, 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общеучебных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умений.</a:t>
            </a:r>
          </a:p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072" y="429309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2)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Принцип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непрерывности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latin typeface="Century Gothic" pitchFamily="34" charset="0"/>
              </a:rPr>
              <a:t>–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означает преемственность между всеми ступенями и этапами обучения на уровне технологии, содержания и методик с учетом возрастных психологических особенностей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10932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863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3)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Принцип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целостности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предполагает формирование учащимися обобщенного системного представления о мире (природе, обществе, самом себе, социокультурном мире и мире деятельности, о роли и месте каждой науки в системе наук).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814" y="1460977"/>
            <a:ext cx="8698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4) Принцип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минимакса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– заключается в следующем: школа должна предложить ученику возможность освоения содержания образования на максимальном для него уровне (определяемом зоной ближайшего развития возрастной группы) и обеспечить при этом его усвоение на уровне социально безопасного минимума (государственного стандарта знаний).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014" y="3214127"/>
            <a:ext cx="8482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5)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Принцип психологической комфортности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– предполагает снятие всех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</a:rPr>
              <a:t>стрессообразующих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факторов учебного процесса, создание в школе и на уроках доброжелательной атмосферы, ориентированной на реализацию идей педагогики сотрудничества, развитие диалоговых форм общения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013" y="4665910"/>
            <a:ext cx="8482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6)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Принцип вариативности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– предполагает формирование учащимися способностей к систематическому перебору вариантов и адекватному принятию решений в ситуациях выбора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879" y="574565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7)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Принцип творчества </a:t>
            </a:r>
            <a:r>
              <a:rPr lang="ru-RU" b="1" dirty="0" smtClean="0">
                <a:latin typeface="Century Gothic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означает максимальную ориентацию на творческое начало в образовательном процессе, приобретение учащимся собственного опыта творческой деятельности.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Конструктор урока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0242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57698" cy="495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1447800"/>
            <a:ext cx="7283152" cy="37093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«В 21 веке безграмотным считается уже не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тот,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кто не умеет читать и писать, а тот,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кто не умеет учиться, доучиваться и  переучиваться»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                                                                                                           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Элвин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Тоффлер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933056"/>
            <a:ext cx="2857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Литература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b="1" dirty="0" err="1">
                <a:latin typeface="Century Gothic" pitchFamily="34" charset="0"/>
              </a:rPr>
              <a:t>Боровских</a:t>
            </a:r>
            <a:r>
              <a:rPr lang="ru-RU" sz="1800" b="1" dirty="0">
                <a:latin typeface="Century Gothic" pitchFamily="34" charset="0"/>
              </a:rPr>
              <a:t> А.В., Розов Н.Х. </a:t>
            </a:r>
            <a:r>
              <a:rPr lang="ru-RU" sz="1800" b="1" dirty="0" err="1">
                <a:latin typeface="Century Gothic" pitchFamily="34" charset="0"/>
              </a:rPr>
              <a:t>Деятельностные</a:t>
            </a:r>
            <a:r>
              <a:rPr lang="ru-RU" sz="1800" b="1" dirty="0">
                <a:latin typeface="Century Gothic" pitchFamily="34" charset="0"/>
              </a:rPr>
              <a:t> принципы в педагогике и педагогическая логика: Пособие для системы профессионального педагогического образования, переподготовки и  повышения квалификации научно-педагогических кадров. - М.: МАКС Пресс, 2010. - 80 с.</a:t>
            </a:r>
          </a:p>
          <a:p>
            <a:r>
              <a:rPr lang="ru-RU" sz="1800" b="1" dirty="0" err="1">
                <a:latin typeface="Century Gothic" pitchFamily="34" charset="0"/>
              </a:rPr>
              <a:t>Дусавицкий</a:t>
            </a:r>
            <a:r>
              <a:rPr lang="ru-RU" sz="1800" b="1" dirty="0">
                <a:latin typeface="Century Gothic" pitchFamily="34" charset="0"/>
              </a:rPr>
              <a:t> А.К., Кондратюк Е.М., Толмачева И.Н., </a:t>
            </a:r>
            <a:r>
              <a:rPr lang="ru-RU" sz="1800" b="1" dirty="0" err="1">
                <a:latin typeface="Century Gothic" pitchFamily="34" charset="0"/>
              </a:rPr>
              <a:t>Шилкунова</a:t>
            </a:r>
            <a:r>
              <a:rPr lang="ru-RU" sz="1800" b="1" dirty="0">
                <a:latin typeface="Century Gothic" pitchFamily="34" charset="0"/>
              </a:rPr>
              <a:t> З.И. Урок в развивающем обучении: Книга для учителя. – М.:ВИТА-ПРЕСС, 2008.</a:t>
            </a:r>
          </a:p>
          <a:p>
            <a:r>
              <a:rPr lang="ru-RU" sz="1800" b="1" dirty="0" err="1">
                <a:latin typeface="Century Gothic" pitchFamily="34" charset="0"/>
              </a:rPr>
              <a:t>Петерсон</a:t>
            </a:r>
            <a:r>
              <a:rPr lang="ru-RU" sz="1800" b="1" dirty="0">
                <a:latin typeface="Century Gothic" pitchFamily="34" charset="0"/>
              </a:rPr>
              <a:t> Л.Г., </a:t>
            </a:r>
            <a:r>
              <a:rPr lang="ru-RU" sz="1800" b="1" dirty="0" err="1">
                <a:latin typeface="Century Gothic" pitchFamily="34" charset="0"/>
              </a:rPr>
              <a:t>Кубышева</a:t>
            </a:r>
            <a:r>
              <a:rPr lang="ru-RU" sz="1800" b="1" dirty="0">
                <a:latin typeface="Century Gothic" pitchFamily="34" charset="0"/>
              </a:rPr>
              <a:t> М.А., Кудряшова Т.Г. Требование к составлению плана урока по дидактической системе </a:t>
            </a:r>
            <a:r>
              <a:rPr lang="ru-RU" sz="1800" b="1" dirty="0" err="1">
                <a:latin typeface="Century Gothic" pitchFamily="34" charset="0"/>
              </a:rPr>
              <a:t>деятельностного</a:t>
            </a:r>
            <a:r>
              <a:rPr lang="ru-RU" sz="1800" b="1" dirty="0">
                <a:latin typeface="Century Gothic" pitchFamily="34" charset="0"/>
              </a:rPr>
              <a:t> метода. – Москва, 2006 г.</a:t>
            </a:r>
          </a:p>
          <a:p>
            <a:r>
              <a:rPr lang="ru-RU" sz="1800" b="1" dirty="0" smtClean="0">
                <a:latin typeface="Century Gothic" pitchFamily="34" charset="0"/>
              </a:rPr>
              <a:t>Интернет –ресурсы Конструктор урока </a:t>
            </a:r>
            <a:r>
              <a:rPr lang="en-US" sz="1800" b="1" dirty="0">
                <a:latin typeface="Century Gothic" pitchFamily="34" charset="0"/>
                <a:hlinkClick r:id="rId2"/>
              </a:rPr>
              <a:t>https://</a:t>
            </a:r>
            <a:r>
              <a:rPr lang="en-US" sz="1800" b="1" dirty="0" smtClean="0">
                <a:latin typeface="Century Gothic" pitchFamily="34" charset="0"/>
                <a:hlinkClick r:id="rId2"/>
              </a:rPr>
              <a:t>sites.google.com/site/konstruktoruroka/ob-avtore</a:t>
            </a:r>
            <a:endParaRPr lang="ru-RU" sz="1800" b="1" dirty="0" smtClean="0">
              <a:latin typeface="Century Gothic" pitchFamily="34" charset="0"/>
            </a:endParaRPr>
          </a:p>
          <a:p>
            <a:r>
              <a:rPr lang="ru-RU" sz="1800" b="1" dirty="0" smtClean="0">
                <a:latin typeface="Century Gothic" pitchFamily="34" charset="0"/>
              </a:rPr>
              <a:t>Сайт А. </a:t>
            </a:r>
            <a:r>
              <a:rPr lang="ru-RU" sz="1800" b="1" dirty="0" err="1" smtClean="0">
                <a:latin typeface="Century Gothic" pitchFamily="34" charset="0"/>
              </a:rPr>
              <a:t>Гина</a:t>
            </a:r>
            <a:r>
              <a:rPr lang="ru-RU" sz="1800" b="1" dirty="0" smtClean="0">
                <a:latin typeface="Century Gothic" pitchFamily="34" charset="0"/>
              </a:rPr>
              <a:t>  </a:t>
            </a:r>
            <a:r>
              <a:rPr lang="en-US" sz="1800" b="1" dirty="0" smtClean="0">
                <a:latin typeface="Century Gothic" pitchFamily="34" charset="0"/>
              </a:rPr>
              <a:t>http</a:t>
            </a:r>
            <a:r>
              <a:rPr lang="en-US" sz="1800" b="1" dirty="0">
                <a:latin typeface="Century Gothic" pitchFamily="34" charset="0"/>
              </a:rPr>
              <a:t>://www.trizway.com/</a:t>
            </a:r>
            <a:endParaRPr lang="ru-RU" sz="1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0"/>
            <a:ext cx="402431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971600" y="1844824"/>
            <a:ext cx="8002587" cy="5254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«Школа – не здание, не кабинеты, не образцовая наглядная агитация.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Школа – это возвышенный дух, мечта, идея,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которые увлекают сразу троих – ребенка, учителя, родителя –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и тут же реализуются.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Если их нет, значит то не школа, а обычная бухгалтерия,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где приходят и уходят по звонку,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зарабатывают – кто деньги, кто оценки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и считают дни до отпуска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и минуты до очередного звонка…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Учитель призван реализовывать мечты детей…»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</a:rPr>
              <a:t>Д. Лихачев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00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педагогической техники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СВОБОДЫ ВЫБОРА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 anchor="t"/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ОТКРЫТОСТИ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2247900"/>
            <a:ext cx="4464496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в любом обучающем или управляющем действии, где только возможно, предоставлять ученику право выбора. С одним важным условием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право выбора всегда уравновешивается осознанной ответственностью за свой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выбор.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"/>
          </p:nvPr>
        </p:nvSpPr>
        <p:spPr>
          <a:xfrm>
            <a:off x="4716016" y="2247900"/>
            <a:ext cx="4176464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не только давать знания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но еще и показывать их границы. Сталкивать ученика с проблемами, решения которых лежат за пределами изучаемого курса. </a:t>
            </a:r>
          </a:p>
        </p:txBody>
      </p:sp>
    </p:spTree>
    <p:extLst>
      <p:ext uri="{BB962C8B-B14F-4D97-AF65-F5344CB8AC3E}">
        <p14:creationId xmlns:p14="http://schemas.microsoft.com/office/powerpoint/2010/main" val="6127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педагогической техники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196752"/>
            <a:ext cx="3733800" cy="762000"/>
          </a:xfrm>
        </p:spPr>
        <p:txBody>
          <a:bodyPr/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980728"/>
            <a:ext cx="373380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2247900"/>
            <a:ext cx="4608512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sz="3800" b="1" dirty="0" smtClean="0">
                <a:solidFill>
                  <a:srgbClr val="C00000"/>
                </a:solidFill>
                <a:latin typeface="Century Gothic" pitchFamily="34" charset="0"/>
              </a:rPr>
              <a:t>Бернард </a:t>
            </a:r>
            <a:r>
              <a:rPr lang="ru-RU" sz="3800" b="1" dirty="0">
                <a:solidFill>
                  <a:srgbClr val="C00000"/>
                </a:solidFill>
                <a:latin typeface="Century Gothic" pitchFamily="34" charset="0"/>
              </a:rPr>
              <a:t>Шоу </a:t>
            </a:r>
            <a:r>
              <a:rPr lang="ru-RU" sz="3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Century Gothic" pitchFamily="34" charset="0"/>
              </a:rPr>
              <a:t>"</a:t>
            </a:r>
            <a:r>
              <a:rPr lang="ru-RU" sz="3800" b="1" dirty="0">
                <a:solidFill>
                  <a:srgbClr val="002060"/>
                </a:solidFill>
                <a:latin typeface="Century Gothic" pitchFamily="34" charset="0"/>
              </a:rPr>
              <a:t>Единственный путь, ведущий к знанию </a:t>
            </a:r>
            <a:r>
              <a:rPr lang="ru-RU" sz="3800" b="1" dirty="0" smtClean="0">
                <a:solidFill>
                  <a:srgbClr val="002060"/>
                </a:solidFill>
                <a:latin typeface="Century Gothic" pitchFamily="34" charset="0"/>
              </a:rPr>
              <a:t>– это деятельность". </a:t>
            </a:r>
          </a:p>
          <a:p>
            <a:r>
              <a:rPr lang="ru-RU" sz="3800" b="1" dirty="0">
                <a:solidFill>
                  <a:srgbClr val="002060"/>
                </a:solidFill>
                <a:latin typeface="Century Gothic" pitchFamily="34" charset="0"/>
              </a:rPr>
              <a:t>"Напичканный знаниями, но не умеющий их использовать ученик напоминает фаршированную рыбу, которая не может плавать", </a:t>
            </a:r>
            <a:r>
              <a:rPr lang="ru-RU" sz="38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ru-RU" sz="3800" b="1" dirty="0">
                <a:solidFill>
                  <a:srgbClr val="002060"/>
                </a:solidFill>
                <a:latin typeface="Century Gothic" pitchFamily="34" charset="0"/>
              </a:rPr>
              <a:t>говорил </a:t>
            </a:r>
            <a:r>
              <a:rPr lang="ru-RU" sz="3800" b="1" dirty="0">
                <a:solidFill>
                  <a:srgbClr val="C00000"/>
                </a:solidFill>
                <a:latin typeface="Century Gothic" pitchFamily="34" charset="0"/>
              </a:rPr>
              <a:t>академик </a:t>
            </a:r>
            <a:r>
              <a:rPr lang="ru-RU" sz="3800" b="1" dirty="0" smtClean="0">
                <a:solidFill>
                  <a:srgbClr val="C00000"/>
                </a:solidFill>
                <a:latin typeface="Century Gothic" pitchFamily="34" charset="0"/>
              </a:rPr>
              <a:t>А.Л. </a:t>
            </a:r>
            <a:r>
              <a:rPr lang="ru-RU" sz="3800" b="1" dirty="0" err="1" smtClean="0">
                <a:solidFill>
                  <a:srgbClr val="C00000"/>
                </a:solidFill>
                <a:latin typeface="Century Gothic" pitchFamily="34" charset="0"/>
              </a:rPr>
              <a:t>Минц</a:t>
            </a:r>
            <a:endParaRPr lang="ru-RU" sz="3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освоение учениками знаний, умений, навыков, смыслов организовывать преимущественно в форме деятельности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81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3733800" cy="762000"/>
          </a:xfrm>
        </p:spPr>
        <p:txBody>
          <a:bodyPr/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ОБРАТНОЙ СВЯЗИ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980728"/>
            <a:ext cx="3733800" cy="762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ПРИНЦИП ИДЕАЛЬНОСТИ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32448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регулярно контролировать процесс обучения с помощью развитой системы приемов обратной связи. 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860032" y="1700808"/>
            <a:ext cx="4021832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300" b="1" dirty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/>
              </a:rPr>
              <a:t>максимально использовать возможности, знания, интересы самих учащихся с целью повышения результативности и уменьшения затрат в процессе образования</a:t>
            </a:r>
            <a:r>
              <a:rPr lang="ru-RU" sz="33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Методы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 приемы  организации учебной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8" y="5301208"/>
            <a:ext cx="1178072" cy="138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515556"/>
            <a:ext cx="7272808" cy="4154984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Здравствуй, Урок!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Где ты рождаешься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,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где ты живёшь, Урок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?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 классной комнате?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Но ты не можешь жить там один,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ты ведь  не можешь  существовать без меня!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Я тебя, обдумываю, планирую, провожу!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Вот и получается, что ты 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живёшь  в моей голове, в моём сердце...</a:t>
            </a: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Ш. А.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Амонашвили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Создание ситуации успеха на учебном занятии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098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62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ШМУ Организационно-содержательная структура урока истории, его подготовка и</Template>
  <TotalTime>519</TotalTime>
  <Words>2302</Words>
  <Application>Microsoft Office PowerPoint</Application>
  <PresentationFormat>Экран (4:3)</PresentationFormat>
  <Paragraphs>268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Оптимизация познавательной деятельности учащихся на учебном занятии с помощью активных методов, приемов и форм организации в соответствии с их возрастными и психолого-педагогическими  особенностями </vt:lpstr>
      <vt:lpstr>Цель:</vt:lpstr>
      <vt:lpstr>План занятия </vt:lpstr>
      <vt:lpstr>Презентация PowerPoint</vt:lpstr>
      <vt:lpstr>Принципы педагогической техники</vt:lpstr>
      <vt:lpstr>Принципы педагогической техники</vt:lpstr>
      <vt:lpstr>Презентация PowerPoint</vt:lpstr>
      <vt:lpstr>  Методы и приемы  организации учебной деятельности</vt:lpstr>
      <vt:lpstr>Создание ситуации успеха на учебном занятии</vt:lpstr>
      <vt:lpstr>МЕТОДИЧЕСКИЕ ОСНОВЫ УРОКА</vt:lpstr>
      <vt:lpstr>МЕТОДЫ обучения подразделяются на три группы: </vt:lpstr>
      <vt:lpstr>Методы организации и осуществления учебно-познавательной деятельности:  </vt:lpstr>
      <vt:lpstr>Презентация PowerPoint</vt:lpstr>
      <vt:lpstr>«Плохой учитель преподносит истину, хороший учит ее добывать» А. Дистервег </vt:lpstr>
      <vt:lpstr>Метод как способ учебной работы </vt:lpstr>
      <vt:lpstr>Типы уроков  ( классификация по дидактической цели)</vt:lpstr>
      <vt:lpstr>Комбинированный урок</vt:lpstr>
      <vt:lpstr>1 этап Организационный </vt:lpstr>
      <vt:lpstr>2 этап   Проверка домашнего задания </vt:lpstr>
      <vt:lpstr>3 этап Всесторонняя проверка знаний  </vt:lpstr>
      <vt:lpstr>4этап       4 этап     Подготовка учащихся к активности и сознательности усвоения знаний  </vt:lpstr>
      <vt:lpstr>Усвоение новых знаний 5 этап </vt:lpstr>
      <vt:lpstr>Проверка понимания учениками новых знаний 6 этап </vt:lpstr>
      <vt:lpstr>Закрепление знаний учащимся 7 этап </vt:lpstr>
      <vt:lpstr>Информация учащимися о домашнем задании. 8 этап </vt:lpstr>
      <vt:lpstr>Формы уроков</vt:lpstr>
      <vt:lpstr>Презентация PowerPoint</vt:lpstr>
      <vt:lpstr>Методы обучения на уроке должны соответствовать </vt:lpstr>
      <vt:lpstr>Системно-деятельностный подход на учебном занятии истории и обществоведения</vt:lpstr>
      <vt:lpstr>Дидактические принципы системно-деятельностного подхода </vt:lpstr>
      <vt:lpstr>Презентация PowerPoint</vt:lpstr>
      <vt:lpstr>Конструктор урока </vt:lpstr>
      <vt:lpstr>Презентация PowerPoint</vt:lpstr>
      <vt:lpstr>Литература   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познавательной деятельности учащихся на учебном занятии с помощью активных методов, приемов и форм организации в соответствии с их возрастными и психолого-педагогическими  особенностями</dc:title>
  <dc:creator>Admin</dc:creator>
  <cp:lastModifiedBy>123132</cp:lastModifiedBy>
  <cp:revision>41</cp:revision>
  <dcterms:created xsi:type="dcterms:W3CDTF">2013-11-24T08:45:44Z</dcterms:created>
  <dcterms:modified xsi:type="dcterms:W3CDTF">2013-11-27T07:14:46Z</dcterms:modified>
</cp:coreProperties>
</file>