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87" r:id="rId3"/>
    <p:sldId id="288" r:id="rId4"/>
    <p:sldId id="289" r:id="rId5"/>
    <p:sldId id="285" r:id="rId6"/>
    <p:sldId id="286" r:id="rId7"/>
    <p:sldId id="259" r:id="rId8"/>
    <p:sldId id="260" r:id="rId9"/>
    <p:sldId id="261" r:id="rId10"/>
    <p:sldId id="262" r:id="rId11"/>
    <p:sldId id="263" r:id="rId12"/>
    <p:sldId id="268" r:id="rId13"/>
    <p:sldId id="266" r:id="rId14"/>
    <p:sldId id="267" r:id="rId15"/>
    <p:sldId id="271" r:id="rId16"/>
    <p:sldId id="270" r:id="rId17"/>
    <p:sldId id="272" r:id="rId18"/>
    <p:sldId id="265" r:id="rId19"/>
    <p:sldId id="264" r:id="rId20"/>
    <p:sldId id="282" r:id="rId21"/>
    <p:sldId id="274" r:id="rId22"/>
    <p:sldId id="275" r:id="rId23"/>
    <p:sldId id="276" r:id="rId24"/>
    <p:sldId id="277" r:id="rId25"/>
    <p:sldId id="290" r:id="rId26"/>
    <p:sldId id="291" r:id="rId27"/>
    <p:sldId id="292" r:id="rId28"/>
    <p:sldId id="294" r:id="rId29"/>
    <p:sldId id="293" r:id="rId30"/>
    <p:sldId id="279" r:id="rId31"/>
    <p:sldId id="280" r:id="rId32"/>
    <p:sldId id="296" r:id="rId33"/>
    <p:sldId id="302" r:id="rId34"/>
    <p:sldId id="299" r:id="rId35"/>
    <p:sldId id="300" r:id="rId36"/>
    <p:sldId id="301" r:id="rId37"/>
    <p:sldId id="303" r:id="rId38"/>
    <p:sldId id="27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4F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993D-39CA-4138-A634-DBA487CDD11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2074E-C312-47ED-A7E2-AC43E74F9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0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074E-C312-47ED-A7E2-AC43E74F910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43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932E-2E5E-40E9-AFDC-8880FED4E96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F3D6D3F-24E2-445C-9246-80ED64A9C10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932E-2E5E-40E9-AFDC-8880FED4E96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6D3F-24E2-445C-9246-80ED64A9C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932E-2E5E-40E9-AFDC-8880FED4E96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6D3F-24E2-445C-9246-80ED64A9C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932E-2E5E-40E9-AFDC-8880FED4E96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6D3F-24E2-445C-9246-80ED64A9C1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932E-2E5E-40E9-AFDC-8880FED4E96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3D6D3F-24E2-445C-9246-80ED64A9C10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932E-2E5E-40E9-AFDC-8880FED4E96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6D3F-24E2-445C-9246-80ED64A9C1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932E-2E5E-40E9-AFDC-8880FED4E96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6D3F-24E2-445C-9246-80ED64A9C10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932E-2E5E-40E9-AFDC-8880FED4E96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6D3F-24E2-445C-9246-80ED64A9C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932E-2E5E-40E9-AFDC-8880FED4E96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6D3F-24E2-445C-9246-80ED64A9C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932E-2E5E-40E9-AFDC-8880FED4E96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6D3F-24E2-445C-9246-80ED64A9C10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932E-2E5E-40E9-AFDC-8880FED4E96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3D6D3F-24E2-445C-9246-80ED64A9C10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6A932E-2E5E-40E9-AFDC-8880FED4E96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F3D6D3F-24E2-445C-9246-80ED64A9C1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581128"/>
            <a:ext cx="6400800" cy="160020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Занятие школы молодого учителя истории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Инструктивно – методическое совещание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Организационно-содержательная структура урока истории, его подготовка и целеполагание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6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Статья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164-165.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ru-RU" sz="27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Текущая и промежуточная 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 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  <a:t>итоговая и 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аттестация </a:t>
            </a:r>
            <a:r>
              <a:rPr lang="ru-RU" sz="27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учащихся при освоении содержания образовательных программ общего среднего образования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568952" cy="5221560"/>
          </a:xfrm>
        </p:spPr>
        <p:txBody>
          <a:bodyPr>
            <a:normAutofit fontScale="77500" lnSpcReduction="20000"/>
          </a:bodyPr>
          <a:lstStyle/>
          <a:p>
            <a:pPr indent="450215" algn="just">
              <a:spcAft>
                <a:spcPts val="0"/>
              </a:spcAft>
            </a:pPr>
            <a:r>
              <a:rPr lang="be-BY" sz="2800" dirty="0" smtClean="0">
                <a:latin typeface="Times New Roman"/>
                <a:ea typeface="Times New Roman"/>
              </a:rPr>
              <a:t>1</a:t>
            </a:r>
            <a:r>
              <a:rPr lang="be-BY" sz="2800" dirty="0">
                <a:latin typeface="Times New Roman"/>
                <a:ea typeface="Times New Roman"/>
              </a:rPr>
              <a:t>. </a:t>
            </a:r>
            <a:r>
              <a:rPr lang="ru-RU" sz="29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Текущая аттестация </a:t>
            </a:r>
            <a:r>
              <a:rPr lang="ru-RU" sz="2900" b="1" i="1" dirty="0">
                <a:latin typeface="Times New Roman"/>
                <a:ea typeface="Times New Roman"/>
              </a:rPr>
              <a:t>проводится на учебных занятиях с выставлением отметок.</a:t>
            </a:r>
          </a:p>
          <a:p>
            <a:pPr indent="450215" algn="just">
              <a:spcAft>
                <a:spcPts val="0"/>
              </a:spcAft>
            </a:pPr>
            <a:r>
              <a:rPr lang="be-BY" sz="2900" b="1" i="1" dirty="0">
                <a:latin typeface="Times New Roman"/>
                <a:ea typeface="Times New Roman"/>
              </a:rPr>
              <a:t>2. </a:t>
            </a:r>
            <a:r>
              <a:rPr lang="ru-RU" sz="29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Промежуточная аттестация </a:t>
            </a:r>
            <a:r>
              <a:rPr lang="ru-RU" sz="2900" b="1" i="1" dirty="0">
                <a:latin typeface="Times New Roman"/>
                <a:ea typeface="Times New Roman"/>
              </a:rPr>
              <a:t>выражается в выставлении отметок за четверть с учетом результатов текущей аттестации.</a:t>
            </a:r>
          </a:p>
          <a:p>
            <a:pPr indent="450215" algn="just">
              <a:spcAft>
                <a:spcPts val="0"/>
              </a:spcAft>
            </a:pPr>
            <a:r>
              <a:rPr lang="be-BY" sz="2900" b="1" i="1" dirty="0">
                <a:latin typeface="Times New Roman"/>
                <a:ea typeface="Times New Roman"/>
              </a:rPr>
              <a:t>3. </a:t>
            </a:r>
            <a:r>
              <a:rPr lang="ru-RU" sz="29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Результаты</a:t>
            </a:r>
            <a:r>
              <a:rPr lang="ru-RU" sz="2900" b="1" i="1" dirty="0">
                <a:latin typeface="Times New Roman"/>
                <a:ea typeface="Times New Roman"/>
              </a:rPr>
              <a:t> текущей и промежуточной аттестации учащихся, </a:t>
            </a:r>
            <a:r>
              <a:rPr lang="ru-RU" sz="2900" b="1" i="1" dirty="0" smtClean="0">
                <a:latin typeface="Times New Roman"/>
                <a:ea typeface="Times New Roman"/>
              </a:rPr>
              <a:t> оцениваются </a:t>
            </a:r>
            <a:r>
              <a:rPr lang="ru-RU" sz="2900" b="1" i="1" dirty="0">
                <a:latin typeface="Times New Roman"/>
                <a:ea typeface="Times New Roman"/>
              </a:rPr>
              <a:t>отметками в баллах по десятибалльной шкале, в том числе отметкой 0 (ноль) баллов, </a:t>
            </a:r>
            <a:r>
              <a:rPr lang="ru-RU" sz="2900" b="1" i="1" dirty="0" smtClean="0">
                <a:latin typeface="Times New Roman"/>
                <a:ea typeface="Times New Roman"/>
              </a:rPr>
              <a:t>  </a:t>
            </a:r>
            <a:r>
              <a:rPr lang="ru-RU" sz="2900" b="1" i="1" dirty="0">
                <a:latin typeface="Times New Roman"/>
                <a:ea typeface="Times New Roman"/>
              </a:rPr>
              <a:t>Положительными являются отметки от 1 (одного) до 10 (десяти) </a:t>
            </a:r>
            <a:r>
              <a:rPr lang="ru-RU" sz="2900" b="1" i="1" dirty="0" smtClean="0">
                <a:latin typeface="Times New Roman"/>
                <a:ea typeface="Times New Roman"/>
              </a:rPr>
              <a:t>баллов </a:t>
            </a:r>
            <a:endParaRPr lang="ru-RU" sz="2900" b="1" i="1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900" b="1" i="1" dirty="0">
                <a:latin typeface="Times New Roman"/>
                <a:ea typeface="Times New Roman"/>
              </a:rPr>
              <a:t>Комментарий. Официально закреплена 10-балльная шкала оценивания знаний, в которой положительными являются отметки 1-10 баллов. Отметка 0 (ноль) выставляется учащимся при отсутствии результатов учебной деятельности</a:t>
            </a:r>
            <a:r>
              <a:rPr lang="ru-RU" sz="2900" b="1" i="1" dirty="0" smtClean="0">
                <a:latin typeface="Times New Roman"/>
                <a:ea typeface="Times New Roman"/>
              </a:rPr>
              <a:t>.</a:t>
            </a:r>
            <a:endParaRPr lang="ru-RU" sz="2900" b="1" i="1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be-BY" sz="2900" b="1" i="1" dirty="0">
                <a:latin typeface="Times New Roman"/>
                <a:ea typeface="Times New Roman"/>
              </a:rPr>
              <a:t>7. </a:t>
            </a:r>
            <a:r>
              <a:rPr lang="ru-RU" sz="29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Результаты итоговой </a:t>
            </a:r>
            <a:r>
              <a:rPr lang="ru-RU" sz="2900" b="1" i="1" dirty="0">
                <a:latin typeface="Times New Roman"/>
                <a:ea typeface="Times New Roman"/>
              </a:rPr>
              <a:t>аттестации учащихся оцениваются отметками в баллах по десятибалльной шкале, в том числе отметкой 0 (ноль) баллов</a:t>
            </a:r>
            <a:r>
              <a:rPr lang="ru-RU" sz="2900" b="1" i="1" dirty="0" smtClean="0">
                <a:latin typeface="Times New Roman"/>
                <a:ea typeface="Times New Roman"/>
              </a:rPr>
              <a:t>,   </a:t>
            </a:r>
            <a:endParaRPr lang="ru-RU" sz="2900" b="1" i="1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2900" b="1" i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02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5715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  <a:t>Концепция и стандарты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548680"/>
            <a:ext cx="8640960" cy="4572000"/>
          </a:xfrm>
        </p:spPr>
        <p:txBody>
          <a:bodyPr>
            <a:noAutofit/>
          </a:bodyPr>
          <a:lstStyle/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latin typeface="Times New Roman"/>
                <a:ea typeface="Batang"/>
              </a:rPr>
              <a:t>  </a:t>
            </a:r>
            <a:r>
              <a:rPr lang="ru-RU" sz="2400" b="1" i="1" dirty="0">
                <a:solidFill>
                  <a:srgbClr val="C00000"/>
                </a:solidFill>
                <a:latin typeface="Times New Roman"/>
                <a:ea typeface="Batang"/>
              </a:rPr>
              <a:t>Цели и задачи исторического образования</a:t>
            </a: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ru-RU" sz="2000" b="1" i="1" dirty="0" smtClean="0">
                <a:latin typeface="Times New Roman"/>
                <a:ea typeface="Batang"/>
              </a:rPr>
              <a:t> </a:t>
            </a:r>
            <a:r>
              <a:rPr lang="be-BY" sz="2000" b="1" i="1" dirty="0" smtClean="0">
                <a:latin typeface="Times New Roman"/>
                <a:ea typeface="Batang"/>
              </a:rPr>
              <a:t>Овладение </a:t>
            </a:r>
            <a:r>
              <a:rPr lang="be-BY" sz="2000" b="1" i="1" dirty="0">
                <a:latin typeface="Times New Roman"/>
                <a:ea typeface="Batang"/>
              </a:rPr>
              <a:t>учащимися систематизированными знаниями о мировом историческом процессе и формирование представлений о месте в н</a:t>
            </a:r>
            <a:r>
              <a:rPr lang="ru-RU" sz="2000" b="1" i="1" dirty="0">
                <a:latin typeface="Times New Roman"/>
                <a:ea typeface="Batang"/>
              </a:rPr>
              <a:t>ё</a:t>
            </a:r>
            <a:r>
              <a:rPr lang="be-BY" sz="2000" b="1" i="1" dirty="0">
                <a:latin typeface="Times New Roman"/>
                <a:ea typeface="Batang"/>
              </a:rPr>
              <a:t>м Беларуси</a:t>
            </a:r>
            <a:r>
              <a:rPr lang="ru-RU" sz="2000" b="1" i="1" dirty="0">
                <a:latin typeface="Times New Roman"/>
                <a:ea typeface="Batang"/>
              </a:rPr>
              <a:t>, приобщение учащихся к достижениям отечественной и мировой культуры, воспитание социально активной и творческой личности, гражданина и патриота Отечества.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chemeClr val="accent1"/>
                </a:solidFill>
                <a:latin typeface="Times New Roman"/>
                <a:ea typeface="Batang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Batang"/>
              </a:rPr>
              <a:t>Задачи:</a:t>
            </a:r>
            <a:endParaRPr lang="ru-RU" sz="2400" b="1" i="1" dirty="0">
              <a:solidFill>
                <a:srgbClr val="C00000"/>
              </a:solidFill>
              <a:latin typeface="Times New Roman"/>
              <a:ea typeface="Batang"/>
            </a:endParaRPr>
          </a:p>
          <a:p>
            <a:pPr marL="685800">
              <a:lnSpc>
                <a:spcPct val="120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Batang"/>
              </a:rPr>
              <a:t>– осмысление учащимися знаний об историческом процессе, необходимых для анализа современного этапа развития общества и прогнозирования собственной жизнедеятельности;</a:t>
            </a:r>
          </a:p>
          <a:p>
            <a:pPr marL="685800" algn="just">
              <a:lnSpc>
                <a:spcPct val="120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Batang"/>
              </a:rPr>
              <a:t>– осознание </a:t>
            </a:r>
            <a:r>
              <a:rPr lang="ru-RU" sz="2000" b="1" i="1" dirty="0" err="1">
                <a:latin typeface="Times New Roman"/>
                <a:ea typeface="Batang"/>
              </a:rPr>
              <a:t>самоценности</a:t>
            </a:r>
            <a:r>
              <a:rPr lang="ru-RU" sz="2000" b="1" i="1" dirty="0">
                <a:latin typeface="Times New Roman"/>
                <a:ea typeface="Batang"/>
              </a:rPr>
              <a:t> и уникальности культур народов мира;</a:t>
            </a:r>
          </a:p>
          <a:p>
            <a:pPr marL="685800" algn="just">
              <a:lnSpc>
                <a:spcPct val="120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Batang"/>
              </a:rPr>
              <a:t>– выработка ценностных ориентаций и личностных убеждений учащихся на основе идей гуманизма и патриотизма, принципов гражданского общества и правового государства.</a:t>
            </a:r>
          </a:p>
          <a:p>
            <a:pPr>
              <a:lnSpc>
                <a:spcPct val="120000"/>
              </a:lnSpc>
            </a:pP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1715362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/>
                <a:ea typeface="Batang"/>
              </a:rPr>
              <a:t>На уровне общего </a:t>
            </a:r>
            <a:r>
              <a:rPr lang="be-BY" sz="2400" b="1" dirty="0">
                <a:solidFill>
                  <a:srgbClr val="002060"/>
                </a:solidFill>
                <a:latin typeface="Times New Roman"/>
                <a:ea typeface="Batang"/>
              </a:rPr>
              <a:t>базово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Batang"/>
              </a:rPr>
              <a:t>го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Batang"/>
              </a:rPr>
              <a:t> образования средствами учебного предмета «Всемирная история. История Беларуси» формируется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2564904"/>
            <a:ext cx="7772400" cy="4572000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/>
                <a:ea typeface="Batang"/>
              </a:rPr>
              <a:t>национальная идентичность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/>
                <a:ea typeface="Batang"/>
              </a:rPr>
              <a:t>историческая память</a:t>
            </a:r>
          </a:p>
          <a:p>
            <a:pPr algn="ctr"/>
            <a:r>
              <a:rPr lang="be-BY" sz="2800" b="1" i="1" dirty="0">
                <a:solidFill>
                  <a:srgbClr val="002060"/>
                </a:solidFill>
                <a:latin typeface="Times New Roman"/>
                <a:ea typeface="Batang"/>
              </a:rPr>
              <a:t>национальное самосознание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537">
            <a:off x="7149940" y="4365104"/>
            <a:ext cx="162903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901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be-BY" sz="2400" b="1" dirty="0">
                <a:solidFill>
                  <a:srgbClr val="002060"/>
                </a:solidFill>
                <a:latin typeface="Times New Roman"/>
                <a:ea typeface="Batang"/>
              </a:rPr>
              <a:t>Основные функции и исходные принципы обновления содержания исторического образования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8712968" cy="5410200"/>
          </a:xfrm>
        </p:spPr>
        <p:txBody>
          <a:bodyPr>
            <a:noAutofit/>
          </a:bodyPr>
          <a:lstStyle/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ru-RU" sz="2000" b="1" dirty="0">
                <a:latin typeface="Times New Roman"/>
                <a:ea typeface="Batang"/>
              </a:rPr>
              <a:t>Историческое образование призвано обеспечивать реализацию следующих функций образовательного процесса: </a:t>
            </a:r>
          </a:p>
          <a:p>
            <a:pPr marL="342900" algn="just">
              <a:spcBef>
                <a:spcPts val="600"/>
              </a:spcBef>
              <a:spcAft>
                <a:spcPts val="0"/>
              </a:spcAft>
            </a:pPr>
            <a:r>
              <a:rPr lang="ru-RU" sz="2000" b="1" dirty="0">
                <a:latin typeface="Times New Roman"/>
                <a:ea typeface="Batang"/>
              </a:rPr>
              <a:t>– </a:t>
            </a:r>
            <a:r>
              <a:rPr lang="ru-RU" sz="2000" b="1" i="1" dirty="0">
                <a:solidFill>
                  <a:schemeClr val="accent1"/>
                </a:solidFill>
                <a:latin typeface="Times New Roman"/>
                <a:ea typeface="Batang"/>
              </a:rPr>
              <a:t>историко-познавательная</a:t>
            </a:r>
            <a:r>
              <a:rPr lang="ru-RU" sz="2000" b="1" dirty="0">
                <a:latin typeface="Times New Roman"/>
                <a:ea typeface="Batang"/>
              </a:rPr>
              <a:t>, связанная с овладением школьниками определёнными основами научных знаний о важнейших тенденциях и  закономерностях исторического развития общества во всём его многообразии и противоречивости;</a:t>
            </a:r>
          </a:p>
          <a:p>
            <a:pPr marL="342900" algn="just">
              <a:spcBef>
                <a:spcPts val="600"/>
              </a:spcBef>
              <a:spcAft>
                <a:spcPts val="0"/>
              </a:spcAft>
            </a:pPr>
            <a:r>
              <a:rPr lang="ru-RU" sz="2000" b="1" dirty="0">
                <a:latin typeface="Times New Roman"/>
                <a:ea typeface="Batang"/>
              </a:rPr>
              <a:t>–</a:t>
            </a:r>
            <a:r>
              <a:rPr lang="ru-RU" sz="2000" b="1" i="1" dirty="0">
                <a:latin typeface="Times New Roman"/>
                <a:ea typeface="Batang"/>
              </a:rPr>
              <a:t> </a:t>
            </a:r>
            <a:r>
              <a:rPr lang="ru-RU" sz="2000" b="1" i="1" dirty="0">
                <a:solidFill>
                  <a:schemeClr val="accent1"/>
                </a:solidFill>
                <a:latin typeface="Times New Roman"/>
                <a:ea typeface="Batang"/>
              </a:rPr>
              <a:t>обучающая</a:t>
            </a:r>
            <a:r>
              <a:rPr lang="ru-RU" sz="2000" b="1" dirty="0">
                <a:latin typeface="Times New Roman"/>
                <a:ea typeface="Batang"/>
              </a:rPr>
              <a:t>, ориентированная на овладение учащимися </a:t>
            </a:r>
            <a:r>
              <a:rPr lang="ru-RU" sz="2000" b="1" dirty="0" err="1">
                <a:latin typeface="Times New Roman"/>
                <a:ea typeface="Batang"/>
              </a:rPr>
              <a:t>общеучебными</a:t>
            </a:r>
            <a:r>
              <a:rPr lang="ru-RU" sz="2000" b="1" dirty="0">
                <a:latin typeface="Times New Roman"/>
                <a:ea typeface="Batang"/>
              </a:rPr>
              <a:t> и специальными историческими способами деятельности;</a:t>
            </a:r>
          </a:p>
          <a:p>
            <a:pPr marL="342900" indent="114300" algn="just">
              <a:spcBef>
                <a:spcPts val="600"/>
              </a:spcBef>
              <a:spcAft>
                <a:spcPts val="0"/>
              </a:spcAft>
            </a:pPr>
            <a:r>
              <a:rPr lang="ru-RU" sz="2000" b="1" dirty="0">
                <a:latin typeface="Times New Roman"/>
                <a:ea typeface="Batang"/>
              </a:rPr>
              <a:t>– </a:t>
            </a:r>
            <a:r>
              <a:rPr lang="ru-RU" sz="2000" b="1" i="1" dirty="0">
                <a:solidFill>
                  <a:schemeClr val="accent1"/>
                </a:solidFill>
                <a:latin typeface="Times New Roman"/>
                <a:ea typeface="Batang"/>
              </a:rPr>
              <a:t>развивающая</a:t>
            </a:r>
            <a:r>
              <a:rPr lang="ru-RU" sz="2000" b="1" dirty="0">
                <a:latin typeface="Times New Roman"/>
                <a:ea typeface="Batang"/>
              </a:rPr>
              <a:t>, которая предусматривает формирование наглядно-образного и вербально-логического типов мышления, необходимых для преобразующей и творческой познавательной деятельности в условиях социальных трансформаций;</a:t>
            </a:r>
          </a:p>
          <a:p>
            <a:pPr marL="342900" algn="just">
              <a:spcBef>
                <a:spcPts val="600"/>
              </a:spcBef>
            </a:pPr>
            <a:r>
              <a:rPr lang="ru-RU" sz="2000" b="1" dirty="0">
                <a:latin typeface="Times New Roman"/>
                <a:ea typeface="Batang"/>
              </a:rPr>
              <a:t>– </a:t>
            </a:r>
            <a:r>
              <a:rPr lang="ru-RU" sz="2000" b="1" i="1" dirty="0">
                <a:solidFill>
                  <a:schemeClr val="accent1"/>
                </a:solidFill>
                <a:latin typeface="Times New Roman"/>
                <a:ea typeface="Batang"/>
              </a:rPr>
              <a:t>ценностно-мировоззренческая</a:t>
            </a:r>
            <a:r>
              <a:rPr lang="ru-RU" sz="2000" b="1" dirty="0">
                <a:latin typeface="Times New Roman"/>
                <a:ea typeface="Batang"/>
              </a:rPr>
              <a:t>, способствующая социализации личности, ответственной за свои действия перед обществом и государством, и направленная на формирование активной жизненной позиции.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865087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04448" cy="864096"/>
          </a:xfrm>
        </p:spPr>
        <p:txBody>
          <a:bodyPr>
            <a:normAutofit/>
          </a:bodyPr>
          <a:lstStyle/>
          <a:p>
            <a:pPr indent="34290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accent2"/>
                </a:solidFill>
                <a:latin typeface="Times New Roman"/>
                <a:ea typeface="Batang"/>
              </a:rPr>
              <a:t> Принципы  обучения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548680"/>
            <a:ext cx="9144000" cy="6309320"/>
          </a:xfrm>
        </p:spPr>
        <p:txBody>
          <a:bodyPr>
            <a:noAutofit/>
          </a:bodyPr>
          <a:lstStyle/>
          <a:p>
            <a:pPr marL="731520" indent="-4572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Times New Roman"/>
                <a:ea typeface="Batang"/>
              </a:rPr>
              <a:t> 	</a:t>
            </a:r>
            <a:r>
              <a:rPr lang="ru-RU" sz="2000" b="1" i="1" dirty="0" smtClean="0">
                <a:latin typeface="Times New Roman"/>
                <a:ea typeface="Batang"/>
              </a:rPr>
              <a:t>принцип </a:t>
            </a:r>
            <a:r>
              <a:rPr lang="ru-RU" sz="2000" b="1" i="1" dirty="0">
                <a:latin typeface="Times New Roman"/>
                <a:ea typeface="Batang"/>
              </a:rPr>
              <a:t>методологического </a:t>
            </a:r>
            <a:r>
              <a:rPr lang="ru-RU" sz="2000" b="1" i="1" dirty="0" smtClean="0">
                <a:latin typeface="Times New Roman"/>
                <a:ea typeface="Batang"/>
              </a:rPr>
              <a:t>плюрализма</a:t>
            </a:r>
            <a:endParaRPr lang="ru-RU" sz="2000" b="1" dirty="0">
              <a:latin typeface="Times New Roman"/>
              <a:ea typeface="Batang"/>
            </a:endParaRPr>
          </a:p>
          <a:p>
            <a:pPr>
              <a:buFont typeface="Wingdings" pitchFamily="2" charset="2"/>
              <a:buChar char="Ø"/>
            </a:pPr>
            <a:r>
              <a:rPr lang="be-BY" sz="2000" b="1" dirty="0">
                <a:latin typeface="Times New Roman"/>
                <a:ea typeface="Batang"/>
              </a:rPr>
              <a:t> </a:t>
            </a:r>
            <a:r>
              <a:rPr lang="be-BY" sz="2000" b="1" dirty="0" smtClean="0">
                <a:latin typeface="Times New Roman"/>
                <a:ea typeface="Batang"/>
              </a:rPr>
              <a:t>   	 </a:t>
            </a:r>
            <a:r>
              <a:rPr lang="be-BY" sz="2000" b="1" i="1" dirty="0" smtClean="0">
                <a:latin typeface="Times New Roman"/>
                <a:ea typeface="Batang"/>
              </a:rPr>
              <a:t>принцип </a:t>
            </a:r>
            <a:r>
              <a:rPr lang="be-BY" sz="2000" b="1" i="1" dirty="0">
                <a:latin typeface="Times New Roman"/>
                <a:ea typeface="Batang"/>
              </a:rPr>
              <a:t>научной </a:t>
            </a:r>
            <a:r>
              <a:rPr lang="be-BY" sz="2000" b="1" i="1" dirty="0" smtClean="0">
                <a:latin typeface="Times New Roman"/>
                <a:ea typeface="Batang"/>
              </a:rPr>
              <a:t>объективности</a:t>
            </a:r>
          </a:p>
          <a:p>
            <a:pPr marL="731520" indent="-4572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/>
                <a:ea typeface="Batang"/>
              </a:rPr>
              <a:t>	принцип историзма</a:t>
            </a:r>
            <a:r>
              <a:rPr lang="ru-RU" sz="2000" b="1" dirty="0" smtClean="0">
                <a:latin typeface="Times New Roman"/>
                <a:ea typeface="Batang"/>
              </a:rPr>
              <a:t>   </a:t>
            </a:r>
            <a:endParaRPr lang="ru-RU" sz="2000" b="1" dirty="0">
              <a:latin typeface="Times New Roman"/>
              <a:ea typeface="Batang"/>
            </a:endParaRPr>
          </a:p>
          <a:p>
            <a:pPr>
              <a:buFont typeface="Wingdings" pitchFamily="2" charset="2"/>
              <a:buChar char="Ø"/>
            </a:pPr>
            <a:r>
              <a:rPr lang="be-BY" sz="2000" b="1" dirty="0" smtClean="0">
                <a:latin typeface="Times New Roman"/>
                <a:ea typeface="Batang"/>
              </a:rPr>
              <a:t>     	</a:t>
            </a:r>
            <a:r>
              <a:rPr lang="be-BY" sz="2000" b="1" i="1" dirty="0" smtClean="0">
                <a:latin typeface="Times New Roman"/>
                <a:ea typeface="Batang"/>
              </a:rPr>
              <a:t>принцип </a:t>
            </a:r>
            <a:r>
              <a:rPr lang="be-BY" sz="2000" b="1" i="1" dirty="0">
                <a:latin typeface="Times New Roman"/>
                <a:ea typeface="Batang"/>
              </a:rPr>
              <a:t>ведущей роли теоретических </a:t>
            </a:r>
            <a:r>
              <a:rPr lang="be-BY" sz="2000" b="1" i="1" dirty="0" smtClean="0">
                <a:latin typeface="Times New Roman"/>
                <a:ea typeface="Batang"/>
              </a:rPr>
              <a:t>знаний</a:t>
            </a:r>
          </a:p>
          <a:p>
            <a:pPr>
              <a:buFont typeface="Wingdings" pitchFamily="2" charset="2"/>
              <a:buChar char="Ø"/>
            </a:pPr>
            <a:r>
              <a:rPr lang="be-BY" sz="2000" b="1" i="1" dirty="0" smtClean="0">
                <a:latin typeface="Times New Roman"/>
                <a:ea typeface="Batang"/>
              </a:rPr>
              <a:t>    	 принцип сочетания формализованных</a:t>
            </a:r>
            <a:r>
              <a:rPr lang="be-BY" sz="2000" b="1" dirty="0" smtClean="0">
                <a:latin typeface="Times New Roman"/>
                <a:ea typeface="Batang"/>
              </a:rPr>
              <a:t> (</a:t>
            </a:r>
            <a:r>
              <a:rPr lang="be-BY" sz="2000" b="1" i="1" dirty="0" smtClean="0">
                <a:latin typeface="Times New Roman"/>
                <a:ea typeface="Batang"/>
              </a:rPr>
              <a:t>конкретные исторические события,  их время, место, участники, понятийно-терминологический аппарат, устоявшиеся теоретические положения) и неформализованных (субъективные суждения, мнения, оценки, версии</a:t>
            </a:r>
            <a:r>
              <a:rPr lang="be-BY" sz="2000" b="1" dirty="0" smtClean="0">
                <a:latin typeface="Times New Roman"/>
                <a:ea typeface="Batang"/>
              </a:rPr>
              <a:t>) </a:t>
            </a:r>
            <a:r>
              <a:rPr lang="be-BY" sz="2000" b="1" i="1" dirty="0" smtClean="0">
                <a:latin typeface="Times New Roman"/>
                <a:ea typeface="Batang"/>
              </a:rPr>
              <a:t>исторических знаний</a:t>
            </a:r>
          </a:p>
          <a:p>
            <a:pPr>
              <a:buFont typeface="Wingdings" pitchFamily="2" charset="2"/>
              <a:buChar char="Ø"/>
            </a:pPr>
            <a:r>
              <a:rPr lang="be-BY" sz="2000" b="1" i="1" dirty="0" smtClean="0">
                <a:latin typeface="Times New Roman"/>
                <a:ea typeface="Batang"/>
              </a:rPr>
              <a:t>    	 принцип междисциплинарности</a:t>
            </a:r>
          </a:p>
          <a:p>
            <a:pPr>
              <a:buFont typeface="Wingdings" pitchFamily="2" charset="2"/>
              <a:buChar char="Ø"/>
            </a:pPr>
            <a:r>
              <a:rPr lang="be-BY" sz="2000" b="1" i="1" dirty="0" smtClean="0">
                <a:latin typeface="Times New Roman"/>
                <a:ea typeface="Batang"/>
              </a:rPr>
              <a:t>     	принцип </a:t>
            </a:r>
            <a:r>
              <a:rPr lang="be-BY" sz="2000" b="1" i="1" dirty="0">
                <a:latin typeface="Times New Roman"/>
                <a:ea typeface="Batang"/>
              </a:rPr>
              <a:t>культурно-исторической </a:t>
            </a:r>
            <a:r>
              <a:rPr lang="be-BY" sz="2000" b="1" i="1" dirty="0" smtClean="0">
                <a:latin typeface="Times New Roman"/>
                <a:ea typeface="Batang"/>
              </a:rPr>
              <a:t>среды</a:t>
            </a:r>
          </a:p>
          <a:p>
            <a:pPr marL="731520" indent="-4572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/>
                <a:ea typeface="Batang"/>
              </a:rPr>
              <a:t>	принцип </a:t>
            </a:r>
            <a:r>
              <a:rPr lang="ru-RU" sz="2000" b="1" i="1" dirty="0">
                <a:latin typeface="Times New Roman"/>
                <a:ea typeface="Batang"/>
              </a:rPr>
              <a:t>систематичности и преемственности между ступенями обучения истории в начальной, базовой и средней школе; </a:t>
            </a:r>
          </a:p>
          <a:p>
            <a:pPr marL="731520" indent="-4572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Times New Roman"/>
                <a:ea typeface="Batang"/>
              </a:rPr>
              <a:t>	 </a:t>
            </a:r>
            <a:r>
              <a:rPr lang="ru-RU" sz="2000" b="1" i="1" dirty="0" smtClean="0">
                <a:latin typeface="Times New Roman"/>
                <a:ea typeface="Batang"/>
              </a:rPr>
              <a:t>принцип </a:t>
            </a:r>
            <a:r>
              <a:rPr lang="ru-RU" sz="2000" b="1" i="1" dirty="0">
                <a:latin typeface="Times New Roman"/>
                <a:ea typeface="Batang"/>
              </a:rPr>
              <a:t>доступности</a:t>
            </a:r>
            <a:r>
              <a:rPr lang="ru-RU" sz="2000" b="1" dirty="0">
                <a:latin typeface="Times New Roman"/>
                <a:ea typeface="Batang"/>
              </a:rPr>
              <a:t> </a:t>
            </a:r>
            <a:r>
              <a:rPr lang="ru-RU" sz="2000" b="1" dirty="0" smtClean="0">
                <a:latin typeface="Times New Roman"/>
                <a:ea typeface="Batang"/>
              </a:rPr>
              <a:t> </a:t>
            </a:r>
            <a:endParaRPr lang="ru-RU" sz="2000" b="1" dirty="0">
              <a:latin typeface="Times New Roman"/>
              <a:ea typeface="Batang"/>
            </a:endParaRPr>
          </a:p>
          <a:p>
            <a:pPr marL="731520" indent="-4572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/>
                <a:ea typeface="Batang"/>
              </a:rPr>
              <a:t>	 </a:t>
            </a:r>
            <a:r>
              <a:rPr lang="ru-RU" sz="2000" b="1" i="1" dirty="0">
                <a:latin typeface="Times New Roman"/>
                <a:ea typeface="Batang"/>
              </a:rPr>
              <a:t>принцип изучения истории Беларуси в контексте региональной и всемирной истории. </a:t>
            </a:r>
          </a:p>
          <a:p>
            <a:pPr>
              <a:buFont typeface="Wingdings" pitchFamily="2" charset="2"/>
              <a:buChar char="Ø"/>
            </a:pPr>
            <a:endParaRPr lang="be-BY" sz="2000" b="1" i="1" dirty="0" smtClean="0">
              <a:latin typeface="Times New Roman"/>
              <a:ea typeface="Batang"/>
            </a:endParaRPr>
          </a:p>
          <a:p>
            <a:pPr>
              <a:buFont typeface="Wingdings" pitchFamily="2" charset="2"/>
              <a:buChar char="ü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108069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22839387"/>
              </p:ext>
            </p:extLst>
          </p:nvPr>
        </p:nvGraphicFramePr>
        <p:xfrm>
          <a:off x="251520" y="-71961"/>
          <a:ext cx="8640960" cy="694715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48072"/>
                <a:gridCol w="7992888"/>
              </a:tblGrid>
              <a:tr h="72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Отметка в баллах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Показатели оценки результатов учебной деятельности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973">
                <a:tc>
                  <a:txBody>
                    <a:bodyPr/>
                    <a:lstStyle/>
                    <a:p>
                      <a:pPr marL="3403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8724" marR="3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indent="-330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Узнавание отдельных объектов изучения (понятий, исторических событий, явлений, процессов, персоналий) программного учебного материала по предъявленному описанию. Осуществление способов учебно-познавательной деятельности под руководством учителя с использованием учебника (учебного пособия, учебной карты, атласа) и/или других средств обучения</a:t>
                      </a:r>
                    </a:p>
                  </a:txBody>
                  <a:tcPr marL="38724" marR="3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973">
                <a:tc>
                  <a:txBody>
                    <a:bodyPr/>
                    <a:lstStyle/>
                    <a:p>
                      <a:pPr marL="3403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8724" marR="3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indent="-330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Различение объектов изучения (понятий, исторических событий, явлений, процессов, персоналий) программного учебного материала по предъявленному описанию. Осуществление способов учебно-познавательной деятельности под руководством учителя с использованием учебника (учебного пособия, учебной карты, атласа) и/или других средств обучения</a:t>
                      </a:r>
                    </a:p>
                  </a:txBody>
                  <a:tcPr marL="38724" marR="3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973">
                <a:tc>
                  <a:txBody>
                    <a:bodyPr/>
                    <a:lstStyle/>
                    <a:p>
                      <a:pPr marL="3403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8724" marR="3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" indent="-330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Воспроизведение части программного учебного материала по памяти: фрагментарный пересказ и перечисление отдельных понятий, исторических событий, явлений, процессов, персоналий без объяснения; осуществление способов учебно-познавательной деятельности по образцу с помощью учителя с использованием учебника (учебного пособия, учебной карты, атласа) и/или других средств обучения</a:t>
                      </a:r>
                    </a:p>
                  </a:txBody>
                  <a:tcPr marL="38724" marR="3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107">
                <a:tc>
                  <a:txBody>
                    <a:bodyPr/>
                    <a:lstStyle/>
                    <a:p>
                      <a:pPr marL="3403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38724" marR="3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indent="-330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Воспроизведение программного учебного материала по памяти: определений понятий, описания исторических событий, явлений, процессов с указанием общих и отличительных внешних признаков без их объяснения, основных биографических сведений и деятельности исторических персоналий; осуществление способов учебно-познавательной деятельности по образцу с помощью учителя с использованием учебника (учебного пособия, учебной карты, атласа) и/или других средств обучения</a:t>
                      </a:r>
                    </a:p>
                  </a:txBody>
                  <a:tcPr marL="38724" marR="38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475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275122"/>
              </p:ext>
            </p:extLst>
          </p:nvPr>
        </p:nvGraphicFramePr>
        <p:xfrm>
          <a:off x="-180528" y="0"/>
          <a:ext cx="9289032" cy="66693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36104"/>
                <a:gridCol w="8352928"/>
              </a:tblGrid>
              <a:tr h="762213">
                <a:tc>
                  <a:txBody>
                    <a:bodyPr/>
                    <a:lstStyle/>
                    <a:p>
                      <a:pPr marL="3403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36511" marR="36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indent="-330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Осознанное воспроизведение значительной части программного учебного материала: характеристика изучаемых объектов по плану (памятке); самостоятельное осуществление способов учебно-познавательной деятельности по образцу</a:t>
                      </a:r>
                    </a:p>
                  </a:txBody>
                  <a:tcPr marL="36511" marR="36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318">
                <a:tc>
                  <a:txBody>
                    <a:bodyPr/>
                    <a:lstStyle/>
                    <a:p>
                      <a:pPr marL="3403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36511" marR="36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indent="-330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Осознанное воспроизведение в полном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</a:rPr>
                        <a:t>объ</a:t>
                      </a:r>
                      <a:r>
                        <a:rPr lang="be-BY" sz="1400" b="1" dirty="0">
                          <a:effectLst/>
                          <a:latin typeface="Times New Roman"/>
                          <a:ea typeface="Times New Roman"/>
                        </a:rPr>
                        <a:t>ё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</a:rPr>
                        <a:t>ме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 программного учебного материала: правильное использование терминологии, описание исторических событий, явлений, процессов с элементами объяснения, раскрывающими причинно-следственные связи и отношения; самостоятельное осуществление способов деятельности по образцу</a:t>
                      </a:r>
                    </a:p>
                  </a:txBody>
                  <a:tcPr marL="36511" marR="36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318">
                <a:tc>
                  <a:txBody>
                    <a:bodyPr/>
                    <a:lstStyle/>
                    <a:p>
                      <a:pPr marL="3403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36511" marR="36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indent="-330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Владение и оперирование программным учебным материалом в знакомой ситуации: конкретизация понятий, выводов примерами; анализ исторических событий, явлений, процессов с целью объяснения причинно-следственных связей, выводов, имеющихся в учебнике (учебном пособии); самостоятельное выполнение упражнений, задач и заданий по алгоритму</a:t>
                      </a:r>
                    </a:p>
                  </a:txBody>
                  <a:tcPr marL="36511" marR="36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426">
                <a:tc>
                  <a:txBody>
                    <a:bodyPr/>
                    <a:lstStyle/>
                    <a:p>
                      <a:pPr marL="3403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36511" marR="36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indent="-330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Свободное владение и оперирование программным учебным материалом в знакомой ситуации: анализ исторических событий, явлений, процессов с целью объяснения причинно-следственных связей, выводов; обобщение изучаемого материала; обоснование и доказательство; раскрытие сущности изучаемых явлений, процессов; использование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</a:rPr>
                        <a:t>внутрипредметных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 связей; самостоятельное выполнение упражнений, задач и заданий по алгоритму </a:t>
                      </a:r>
                    </a:p>
                  </a:txBody>
                  <a:tcPr marL="36511" marR="36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318">
                <a:tc>
                  <a:txBody>
                    <a:bodyPr/>
                    <a:lstStyle/>
                    <a:p>
                      <a:pPr marL="3403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36511" marR="36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indent="-330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Оперирование программным учебным материалом, осуществление способов учебно-познавательной деятельности в незнакомой ситуации; использование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</a:rPr>
                        <a:t>межпредметных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 связей; оценка исторических фактов на основе изученного материала; выполнение задач и заданий преобразовательного и проблемного характера</a:t>
                      </a:r>
                    </a:p>
                  </a:txBody>
                  <a:tcPr marL="36511" marR="36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767">
                <a:tc>
                  <a:txBody>
                    <a:bodyPr/>
                    <a:lstStyle/>
                    <a:p>
                      <a:pPr marL="3403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511" marR="36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indent="-330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Свободное оперирование программным учебным материалом, осуществление способов учебно-познавательной деятельности в незнакомой ситуации; самостоятельное выполнение задач и заданий преобразовательного и проблемного характера; выполнение творческих заданий и работ</a:t>
                      </a:r>
                    </a:p>
                  </a:txBody>
                  <a:tcPr marL="36511" marR="36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1464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466" y="332656"/>
            <a:ext cx="8707014" cy="608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</a:rPr>
              <a:t>При оценке результатов учебной деятельности учащихся учитывается характер допущенных ошибок: существенных и несущественных.</a:t>
            </a:r>
          </a:p>
          <a:p>
            <a:pPr indent="35560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</a:rPr>
              <a:t>К категории </a:t>
            </a:r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существенных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 ошибок относ</a:t>
            </a:r>
            <a:r>
              <a:rPr lang="be-BY" sz="2000" b="1" dirty="0" smtClean="0">
                <a:effectLst/>
                <a:latin typeface="Times New Roman"/>
                <a:ea typeface="Times New Roman"/>
              </a:rPr>
              <a:t>я</a:t>
            </a:r>
            <a:r>
              <a:rPr lang="ru-RU" sz="2000" b="1" dirty="0" err="1" smtClean="0">
                <a:effectLst/>
                <a:latin typeface="Times New Roman"/>
                <a:ea typeface="Times New Roman"/>
              </a:rPr>
              <a:t>тся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: ошибки в основном </a:t>
            </a:r>
            <a:r>
              <a:rPr lang="ru-RU" sz="2000" b="1" dirty="0" err="1" smtClean="0">
                <a:effectLst/>
                <a:latin typeface="Times New Roman"/>
                <a:ea typeface="Times New Roman"/>
              </a:rPr>
              <a:t>фактологическом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 и теоретическом материале, неправильное использование терминологии, замена существенных признаков характеризуемых явлений, процессов несущественными; неверное понимание причинно-следственных связей; неправильное выполнение предусмотренных заданием способов деятельности; неумение использовать различные источники исторической информации; противоречия в ответе.</a:t>
            </a:r>
          </a:p>
          <a:p>
            <a:pPr indent="35560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</a:rPr>
              <a:t>К категории </a:t>
            </a:r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несущественных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 ошибок относятся</a:t>
            </a:r>
            <a:r>
              <a:rPr lang="be-BY" sz="2000" b="1" dirty="0" smtClean="0">
                <a:effectLst/>
                <a:latin typeface="Times New Roman"/>
                <a:ea typeface="Times New Roman"/>
              </a:rPr>
              <a:t>: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 погрешности изложения, не ведущие к искажению содержания; непоследовательное изложение; небрежное выполнение записей, стилистические погрешности в ответе; неправильное написание терминов.</a:t>
            </a:r>
          </a:p>
          <a:p>
            <a:pPr indent="35560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</a:rPr>
              <a:t>Количество баллов за выполнение задания снижается на 10 и 50 </a:t>
            </a:r>
            <a:r>
              <a:rPr lang="be-BY" sz="2000" b="1" dirty="0" smtClean="0">
                <a:effectLst/>
                <a:latin typeface="Times New Roman"/>
                <a:ea typeface="Times New Roman"/>
              </a:rPr>
              <a:t>%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, если в нём допущены соответственно несущественная и существенная ошибки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658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>
            <a:noAutofit/>
          </a:bodyPr>
          <a:lstStyle/>
          <a:p>
            <a:pPr marL="274320" lvl="0" indent="-274320" algn="ctr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ea typeface="Calibri"/>
                <a:cs typeface="Times New Roman"/>
              </a:rPr>
              <a:t>Методические рекомендации по формированию культуры устной и письменной речи  </a:t>
            </a:r>
            <a:r>
              <a:rPr lang="ru-RU" sz="2400" b="1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8208912" cy="5328592"/>
          </a:xfrm>
        </p:spPr>
        <p:txBody>
          <a:bodyPr>
            <a:normAutofit fontScale="92500" lnSpcReduction="20000"/>
          </a:bodyPr>
          <a:lstStyle/>
          <a:p>
            <a:r>
              <a:rPr lang="be-BY" sz="2400" b="1" dirty="0">
                <a:latin typeface="Times New Roman"/>
                <a:ea typeface="Times New Roman"/>
              </a:rPr>
              <a:t>Асноўнымi вiдамi работ вучняў на вучэбных занятках ва ўстанове адукацыі і дома з’яўляюцца </a:t>
            </a:r>
            <a:r>
              <a:rPr lang="be-BY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навучальныя работы</a:t>
            </a:r>
            <a:r>
              <a:rPr lang="be-BY" sz="2400" b="1" dirty="0">
                <a:latin typeface="Times New Roman"/>
                <a:ea typeface="Times New Roman"/>
              </a:rPr>
              <a:t>, якія выконваюцца ў </a:t>
            </a:r>
            <a:r>
              <a:rPr lang="be-BY" sz="2400" b="1" dirty="0" smtClean="0">
                <a:latin typeface="Times New Roman"/>
                <a:ea typeface="Times New Roman"/>
              </a:rPr>
              <a:t>пісьмовай </a:t>
            </a:r>
            <a:r>
              <a:rPr lang="be-BY" sz="2400" b="1" dirty="0">
                <a:latin typeface="Times New Roman"/>
                <a:ea typeface="Times New Roman"/>
              </a:rPr>
              <a:t>форме (далей – навучальныя работы</a:t>
            </a:r>
            <a:r>
              <a:rPr lang="be-BY" sz="2400" b="1" dirty="0" smtClean="0">
                <a:latin typeface="Times New Roman"/>
                <a:ea typeface="Times New Roman"/>
              </a:rPr>
              <a:t>)</a:t>
            </a:r>
          </a:p>
          <a:p>
            <a:pPr indent="457200" algn="just">
              <a:spcAft>
                <a:spcPts val="0"/>
              </a:spcAft>
            </a:pPr>
            <a:r>
              <a:rPr lang="be-BY" b="1" i="1" dirty="0">
                <a:latin typeface="Times New Roman"/>
                <a:ea typeface="Times New Roman"/>
              </a:rPr>
              <a:t>пісьмовыя адказы на пытанні, змешчаныя ў падручніках, вучэбных дапаможніках, дыдактычных </a:t>
            </a:r>
            <a:r>
              <a:rPr lang="be-BY" b="1" i="1" dirty="0" smtClean="0">
                <a:latin typeface="Times New Roman"/>
                <a:ea typeface="Times New Roman"/>
              </a:rPr>
              <a:t>матэрыялах, </a:t>
            </a:r>
            <a:r>
              <a:rPr lang="ru-RU" b="1" i="1" dirty="0" smtClean="0">
                <a:latin typeface="Times New Roman"/>
                <a:ea typeface="Times New Roman"/>
              </a:rPr>
              <a:t> </a:t>
            </a:r>
            <a:endParaRPr lang="ru-RU" dirty="0"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be-BY" b="1" i="1" dirty="0">
                <a:latin typeface="Times New Roman"/>
                <a:ea typeface="Times New Roman"/>
              </a:rPr>
              <a:t>складанне планаў-канспектаў, апорных схем, аналітычных і абагульняльных табліц, дыяграм, схем, </a:t>
            </a:r>
            <a:r>
              <a:rPr lang="ru-RU" b="1" i="1" dirty="0" smtClean="0">
                <a:latin typeface="Times New Roman"/>
                <a:ea typeface="Times New Roman"/>
              </a:rPr>
              <a:t> </a:t>
            </a:r>
          </a:p>
          <a:p>
            <a:pPr indent="457200" algn="just">
              <a:spcAft>
                <a:spcPts val="0"/>
              </a:spcAft>
            </a:pPr>
            <a:r>
              <a:rPr lang="be-BY" b="1" i="1" dirty="0">
                <a:latin typeface="Times New Roman"/>
                <a:ea typeface="Times New Roman"/>
              </a:rPr>
              <a:t>заданні з выкарыстаннем насценных і контурных карт, атласаў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be-BY" b="1" i="1" dirty="0">
                <a:latin typeface="Times New Roman"/>
                <a:ea typeface="Times New Roman"/>
              </a:rPr>
              <a:t>н</a:t>
            </a:r>
            <a:r>
              <a:rPr lang="be-BY" b="1" i="1" dirty="0" smtClean="0">
                <a:latin typeface="Times New Roman"/>
                <a:ea typeface="Times New Roman"/>
              </a:rPr>
              <a:t>еабходна мець па прадметах  ”</a:t>
            </a:r>
            <a:r>
              <a:rPr lang="be-BY" b="1" i="1" dirty="0">
                <a:latin typeface="Times New Roman"/>
                <a:ea typeface="Times New Roman"/>
              </a:rPr>
              <a:t>Сусветная гісторыя“, ”Гісторыя Беларусі“, ”Грамадазнаўства“, </a:t>
            </a:r>
            <a:r>
              <a:rPr lang="be-BY" b="1" i="1" dirty="0" smtClean="0">
                <a:latin typeface="Times New Roman"/>
                <a:ea typeface="Times New Roman"/>
              </a:rPr>
              <a:t> </a:t>
            </a:r>
            <a:r>
              <a:rPr lang="be-BY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– </a:t>
            </a:r>
            <a:r>
              <a:rPr lang="be-BY" b="1" i="1" dirty="0">
                <a:solidFill>
                  <a:srgbClr val="FF0000"/>
                </a:solidFill>
                <a:latin typeface="Times New Roman"/>
                <a:ea typeface="Times New Roman"/>
              </a:rPr>
              <a:t>1 сшытак</a:t>
            </a:r>
            <a:r>
              <a:rPr lang="be-BY" b="1" i="1" dirty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be-BY" b="1" i="1" dirty="0">
                <a:latin typeface="Times New Roman"/>
                <a:ea typeface="Times New Roman"/>
              </a:rPr>
              <a:t>для навучальных </a:t>
            </a:r>
            <a:r>
              <a:rPr lang="be-BY" b="1" i="1" dirty="0" smtClean="0">
                <a:latin typeface="Times New Roman"/>
                <a:ea typeface="Times New Roman"/>
              </a:rPr>
              <a:t>работ</a:t>
            </a:r>
          </a:p>
          <a:p>
            <a:r>
              <a:rPr lang="be-BY" b="1" i="1" dirty="0" smtClean="0">
                <a:latin typeface="Times New Roman"/>
                <a:ea typeface="Times New Roman"/>
              </a:rPr>
              <a:t>выкарыстанне </a:t>
            </a:r>
            <a:r>
              <a:rPr lang="be-BY" b="1" i="1" dirty="0">
                <a:latin typeface="Times New Roman"/>
                <a:ea typeface="Times New Roman"/>
              </a:rPr>
              <a:t>рабочых сшыткаў, апорных канспектаў на друкаванай аснове з’яўляецца неабавязковым.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18104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568952" cy="6453336"/>
          </a:xfrm>
        </p:spPr>
        <p:txBody>
          <a:bodyPr>
            <a:normAutofit/>
          </a:bodyPr>
          <a:lstStyle/>
          <a:p>
            <a:r>
              <a:rPr lang="be-BY" sz="2400" b="1" i="1" dirty="0">
                <a:latin typeface="Times New Roman"/>
                <a:ea typeface="Times New Roman"/>
              </a:rPr>
              <a:t>Пры выкананні розных відаў работ вучні павінны захоўваць чырвоны радок, пісаць ад самага пачатку і да самага канца радка, пры неабходнасці падзяляючы словы для пераносу. Усе запiсы ў сшытках робяцца шарыкавай ручкай з пастай сіняга або фіялетавага колеру (па рашэнні ўстановы адукацыі) акуратна, разборлiвым почыркам, выпраўленні памылковага напісання на правільнае выконваюцца без выкарыстання карэктара. </a:t>
            </a:r>
            <a:endParaRPr lang="be-BY" sz="2400" b="1" i="1" dirty="0" smtClean="0"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be-BY" sz="2400" b="1" i="1" dirty="0">
                <a:latin typeface="Times New Roman"/>
                <a:ea typeface="Times New Roman"/>
              </a:rPr>
              <a:t>класах дата выканання навучальнай або кантрольнай работы зап</a:t>
            </a:r>
            <a:r>
              <a:rPr lang="ru-RU" sz="2400" b="1" i="1" dirty="0">
                <a:latin typeface="Times New Roman"/>
                <a:ea typeface="Times New Roman"/>
              </a:rPr>
              <a:t>i</a:t>
            </a:r>
            <a:r>
              <a:rPr lang="be-BY" sz="2400" b="1" i="1" dirty="0">
                <a:latin typeface="Times New Roman"/>
                <a:ea typeface="Times New Roman"/>
              </a:rPr>
              <a:t>сваецца л</a:t>
            </a:r>
            <a:r>
              <a:rPr lang="ru-RU" sz="2400" b="1" i="1" dirty="0">
                <a:latin typeface="Times New Roman"/>
                <a:ea typeface="Times New Roman"/>
              </a:rPr>
              <a:t>i</a:t>
            </a:r>
            <a:r>
              <a:rPr lang="be-BY" sz="2400" b="1" i="1" dirty="0">
                <a:latin typeface="Times New Roman"/>
                <a:ea typeface="Times New Roman"/>
              </a:rPr>
              <a:t>чбам</a:t>
            </a:r>
            <a:r>
              <a:rPr lang="ru-RU" sz="2400" b="1" i="1" dirty="0">
                <a:latin typeface="Times New Roman"/>
                <a:ea typeface="Times New Roman"/>
              </a:rPr>
              <a:t>i</a:t>
            </a:r>
            <a:r>
              <a:rPr lang="be-BY" sz="2400" b="1" i="1" dirty="0">
                <a:latin typeface="Times New Roman"/>
                <a:ea typeface="Times New Roman"/>
              </a:rPr>
              <a:t> на палях сшыткаў </a:t>
            </a:r>
            <a:r>
              <a:rPr lang="ru-RU" sz="2400" b="1" i="1" dirty="0" smtClean="0">
                <a:latin typeface="Times New Roman"/>
                <a:ea typeface="Times New Roman"/>
              </a:rPr>
              <a:t> </a:t>
            </a:r>
            <a:endParaRPr lang="ru-RU" sz="2400" b="1" i="1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be-BY" sz="24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Напрыклад:</a:t>
            </a:r>
            <a:endParaRPr lang="ru-RU" sz="2400" b="1" i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be-BY" sz="2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01.09.2013</a:t>
            </a:r>
          </a:p>
          <a:p>
            <a:pPr indent="457200" algn="just">
              <a:spcAft>
                <a:spcPts val="0"/>
              </a:spcAft>
            </a:pPr>
            <a:r>
              <a:rPr lang="be-BY" sz="2400" b="1" i="1" dirty="0">
                <a:latin typeface="Times New Roman"/>
                <a:ea typeface="Times New Roman"/>
              </a:rPr>
              <a:t>пры выкананні навучальных работ словы </a:t>
            </a:r>
            <a:r>
              <a:rPr lang="be-BY" sz="2400" b="1" i="1" dirty="0">
                <a:solidFill>
                  <a:srgbClr val="FF0000"/>
                </a:solidFill>
                <a:latin typeface="Times New Roman"/>
                <a:ea typeface="Times New Roman"/>
              </a:rPr>
              <a:t>”Класная работа“ не пішуцца,</a:t>
            </a:r>
            <a:r>
              <a:rPr lang="be-BY" sz="2400" b="1" i="1" dirty="0">
                <a:solidFill>
                  <a:schemeClr val="accent1"/>
                </a:solidFill>
                <a:latin typeface="Times New Roman"/>
                <a:ea typeface="Times New Roman"/>
              </a:rPr>
              <a:t> </a:t>
            </a:r>
            <a:r>
              <a:rPr lang="be-BY" sz="2400" b="1" i="1" dirty="0">
                <a:latin typeface="Times New Roman"/>
                <a:ea typeface="Times New Roman"/>
              </a:rPr>
              <a:t>а адразу запісваецца тэма вучэбных заняткаў па сярэдзіне таго ж радка, на якім запісана дата выканання навучальнай работы.</a:t>
            </a:r>
            <a:endParaRPr lang="ru-RU" sz="2400" b="1" i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250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78753" y="1898290"/>
            <a:ext cx="8002587" cy="52546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ea typeface="Times New Roman"/>
                <a:cs typeface="Times New Roman"/>
              </a:rPr>
              <a:t>«Школа – не здание, не кабинеты, не образцовая наглядная агитация.</a:t>
            </a:r>
            <a:endParaRPr lang="ru-RU" sz="24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ea typeface="Times New Roman"/>
                <a:cs typeface="Times New Roman"/>
              </a:rPr>
              <a:t>Школа – это возвышенный дух, мечта, идея,</a:t>
            </a:r>
            <a:endParaRPr lang="ru-RU" sz="24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ea typeface="Times New Roman"/>
                <a:cs typeface="Times New Roman"/>
              </a:rPr>
              <a:t>которые увлекают сразу троих – ребенка, учителя, родителя –</a:t>
            </a:r>
            <a:endParaRPr lang="ru-RU" sz="24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ea typeface="Times New Roman"/>
                <a:cs typeface="Times New Roman"/>
              </a:rPr>
              <a:t>и тут же реализуются.</a:t>
            </a:r>
            <a:endParaRPr lang="ru-RU" sz="24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ea typeface="Times New Roman"/>
                <a:cs typeface="Times New Roman"/>
              </a:rPr>
              <a:t>Если их нет, значит то не школа, а обычная бухгалтерия,</a:t>
            </a:r>
            <a:endParaRPr lang="ru-RU" sz="24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ea typeface="Times New Roman"/>
                <a:cs typeface="Times New Roman"/>
              </a:rPr>
              <a:t>где приходят и уходят по звонку,</a:t>
            </a:r>
            <a:endParaRPr lang="ru-RU" sz="24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ea typeface="Times New Roman"/>
                <a:cs typeface="Times New Roman"/>
              </a:rPr>
              <a:t>зарабатывают – кто деньги, кто оценки</a:t>
            </a:r>
            <a:endParaRPr lang="ru-RU" sz="24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ea typeface="Times New Roman"/>
                <a:cs typeface="Times New Roman"/>
              </a:rPr>
              <a:t>и считают дни до отпуска</a:t>
            </a:r>
            <a:endParaRPr lang="ru-RU" sz="24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ea typeface="Times New Roman"/>
                <a:cs typeface="Times New Roman"/>
              </a:rPr>
              <a:t>и минуты до очередного звонка…</a:t>
            </a:r>
            <a:endParaRPr lang="ru-RU" sz="24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ea typeface="Times New Roman"/>
                <a:cs typeface="Times New Roman"/>
              </a:rPr>
              <a:t>Учитель призван реализовывать мечты детей…»</a:t>
            </a:r>
            <a:endParaRPr lang="ru-RU" sz="24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0" indent="0" algn="r">
              <a:buNone/>
            </a:pPr>
            <a:r>
              <a:rPr lang="ru-RU" sz="2200" b="1" dirty="0">
                <a:solidFill>
                  <a:srgbClr val="002060"/>
                </a:solidFill>
                <a:latin typeface="Times New Roman"/>
                <a:ea typeface="Times New Roman"/>
              </a:rPr>
              <a:t>Д. Лихачев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243408"/>
            <a:ext cx="4024607" cy="214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77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rgbClr val="9B2D1F"/>
                </a:solidFill>
                <a:latin typeface="+mn-lt"/>
                <a:ea typeface="Calibri"/>
              </a:rPr>
              <a:t>Этапы современного учебного занятия</a:t>
            </a:r>
            <a:endParaRPr lang="ru-RU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712968" cy="507754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/>
              <a:t>мотивационно-ориентационный </a:t>
            </a:r>
            <a:endParaRPr lang="ru-RU" sz="4000" b="1" dirty="0" smtClean="0"/>
          </a:p>
          <a:p>
            <a:pPr>
              <a:buFont typeface="Wingdings" pitchFamily="2" charset="2"/>
              <a:buChar char="Ø"/>
            </a:pPr>
            <a:r>
              <a:rPr lang="ru-RU" sz="4000" b="1" dirty="0" smtClean="0"/>
              <a:t> </a:t>
            </a:r>
            <a:r>
              <a:rPr lang="ru-RU" sz="4000" b="1" dirty="0"/>
              <a:t>организационно- и </a:t>
            </a:r>
            <a:r>
              <a:rPr lang="ru-RU" sz="4000" b="1" dirty="0" err="1" smtClean="0"/>
              <a:t>деятельностно</a:t>
            </a:r>
            <a:r>
              <a:rPr lang="ru-RU" sz="4000" b="1" dirty="0" smtClean="0"/>
              <a:t>-познавательный 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/>
              <a:t> </a:t>
            </a:r>
            <a:r>
              <a:rPr lang="ru-RU" sz="4000" b="1" dirty="0" smtClean="0"/>
              <a:t>контрольно-оценочный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/>
              <a:t>рефлексивный  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</a:t>
            </a:r>
          </a:p>
          <a:p>
            <a:pPr marL="0" indent="0">
              <a:buNone/>
            </a:pPr>
            <a:r>
              <a:rPr lang="ru-RU" sz="2800" i="1" dirty="0">
                <a:latin typeface="Times New Roman"/>
                <a:ea typeface="Calibri"/>
              </a:rPr>
              <a:t> </a:t>
            </a:r>
            <a:r>
              <a:rPr lang="ru-RU" sz="2800" i="1" dirty="0" smtClean="0">
                <a:latin typeface="Times New Roman"/>
                <a:ea typeface="Calibri"/>
              </a:rPr>
              <a:t>                           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Чтобы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быть хорошим преподавателем,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indent="0" algn="r">
              <a:spcAft>
                <a:spcPts val="0"/>
              </a:spcAft>
              <a:buNone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Нужно любить то, что преподаешь,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indent="0" algn="r">
              <a:spcAft>
                <a:spcPts val="0"/>
              </a:spcAft>
              <a:buNone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И любить тех, кому преподаешь.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0" indent="0" algn="r">
              <a:buNone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                            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В.Ключевский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7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02862259"/>
              </p:ext>
            </p:extLst>
          </p:nvPr>
        </p:nvGraphicFramePr>
        <p:xfrm>
          <a:off x="179512" y="332656"/>
          <a:ext cx="8784977" cy="5979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08312"/>
                <a:gridCol w="3096344"/>
                <a:gridCol w="2880321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Деятельность учителя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Этап урока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Деятельность учеников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4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1. Осознание проблемной ситуации.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2. Постановка цели и задач, формирование мотивов учебной деятельности.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3. Обсуждение плана предстоящей работы.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i="1" dirty="0" smtClean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Times New Roman"/>
                        </a:rPr>
                        <a:t>мотивационно-ориентационный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i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46050" algn="l"/>
                        </a:tabLs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мотивация;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46050" algn="l"/>
                        </a:tabLs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цель;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46050" algn="l"/>
                        </a:tabLs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задачи.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1. Осознание необходимости, цели, задач предстоящей учебно-познавательной деятельности.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2. Принятие плана.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3. Анализ своих учебных возможностей.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877272"/>
            <a:ext cx="1115616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0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016907"/>
              </p:ext>
            </p:extLst>
          </p:nvPr>
        </p:nvGraphicFramePr>
        <p:xfrm>
          <a:off x="251520" y="989385"/>
          <a:ext cx="8784975" cy="58326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29059"/>
                <a:gridCol w="3052407"/>
                <a:gridCol w="2903509"/>
              </a:tblGrid>
              <a:tr h="58326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1. Обеспечение необходимой учебной информацией; инструктаж.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2. Организация и руководство учебной деятельностью.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3. Текущий контроль и оценивание качества предварительных результатов учебной деятельности.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организационно- и </a:t>
                      </a:r>
                      <a:r>
                        <a:rPr kumimoji="0" lang="ru-RU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деятельностно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-познавательный 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4605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формы;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4605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методы;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4605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приемы;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4605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средства.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1. Учебно-познавательная деятельность учащихся: усвоение учебного материала и способов действий.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2. Структура процесса усвоения: восприятие, понимание, осмысление, обобщение, закрепление, применение.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756636"/>
              </p:ext>
            </p:extLst>
          </p:nvPr>
        </p:nvGraphicFramePr>
        <p:xfrm>
          <a:off x="251521" y="260648"/>
          <a:ext cx="8496946" cy="609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08311"/>
                <a:gridCol w="3096345"/>
                <a:gridCol w="2592290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Деятельность учителя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Этап урока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Деятельность учеников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7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78581501"/>
              </p:ext>
            </p:extLst>
          </p:nvPr>
        </p:nvGraphicFramePr>
        <p:xfrm>
          <a:off x="179512" y="332656"/>
          <a:ext cx="8784977" cy="58635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08312"/>
                <a:gridCol w="3096344"/>
                <a:gridCol w="2880321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Деятельность учителя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Этап урока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Деятельность учеников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4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1. Контроль результатов учебно-познавательной деятельности.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2. Корректировка своей деятельности и деятельности учащихся.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3. Оценка.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Times New Roman"/>
                        </a:rPr>
                        <a:t>Контрольно-оценочный этап:</a:t>
                      </a:r>
                      <a:endParaRPr lang="ru-RU" sz="2400" b="1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4605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анализ результатов деятельности и коррекция знаний;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4605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оценка.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1. Самоконтроль: анализ процессуальной стороны и результатов деятельности.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2. Введение коррективов в свою деятельность.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3. Самооценка.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9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243786"/>
              </p:ext>
            </p:extLst>
          </p:nvPr>
        </p:nvGraphicFramePr>
        <p:xfrm>
          <a:off x="179512" y="260648"/>
          <a:ext cx="8784977" cy="58635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08312"/>
                <a:gridCol w="3096344"/>
                <a:gridCol w="2880321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Деятельность учителя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Этап урока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Деятельность учеников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4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/>
                          <a:ea typeface="Times New Roman"/>
                        </a:rPr>
                        <a:t> 1</a:t>
                      </a: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Организует рефлексивную деятельност</a:t>
                      </a: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i="1" dirty="0" smtClean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Times New Roman"/>
                        </a:rPr>
                        <a:t> рефлексивный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800" b="1" i="1" dirty="0" smtClean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800" b="1" i="1" dirty="0" smtClean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Times New Roman"/>
                        </a:rPr>
                        <a:t>Виды рефлексии</a:t>
                      </a: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800" b="1" i="1" dirty="0" smtClean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Приемы рефлексии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Осознание необходимости анализа учебной деятельности   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Анализ своих учебных достижений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1557"/>
            <a:ext cx="1206252" cy="90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7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77724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Мотивация – интерес</a:t>
            </a:r>
          </a:p>
          <a:p>
            <a:pPr marL="0" indent="0" algn="ctr">
              <a:buNone/>
            </a:pPr>
            <a:endParaRPr lang="ru-RU" sz="2800" b="1" i="1" dirty="0">
              <a:solidFill>
                <a:srgbClr val="C00000"/>
              </a:solidFill>
            </a:endParaRPr>
          </a:p>
          <a:p>
            <a:pPr indent="270510"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be-BY" sz="2800" b="1" i="1" dirty="0">
                <a:solidFill>
                  <a:srgbClr val="002060"/>
                </a:solidFill>
                <a:latin typeface="Times New Roman"/>
                <a:ea typeface="Calibri"/>
              </a:rPr>
              <a:t>Привлекательная </a:t>
            </a:r>
            <a:r>
              <a:rPr lang="be-BY" sz="28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цель</a:t>
            </a:r>
            <a:endParaRPr lang="ru-RU" sz="2400" b="1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270510">
              <a:spcAft>
                <a:spcPts val="0"/>
              </a:spcAft>
            </a:pPr>
            <a:r>
              <a:rPr lang="be-BY" sz="28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 Удивляй</a:t>
            </a:r>
            <a:endParaRPr lang="ru-RU" sz="2400" b="1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270510">
              <a:spcAft>
                <a:spcPts val="0"/>
              </a:spcAft>
            </a:pPr>
            <a:r>
              <a:rPr lang="be-BY" sz="2800" b="1" i="1" dirty="0">
                <a:solidFill>
                  <a:srgbClr val="002060"/>
                </a:solidFill>
                <a:latin typeface="Times New Roman"/>
                <a:ea typeface="Calibri"/>
              </a:rPr>
              <a:t>Отсроченная отгадка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endParaRPr lang="ru-RU" sz="2400" b="1" i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indent="270510">
              <a:spcAft>
                <a:spcPts val="0"/>
              </a:spcAft>
            </a:pPr>
            <a:r>
              <a:rPr lang="be-BY" sz="28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Прием «Веришь </a:t>
            </a:r>
            <a:r>
              <a:rPr lang="be-BY" sz="2800" b="1" i="1" dirty="0">
                <a:solidFill>
                  <a:srgbClr val="002060"/>
                </a:solidFill>
                <a:latin typeface="Times New Roman"/>
                <a:ea typeface="Calibri"/>
              </a:rPr>
              <a:t>– не </a:t>
            </a:r>
            <a:r>
              <a:rPr lang="be-BY" sz="28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веришь» </a:t>
            </a:r>
          </a:p>
          <a:p>
            <a:pPr indent="270510">
              <a:spcAft>
                <a:spcPts val="0"/>
              </a:spcAft>
            </a:pPr>
            <a:r>
              <a:rPr lang="be-BY" sz="28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“</a:t>
            </a:r>
            <a:r>
              <a:rPr lang="be-BY" sz="2800" b="1" i="1" dirty="0">
                <a:solidFill>
                  <a:srgbClr val="002060"/>
                </a:solidFill>
                <a:latin typeface="Times New Roman"/>
                <a:ea typeface="Calibri"/>
              </a:rPr>
              <a:t>Лови ошибку” </a:t>
            </a:r>
            <a:r>
              <a:rPr lang="be-BY" sz="28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</a:p>
          <a:p>
            <a:pPr indent="270510">
              <a:spcAft>
                <a:spcPts val="0"/>
              </a:spcAft>
            </a:pPr>
            <a:r>
              <a:rPr lang="be-BY" sz="2800" b="1" i="1" dirty="0" smtClean="0">
                <a:solidFill>
                  <a:srgbClr val="002060"/>
                </a:solidFill>
                <a:latin typeface="Times New Roman"/>
              </a:rPr>
              <a:t>Игра «Да- нетка»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89040"/>
            <a:ext cx="226122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341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spcAft>
                <a:spcPts val="0"/>
              </a:spcAft>
            </a:pPr>
            <a:r>
              <a:rPr lang="be-BY" b="1" dirty="0">
                <a:solidFill>
                  <a:srgbClr val="C00000"/>
                </a:solidFill>
                <a:ea typeface="Calibri"/>
                <a:cs typeface="Times New Roman"/>
              </a:rPr>
              <a:t>Целеполагание </a:t>
            </a:r>
            <a:r>
              <a:rPr lang="be-BY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ea typeface="Times New Roman"/>
                <a:cs typeface="Times New Roman"/>
              </a:rPr>
              <a:t/>
            </a:r>
            <a:br>
              <a:rPr lang="ru-RU" sz="32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496944" cy="4572000"/>
          </a:xfrm>
        </p:spPr>
        <p:txBody>
          <a:bodyPr/>
          <a:lstStyle/>
          <a:p>
            <a:pPr indent="0">
              <a:spcAft>
                <a:spcPts val="0"/>
              </a:spcAft>
              <a:buNone/>
            </a:pPr>
            <a:r>
              <a:rPr lang="be-BY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Цель </a:t>
            </a:r>
            <a:r>
              <a:rPr lang="be-BY" sz="2800" b="1" dirty="0">
                <a:solidFill>
                  <a:srgbClr val="C00000"/>
                </a:solidFill>
                <a:latin typeface="Times New Roman"/>
                <a:ea typeface="Calibri"/>
              </a:rPr>
              <a:t>– </a:t>
            </a:r>
            <a:r>
              <a:rPr lang="be-BY" sz="2800" b="1" dirty="0">
                <a:solidFill>
                  <a:srgbClr val="002060"/>
                </a:solidFill>
                <a:latin typeface="Times New Roman"/>
                <a:ea typeface="Calibri"/>
              </a:rPr>
              <a:t>прогнозируемый учителем результат, который должен быть достигнут к концу </a:t>
            </a:r>
            <a:r>
              <a:rPr lang="be-BY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урока </a:t>
            </a:r>
          </a:p>
          <a:p>
            <a:pPr indent="0">
              <a:spcAft>
                <a:spcPts val="0"/>
              </a:spcAft>
              <a:buNone/>
            </a:pPr>
            <a:r>
              <a:rPr lang="be-BY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цель </a:t>
            </a:r>
            <a:r>
              <a:rPr lang="be-BY" sz="2800" b="1" dirty="0">
                <a:solidFill>
                  <a:srgbClr val="C00000"/>
                </a:solidFill>
                <a:latin typeface="Times New Roman"/>
                <a:ea typeface="Calibri"/>
              </a:rPr>
              <a:t>должна быть</a:t>
            </a:r>
            <a:endParaRPr lang="ru-RU" sz="2400" dirty="0"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be-BY" sz="2800" b="1" dirty="0">
                <a:solidFill>
                  <a:srgbClr val="C00000"/>
                </a:solidFill>
                <a:latin typeface="Times New Roman"/>
                <a:ea typeface="Calibri"/>
              </a:rPr>
              <a:t>а) </a:t>
            </a:r>
            <a:r>
              <a:rPr lang="be-BY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четкой  </a:t>
            </a:r>
            <a:r>
              <a:rPr lang="be-BY" sz="2800" b="1" dirty="0">
                <a:solidFill>
                  <a:srgbClr val="C00000"/>
                </a:solidFill>
                <a:latin typeface="Times New Roman"/>
                <a:ea typeface="Calibri"/>
              </a:rPr>
              <a:t>б) </a:t>
            </a:r>
            <a:r>
              <a:rPr lang="be-BY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понятной  </a:t>
            </a:r>
            <a:r>
              <a:rPr lang="be-BY" sz="2800" b="1" dirty="0">
                <a:solidFill>
                  <a:srgbClr val="C00000"/>
                </a:solidFill>
                <a:latin typeface="Times New Roman"/>
                <a:ea typeface="Calibri"/>
              </a:rPr>
              <a:t>в) </a:t>
            </a:r>
            <a:r>
              <a:rPr lang="be-BY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достижимой </a:t>
            </a:r>
          </a:p>
          <a:p>
            <a:pPr indent="0">
              <a:spcAft>
                <a:spcPts val="0"/>
              </a:spcAft>
              <a:buNone/>
            </a:pPr>
            <a:r>
              <a:rPr lang="be-BY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be-BY" sz="2800" b="1" dirty="0">
                <a:solidFill>
                  <a:srgbClr val="C00000"/>
                </a:solidFill>
                <a:latin typeface="Times New Roman"/>
                <a:ea typeface="Calibri"/>
              </a:rPr>
              <a:t>г) </a:t>
            </a:r>
            <a:r>
              <a:rPr lang="be-BY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проверяемой д</a:t>
            </a:r>
            <a:r>
              <a:rPr lang="be-BY" sz="2800" b="1" dirty="0">
                <a:solidFill>
                  <a:srgbClr val="C00000"/>
                </a:solidFill>
                <a:latin typeface="Times New Roman"/>
                <a:ea typeface="Calibri"/>
              </a:rPr>
              <a:t>) </a:t>
            </a:r>
            <a:r>
              <a:rPr lang="be-BY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конкретной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sz="2400" dirty="0"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be-BY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</a:p>
          <a:p>
            <a:pPr marL="788670" indent="-514350">
              <a:spcAft>
                <a:spcPts val="0"/>
              </a:spcAft>
              <a:buAutoNum type="arabicParenR"/>
            </a:pPr>
            <a:r>
              <a:rPr lang="be-BY" sz="2800" b="1" dirty="0">
                <a:solidFill>
                  <a:srgbClr val="C00000"/>
                </a:solidFill>
                <a:latin typeface="Times New Roman"/>
                <a:ea typeface="Calibri"/>
              </a:rPr>
              <a:t>о</a:t>
            </a:r>
            <a:r>
              <a:rPr lang="be-BY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бучающая  </a:t>
            </a:r>
          </a:p>
          <a:p>
            <a:pPr marL="788670" indent="-514350">
              <a:spcAft>
                <a:spcPts val="0"/>
              </a:spcAft>
              <a:buAutoNum type="arabicParenR"/>
            </a:pPr>
            <a:r>
              <a:rPr lang="be-BY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 развивающая </a:t>
            </a:r>
          </a:p>
          <a:p>
            <a:pPr marL="788670" indent="-514350">
              <a:spcAft>
                <a:spcPts val="0"/>
              </a:spcAft>
              <a:buAutoNum type="arabicParenR"/>
            </a:pPr>
            <a:r>
              <a:rPr lang="be-BY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 воспитательная  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7690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Примеры формулировки обучающей цели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712968" cy="4572000"/>
          </a:xfrm>
        </p:spPr>
        <p:txBody>
          <a:bodyPr>
            <a:normAutofit/>
          </a:bodyPr>
          <a:lstStyle/>
          <a:p>
            <a:pPr marL="73152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be-BY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владение </a:t>
            </a:r>
            <a:r>
              <a:rPr lang="be-BY" sz="2800" b="1" dirty="0">
                <a:solidFill>
                  <a:srgbClr val="002060"/>
                </a:solidFill>
                <a:latin typeface="Times New Roman"/>
                <a:ea typeface="Calibri"/>
              </a:rPr>
              <a:t>учащимися следующими умениями...</a:t>
            </a:r>
            <a:endParaRPr lang="ru-RU" sz="24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73152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be-BY" sz="28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be-BY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предполагается </a:t>
            </a:r>
            <a:r>
              <a:rPr lang="be-BY" sz="2800" b="1" dirty="0">
                <a:solidFill>
                  <a:srgbClr val="002060"/>
                </a:solidFill>
                <a:latin typeface="Times New Roman"/>
                <a:ea typeface="Calibri"/>
              </a:rPr>
              <a:t>(или планируется), что к окончанию урока ученики будут уметь... (далее перечисляются соответствующие действия: выделять, находить, устанавливать причинно-следственную связь между… и т.п.). </a:t>
            </a:r>
            <a:endParaRPr lang="ru-RU" sz="24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73152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be-BY" sz="28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be-BY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планируется</a:t>
            </a:r>
            <a:r>
              <a:rPr lang="be-BY" sz="2800" b="1" dirty="0">
                <a:solidFill>
                  <a:srgbClr val="002060"/>
                </a:solidFill>
                <a:latin typeface="Times New Roman"/>
                <a:ea typeface="Calibri"/>
              </a:rPr>
              <a:t>, что на выходе с урока учащиеся смогут верно выполнить следующий тест (и далее этот тест или ссылка на место его нахождения: книга, приложение</a:t>
            </a:r>
            <a:r>
              <a:rPr lang="be-BY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) </a:t>
            </a:r>
            <a:r>
              <a:rPr lang="be-BY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be-BY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6836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87208" cy="868958"/>
          </a:xfrm>
        </p:spPr>
        <p:txBody>
          <a:bodyPr>
            <a:noAutofit/>
          </a:bodyPr>
          <a:lstStyle/>
          <a:p>
            <a:pPr indent="270510" algn="ctr">
              <a:spcAft>
                <a:spcPts val="0"/>
              </a:spcAft>
            </a:pPr>
            <a:r>
              <a:rPr lang="be-BY" sz="2400" b="1" i="1" dirty="0">
                <a:solidFill>
                  <a:srgbClr val="C00000"/>
                </a:solidFill>
                <a:latin typeface="+mn-lt"/>
                <a:ea typeface="Calibri"/>
              </a:rPr>
              <a:t>Примеры формулировки задач личностного </a:t>
            </a:r>
            <a:r>
              <a:rPr lang="be-BY" sz="2400" b="1" i="1" dirty="0" smtClean="0">
                <a:solidFill>
                  <a:srgbClr val="C00000"/>
                </a:solidFill>
                <a:latin typeface="+mn-lt"/>
                <a:ea typeface="Calibri"/>
              </a:rPr>
              <a:t>развития </a:t>
            </a:r>
            <a:r>
              <a:rPr lang="ru-RU" sz="2400" i="1" dirty="0">
                <a:latin typeface="+mn-lt"/>
                <a:ea typeface="Times New Roman"/>
              </a:rPr>
              <a:t/>
            </a:r>
            <a:br>
              <a:rPr lang="ru-RU" sz="2400" i="1" dirty="0">
                <a:latin typeface="+mn-lt"/>
                <a:ea typeface="Times New Roman"/>
              </a:rPr>
            </a:br>
            <a:endParaRPr lang="ru-RU" sz="2400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9024" y="980728"/>
            <a:ext cx="8784976" cy="6768752"/>
          </a:xfrm>
        </p:spPr>
        <p:txBody>
          <a:bodyPr>
            <a:normAutofit fontScale="32500" lnSpcReduction="20000"/>
          </a:bodyPr>
          <a:lstStyle/>
          <a:p>
            <a:pPr marL="73152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be-BY" sz="62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</a:t>
            </a:r>
            <a:r>
              <a:rPr lang="be-BY" sz="6200" b="1" dirty="0" smtClean="0">
                <a:solidFill>
                  <a:srgbClr val="002060"/>
                </a:solidFill>
                <a:latin typeface="Times New Roman"/>
                <a:ea typeface="Calibri"/>
              </a:rPr>
              <a:t>создать </a:t>
            </a:r>
            <a:r>
              <a:rPr lang="be-BY" sz="6200" b="1" dirty="0">
                <a:solidFill>
                  <a:srgbClr val="002060"/>
                </a:solidFill>
                <a:latin typeface="Times New Roman"/>
                <a:ea typeface="Calibri"/>
              </a:rPr>
              <a:t>ситуацию нравственного выбора  </a:t>
            </a:r>
            <a:endParaRPr lang="ru-RU" sz="6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be-BY" sz="6200" b="1" dirty="0">
                <a:solidFill>
                  <a:srgbClr val="002060"/>
                </a:solidFill>
                <a:latin typeface="Times New Roman"/>
                <a:ea typeface="Calibri"/>
              </a:rPr>
              <a:t>•	создать условия для самоопределения на результат познавательной деятельности на </a:t>
            </a:r>
            <a:endParaRPr lang="be-BY" sz="62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indent="0">
              <a:spcAft>
                <a:spcPts val="0"/>
              </a:spcAft>
              <a:buNone/>
            </a:pPr>
            <a:r>
              <a:rPr lang="be-BY" sz="62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be-BY" sz="6200" b="1" dirty="0" smtClean="0">
                <a:solidFill>
                  <a:srgbClr val="002060"/>
                </a:solidFill>
                <a:latin typeface="Times New Roman"/>
                <a:ea typeface="Calibri"/>
              </a:rPr>
              <a:t>               уроке</a:t>
            </a:r>
            <a:r>
              <a:rPr lang="be-BY" sz="6200" b="1" dirty="0">
                <a:solidFill>
                  <a:srgbClr val="002060"/>
                </a:solidFill>
                <a:latin typeface="Times New Roman"/>
                <a:ea typeface="Calibri"/>
              </a:rPr>
              <a:t>;</a:t>
            </a:r>
            <a:endParaRPr lang="ru-RU" sz="6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be-BY" sz="6200" b="1" dirty="0">
                <a:solidFill>
                  <a:srgbClr val="002060"/>
                </a:solidFill>
                <a:latin typeface="Times New Roman"/>
                <a:ea typeface="Calibri"/>
              </a:rPr>
              <a:t>•	создать ситуацию рефлексии по поводу самоопределения на групповую работу;</a:t>
            </a:r>
            <a:endParaRPr lang="ru-RU" sz="6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be-BY" sz="6200" b="1" dirty="0">
                <a:solidFill>
                  <a:srgbClr val="002060"/>
                </a:solidFill>
                <a:latin typeface="Times New Roman"/>
                <a:ea typeface="Calibri"/>
              </a:rPr>
              <a:t>•	содействовать развитию критического мышления;</a:t>
            </a:r>
            <a:endParaRPr lang="ru-RU" sz="6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be-BY" sz="6200" b="1" dirty="0">
                <a:solidFill>
                  <a:srgbClr val="002060"/>
                </a:solidFill>
                <a:latin typeface="Times New Roman"/>
                <a:ea typeface="Calibri"/>
              </a:rPr>
              <a:t>•	создать условия для взаимного обучения;</a:t>
            </a:r>
            <a:endParaRPr lang="ru-RU" sz="6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be-BY" sz="6200" b="1" dirty="0">
                <a:solidFill>
                  <a:srgbClr val="002060"/>
                </a:solidFill>
                <a:latin typeface="Times New Roman"/>
                <a:ea typeface="Calibri"/>
              </a:rPr>
              <a:t>•	поддерживать стремление в построении собственных целей деятельности;</a:t>
            </a:r>
            <a:endParaRPr lang="ru-RU" sz="6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be-BY" sz="6200" b="1" dirty="0">
                <a:solidFill>
                  <a:srgbClr val="002060"/>
                </a:solidFill>
                <a:latin typeface="Times New Roman"/>
                <a:ea typeface="Calibri"/>
              </a:rPr>
              <a:t>•	способствовать присвоению ценности «частная собственность»;</a:t>
            </a:r>
            <a:endParaRPr lang="ru-RU" sz="6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be-BY" sz="6200" b="1" dirty="0">
                <a:solidFill>
                  <a:srgbClr val="002060"/>
                </a:solidFill>
                <a:latin typeface="Times New Roman"/>
                <a:ea typeface="Calibri"/>
              </a:rPr>
              <a:t>•	создать условия для развития исследовательских способностей;</a:t>
            </a:r>
            <a:endParaRPr lang="ru-RU" sz="6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be-BY" sz="6200" b="1" dirty="0">
                <a:solidFill>
                  <a:srgbClr val="002060"/>
                </a:solidFill>
                <a:latin typeface="Times New Roman"/>
                <a:ea typeface="Calibri"/>
              </a:rPr>
              <a:t>•	способствовать присвоению ценности «Родина»;</a:t>
            </a:r>
            <a:endParaRPr lang="ru-RU" sz="6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be-BY" sz="6200" b="1" dirty="0">
                <a:solidFill>
                  <a:srgbClr val="002060"/>
                </a:solidFill>
                <a:latin typeface="Times New Roman"/>
                <a:ea typeface="Calibri"/>
              </a:rPr>
              <a:t>•	создать условия для актуализации потребностей в поисковой деятельности и т.п.</a:t>
            </a:r>
            <a:endParaRPr lang="ru-RU" sz="6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be-BY" sz="6200" b="1" dirty="0">
                <a:solidFill>
                  <a:srgbClr val="002060"/>
                </a:solidFill>
                <a:latin typeface="Times New Roman"/>
                <a:ea typeface="Calibri"/>
              </a:rPr>
              <a:t>•	содействовать развитию лидерских качеств и т.п.</a:t>
            </a:r>
            <a:endParaRPr lang="ru-RU" sz="6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be-BY" sz="6200" b="1" dirty="0">
                <a:solidFill>
                  <a:srgbClr val="002060"/>
                </a:solidFill>
                <a:latin typeface="Times New Roman"/>
                <a:ea typeface="Calibri"/>
              </a:rPr>
              <a:t> </a:t>
            </a:r>
            <a:endParaRPr lang="ru-RU" sz="6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270510">
              <a:spcAft>
                <a:spcPts val="0"/>
              </a:spcAft>
            </a:pPr>
            <a:r>
              <a:rPr lang="be-BY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 </a:t>
            </a:r>
            <a:endParaRPr lang="ru-RU" sz="24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270510">
              <a:spcAft>
                <a:spcPts val="0"/>
              </a:spcAft>
            </a:pPr>
            <a:r>
              <a:rPr lang="be-BY" sz="4000" b="1" dirty="0" smtClean="0">
                <a:solidFill>
                  <a:srgbClr val="002060"/>
                </a:solidFill>
                <a:latin typeface="Times New Roman"/>
                <a:ea typeface="Calibri"/>
              </a:rPr>
              <a:t>Из </a:t>
            </a:r>
            <a:r>
              <a:rPr lang="be-BY" sz="4000" b="1" dirty="0">
                <a:solidFill>
                  <a:srgbClr val="002060"/>
                </a:solidFill>
                <a:latin typeface="Times New Roman"/>
                <a:ea typeface="Calibri"/>
              </a:rPr>
              <a:t>книги Н.И. Запрудского «Моделирование и проектирование авторских дидактических систем»</a:t>
            </a:r>
            <a:r>
              <a:rPr lang="be-BY" sz="4000" b="1" dirty="0">
                <a:solidFill>
                  <a:srgbClr val="C00000"/>
                </a:solidFill>
                <a:latin typeface="Times New Roman"/>
                <a:ea typeface="Calibri"/>
              </a:rPr>
              <a:t>	 	 	 	 	 	</a:t>
            </a:r>
            <a:endParaRPr lang="ru-RU" sz="4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5210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264474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5033028"/>
                <a:gridCol w="4110972"/>
              </a:tblGrid>
              <a:tr h="674136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ВОСПИТЫВАЮЩИЕ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-акцентировать внимание на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- аргументировать положение о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- вызвать интерес к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- дать необходимые сведения для формирования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...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- оказать влияние на формирование и развитие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- объяснить необходимость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- побуждать чувства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- показать важность, значение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…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- раскрыть значение и роль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- расширить представление о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- содействовать привитию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- способствовать осознанию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- способствовать пониманию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- способствовать формированию и развитию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РАЗВИВАЮЩИЕ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-способствовать овладению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- создать условия для развития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- обеспечить развитие.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- развивать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- способствовать становлению …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-помочь осознать…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-содействовать осознанию...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98" y="4797152"/>
            <a:ext cx="1449313" cy="15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3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«Учительство- это искусство. Труд не менее творческий , чем труд писателя или композитора, но более тяжелый и ответственный»</a:t>
            </a:r>
          </a:p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Д. Лихачев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30397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Быть учителем.. Что это значит?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Стойким быть, невозможно иначе.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Быть активным, гореть и творить.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Не моралью, а делом учить.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Быть учителем.. Что это значит?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Детям другом быть , не иначе!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Быть помощником в поиске знаний.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Быть опорой в их начинаньях.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Я- учитель!. А что это значит?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Предо мною одна лишь задача: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Подготовить , собрав багаж знаний,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Не ЦТ сдать, а жизни экзамен!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6132">
            <a:off x="6753940" y="4413528"/>
            <a:ext cx="2218018" cy="226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4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889844"/>
            <a:ext cx="87129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Times New Roman"/>
              </a:rPr>
              <a:t>Цели</a:t>
            </a:r>
            <a:r>
              <a:rPr lang="ru-RU" b="1" i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Times New Roman"/>
              </a:rPr>
              <a:t>, ориентированные на развитие личностно-смыслового отношения обучающихся к изучаемому предмету:</a:t>
            </a:r>
            <a:endParaRPr lang="ru-RU" b="1" dirty="0">
              <a:solidFill>
                <a:srgbClr val="FF0000"/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ea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/>
              </a:rPr>
              <a:t>- актуализировать личностный интерес обучающихся к изучению темы;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- помочь обучающимся осознать социальную, практическую и личностную значимость учебного материала.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ea typeface="Times New Roman"/>
              </a:rPr>
              <a:t> 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Times New Roman"/>
              </a:rPr>
              <a:t>Цели</a:t>
            </a:r>
            <a:r>
              <a:rPr lang="ru-RU" b="1" i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Times New Roman"/>
              </a:rPr>
              <a:t>, ориентированные на развитие ценностных отношений обучающихся к окружающей действительности:</a:t>
            </a:r>
            <a:endParaRPr lang="ru-RU" b="1" dirty="0">
              <a:solidFill>
                <a:srgbClr val="FF0000"/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 - содействовать осознанию обучающимися ценности изучаемого предмета;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 - помочь обучающимся осознать ценность совместной деятельности</a:t>
            </a:r>
            <a:r>
              <a:rPr lang="ru-RU" b="1" dirty="0" smtClean="0">
                <a:solidFill>
                  <a:srgbClr val="002060"/>
                </a:solidFill>
                <a:ea typeface="Times New Roman"/>
              </a:rPr>
              <a:t>.</a:t>
            </a:r>
          </a:p>
          <a:p>
            <a:pPr indent="228600" algn="just"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Times New Roman"/>
              </a:rPr>
              <a:t>Цели</a:t>
            </a:r>
            <a:r>
              <a:rPr lang="ru-RU" b="1" i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Times New Roman"/>
              </a:rPr>
              <a:t>, связанные с обеспечением развития у обучающихся интеллектуальной культуры</a:t>
            </a:r>
            <a:r>
              <a:rPr lang="ru-RU" b="1" i="1" dirty="0">
                <a:solidFill>
                  <a:srgbClr val="FF0000"/>
                </a:solidFill>
                <a:ea typeface="Times New Roman"/>
              </a:rPr>
              <a:t>:</a:t>
            </a:r>
            <a:endParaRPr lang="ru-RU" b="1" dirty="0">
              <a:solidFill>
                <a:srgbClr val="FF0000"/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- создать содержательные и организационные условия для развития у обучаемых умений анализировать познавательный объект (текст, определение понятия, задачу и др.);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- обеспечить развитие у обучаемых умений сравнивать познавательные объекты;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 - содействовать развитию у обучаемых умений выделять главное в познавательном объекте (определении понятия, правиле, задаче, законе и др.);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- обеспечить развитие у обучаемых умений классифицировать познавательные объекты и др.</a:t>
            </a:r>
          </a:p>
          <a:p>
            <a:pPr indent="228600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Times New Roman"/>
              </a:rPr>
              <a:t> </a:t>
            </a:r>
            <a:endParaRPr lang="ru-RU" b="1" dirty="0">
              <a:ea typeface="Times New Roman"/>
            </a:endParaRPr>
          </a:p>
          <a:p>
            <a:pPr indent="22860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Wingdings"/>
                <a:ea typeface="Times New Roman"/>
              </a:rPr>
              <a:t>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663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ЦЕЛИ, ОРИЕНТИРОВАННЫЕ НА РАЗВИТИЕ ЛИЧНОСТИ ОБУЧАЮЩЕГОСЯ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(по </a:t>
            </a:r>
            <a:r>
              <a:rPr lang="ru-RU" b="1" dirty="0" err="1">
                <a:solidFill>
                  <a:srgbClr val="002060"/>
                </a:solidFill>
              </a:rPr>
              <a:t>Т.И.Шамовой</a:t>
            </a:r>
            <a:r>
              <a:rPr lang="ru-RU" b="1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9065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784976" cy="6048672"/>
          </a:xfrm>
        </p:spPr>
        <p:txBody>
          <a:bodyPr>
            <a:no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Цели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, связанные с развитием коммуникативной культуры обучающихся: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- содействовать развитию у обучающихся умений общаться;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  <a:tabLst>
                <a:tab pos="1028700" algn="l"/>
                <a:tab pos="1200150" algn="l"/>
              </a:tabLst>
            </a:pP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обеспечить развитие у обучающихся монологической и диалогической речи.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Times New Roman"/>
              </a:rPr>
              <a:t> </a:t>
            </a:r>
            <a:endParaRPr lang="ru-RU" sz="2000" b="1" dirty="0">
              <a:solidFill>
                <a:srgbClr val="002060"/>
              </a:solidFill>
              <a:ea typeface="Times New Roman"/>
            </a:endParaRPr>
          </a:p>
          <a:p>
            <a:pPr indent="228600" algn="just">
              <a:spcAft>
                <a:spcPts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Цели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, ориентированные на развитие рефлексивной культуры обучающихся: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 -  </a:t>
            </a:r>
            <a:r>
              <a:rPr lang="ru-RU" sz="2000" b="1" dirty="0">
                <a:solidFill>
                  <a:srgbClr val="002060"/>
                </a:solidFill>
                <a:ea typeface="Times New Roman"/>
              </a:rPr>
              <a:t>создавать условия для развития у обучающихся умений «приостановить» свою деятельность</a:t>
            </a:r>
            <a:r>
              <a:rPr lang="ru-RU" sz="2000" b="1" dirty="0" smtClean="0">
                <a:solidFill>
                  <a:srgbClr val="002060"/>
                </a:solidFill>
                <a:ea typeface="Times New Roman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обеспечить развитие у обучающихся умения выделять узловые моменты своей или чужой деятельности как целого;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-  содействовать развитию у обучающихся умения отстраниться, занять любую из возможных позиций по отношению к своей деятельности, ситуации взаимодействия;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-  обеспечить развитие у обучающихся умения объективировать деятельности, т.е. переводить с языка непосредственных впечатлений и представлений на язык общих положений, принципов, схем и т.п.</a:t>
            </a:r>
          </a:p>
          <a:p>
            <a:pPr algn="just"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ea typeface="Times New Roman"/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16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91" y="188640"/>
            <a:ext cx="90364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Цели, ориентированные на развитие у обучающихся исследовательской культуры:</a:t>
            </a:r>
            <a:endParaRPr lang="ru-RU" sz="20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- содействовать развитию у обучаемых умений использовать научные методы познания (наблюдение, гипотеза, эксперимент);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- соблюдать условия для развития у обучаемых умений формулировать проблемы, предлагать пути их решения.</a:t>
            </a:r>
          </a:p>
          <a:p>
            <a:pPr indent="228600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Wingdings"/>
                <a:ea typeface="Times New Roman"/>
              </a:rPr>
              <a:t> </a:t>
            </a:r>
            <a:endParaRPr lang="ru-RU" sz="20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228600" algn="just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Wingdings"/>
                <a:ea typeface="Times New Roman"/>
              </a:rPr>
              <a:t>ü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Цели, связанные с развитием у обучающихся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оргдеятельностной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 культуры (культуры </a:t>
            </a:r>
            <a:r>
              <a:rPr lang="ru-RU" sz="20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самоуправления учением):</a:t>
            </a:r>
            <a:endParaRPr lang="ru-RU" sz="20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- обеспечить развитие у обучающихся умения ставить цель и планировать свою деятельность;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- создать условия для развития у обучаемых умения работать во времени;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- содействовать развитию у обучающихся умений осуществлять самоконтроль, самооценку и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самокоррекцию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учебной деятельности.</a:t>
            </a:r>
          </a:p>
          <a:p>
            <a:pPr indent="228600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Wingdings"/>
                <a:ea typeface="Times New Roman"/>
              </a:rPr>
              <a:t> </a:t>
            </a:r>
            <a:endParaRPr lang="ru-RU" sz="20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228600" algn="just">
              <a:spcAft>
                <a:spcPts val="0"/>
              </a:spcAft>
            </a:pPr>
            <a:r>
              <a:rPr lang="ru-RU" sz="2000" b="1" dirty="0" err="1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Wingdings"/>
                <a:ea typeface="Times New Roman"/>
              </a:rPr>
              <a:t>ü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Цели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, ориентированные на развитие информационной культуры обучающихся:</a:t>
            </a:r>
            <a:endParaRPr lang="ru-RU" sz="20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- создать условия для развития у обучающихся умения структурировать информацию;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- обеспечить у обучающихся развития умений составлять простой и сложный планы;</a:t>
            </a:r>
            <a:endParaRPr lang="ru-RU" sz="2000" b="1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1483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726144"/>
              </p:ext>
            </p:extLst>
          </p:nvPr>
        </p:nvGraphicFramePr>
        <p:xfrm>
          <a:off x="251520" y="1268760"/>
          <a:ext cx="8640962" cy="5440971"/>
        </p:xfrm>
        <a:graphic>
          <a:graphicData uri="http://schemas.openxmlformats.org/drawingml/2006/table">
            <a:tbl>
              <a:tblPr firstRow="1" firstCol="1" bandRow="1"/>
              <a:tblGrid>
                <a:gridCol w="5256584"/>
                <a:gridCol w="1440161"/>
                <a:gridCol w="1080120"/>
                <a:gridCol w="864097"/>
              </a:tblGrid>
              <a:tr h="2160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Аспект педагогической деятельности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Степень затруднения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владею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Владею частично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вызывает затруднений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Календарно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тематическое планирование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Поурочное планирование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Планирование самообразования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Овладение содержанием новых программ и учебников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Умение поставить цели урока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Умение отобрать материал к уроку в соответствии с поставленной целью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Использование эффективных форм обучения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 Использование современных педагогических  технологий (элементов)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 Умение провести самоанализ урока, анализ урока другого учителя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 Осуществление дифференцированного подхода к обучению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 Развитие интереса к предмету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 Использование межпредметных связей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 Обеспечение дисциплины и активного внимания на уроке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 Учёт и оценка учебных достижений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 Выявление типичных причин пробелов в знаниях учащихся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 Организация внеклассной работы по предмету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 Работа со способными учениками, со слабоуспевающими учащимися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18. Организация разноуровневой и индивидуальной работы с учащимися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19. Организация работы по подготовке к олимпиадам, ЦТ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59" marR="21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92733" y="157862"/>
            <a:ext cx="828092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выявления затруднений молодых педагогов в организации обучения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ФИО молодого специалиста_____________________________________ УО _____________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моб.тел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____________________________________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1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772400" cy="1143000"/>
          </a:xfrm>
        </p:spPr>
        <p:txBody>
          <a:bodyPr>
            <a:normAutofit fontScale="90000"/>
          </a:bodyPr>
          <a:lstStyle/>
          <a:p>
            <a:pPr lvl="0" indent="-228600" algn="ctr">
              <a:lnSpc>
                <a:spcPct val="115000"/>
              </a:lnSpc>
              <a:spcBef>
                <a:spcPts val="0"/>
              </a:spcBef>
              <a:tabLst>
                <a:tab pos="448310" algn="l"/>
                <a:tab pos="685800" algn="l"/>
              </a:tabLst>
            </a:pPr>
            <a:r>
              <a:rPr lang="ru-RU" sz="2800" b="1" i="1" dirty="0">
                <a:solidFill>
                  <a:srgbClr val="C00000"/>
                </a:solidFill>
                <a:latin typeface="+mn-lt"/>
                <a:ea typeface="Times New Roman"/>
                <a:cs typeface="Times New Roman"/>
              </a:rPr>
              <a:t>Практические советы молодому специалисту</a:t>
            </a:r>
            <a:r>
              <a:rPr lang="ru-RU" sz="2400" i="1" dirty="0">
                <a:solidFill>
                  <a:schemeClr val="accent2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2400" i="1" dirty="0">
                <a:solidFill>
                  <a:schemeClr val="accent2"/>
                </a:solidFill>
                <a:latin typeface="+mn-lt"/>
                <a:ea typeface="Calibri"/>
                <a:cs typeface="Times New Roman"/>
              </a:rPr>
            </a:br>
            <a:endParaRPr lang="ru-RU" sz="24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4411920" cy="5904656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lvl="0" indent="-269875" algn="just">
              <a:lnSpc>
                <a:spcPct val="120000"/>
              </a:lnSpc>
              <a:spcBef>
                <a:spcPts val="0"/>
              </a:spcBef>
              <a:buClrTx/>
              <a:buSzTx/>
              <a:buNone/>
              <a:tabLst>
                <a:tab pos="448310" algn="l"/>
                <a:tab pos="685800" algn="l"/>
              </a:tabLst>
            </a:pPr>
            <a:r>
              <a:rPr lang="ru-RU" sz="29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1. Приходите </a:t>
            </a:r>
            <a:r>
              <a:rPr lang="ru-RU" sz="2900" b="1" dirty="0">
                <a:solidFill>
                  <a:srgbClr val="002060"/>
                </a:solidFill>
                <a:ea typeface="Times New Roman"/>
                <a:cs typeface="Times New Roman"/>
              </a:rPr>
              <a:t>в кабинет немного раньше звонка. Убедитесь, все ли готово к уроку, красиво ли расставлена мебель, чистая ли доска, подготовлены ли наглядные пособия,  Добивайтесь, чтобы все ученики приветствовали вас организованно. Осмотрите класс, постарайтесь встретиться глазами со всеми ребятами. Старайтесь показать ученикам красоту и привлекательность организованного начала урока, но стремитесь к тому, чтобы на это уходило каждый раз все меньше и меньше времени.</a:t>
            </a:r>
            <a:endParaRPr lang="ru-RU" sz="29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lvl="0" indent="-269875">
              <a:lnSpc>
                <a:spcPct val="115000"/>
              </a:lnSpc>
              <a:spcBef>
                <a:spcPts val="0"/>
              </a:spcBef>
              <a:buClrTx/>
              <a:buSzTx/>
              <a:buNone/>
              <a:tabLst>
                <a:tab pos="448310" algn="l"/>
                <a:tab pos="685800" algn="l"/>
              </a:tabLst>
            </a:pPr>
            <a:r>
              <a:rPr lang="ru-RU" sz="2900" b="1" dirty="0">
                <a:solidFill>
                  <a:srgbClr val="FF0000"/>
                </a:solidFill>
                <a:ea typeface="Times New Roman"/>
                <a:cs typeface="Times New Roman"/>
              </a:rPr>
              <a:t>2.        	  Не тратьте времени на поиски страницы вашего предмета в классном журнале. Ее можно приготовить на перемене, приучите дежурных оставлять на столе учителя записку с фамилиями отсутствующих учащихся.</a:t>
            </a:r>
          </a:p>
          <a:p>
            <a:endParaRPr lang="ru-RU" sz="29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16016" y="783183"/>
            <a:ext cx="4443983" cy="5149552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3.   </a:t>
            </a:r>
            <a:r>
              <a:rPr lang="ru-RU" sz="1800" b="1" dirty="0">
                <a:solidFill>
                  <a:srgbClr val="002060"/>
                </a:solidFill>
              </a:rPr>
              <a:t>   </a:t>
            </a:r>
            <a:r>
              <a:rPr lang="ru-RU" sz="1600" b="1" dirty="0">
                <a:solidFill>
                  <a:srgbClr val="002060"/>
                </a:solidFill>
              </a:rPr>
              <a:t>Начните урок энергично. Не задавайте ученикам вопрос: кто не выполнил домашнее задание? Это приучает к мысли, будто невыполнение урока - дело неизбежное. Необходимо вести урок так, чтобы каждый ученик с начала и до конца урока был занят делом.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           Помните: паузы, медлительность, безделье - бич дисциплины.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4.  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>
                <a:solidFill>
                  <a:srgbClr val="0070C0"/>
                </a:solidFill>
              </a:rPr>
              <a:t>Увлекайте учеников интересным содержанием материала, умственным напряжением, контролируйте темп урока, помогайте слабым поверить в свои силы. Держите в поле зрения весь класс. Особенно следите за теми, у кого внимание неустойчиво, кто отвлекается. Предотвращайте попытки нарушить рабочий порядок.</a:t>
            </a:r>
          </a:p>
          <a:p>
            <a:endParaRPr lang="ru-RU" sz="1800" b="1" dirty="0">
              <a:solidFill>
                <a:srgbClr val="0070C0"/>
              </a:solidFill>
            </a:endParaRPr>
          </a:p>
          <a:p>
            <a:endParaRPr lang="ru-RU" sz="1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257800"/>
            <a:ext cx="1028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119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4411920" cy="5759152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-269875">
              <a:spcBef>
                <a:spcPts val="0"/>
              </a:spcBef>
              <a:buClrTx/>
              <a:buSzTx/>
              <a:buNone/>
              <a:tabLst>
                <a:tab pos="448310" algn="l"/>
                <a:tab pos="685800" algn="l"/>
              </a:tabLst>
            </a:pPr>
            <a:r>
              <a:rPr lang="ru-RU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5.</a:t>
            </a:r>
            <a:r>
              <a:rPr lang="ru-RU" sz="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     </a:t>
            </a:r>
            <a:r>
              <a:rPr lang="ru-RU" sz="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   	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  Обращайтесь чаще с просьбами, вопросами к тем, кто может заняться на уроке другим делом.</a:t>
            </a:r>
            <a:endParaRPr lang="ru-RU" sz="20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0" lvl="0" indent="-269875">
              <a:spcBef>
                <a:spcPts val="0"/>
              </a:spcBef>
              <a:buClrTx/>
              <a:buSzTx/>
              <a:buNone/>
              <a:tabLst>
                <a:tab pos="448310" algn="l"/>
                <a:tab pos="6858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6.      Мотивируя оценки знаний, придайте своим словам деловой и заинтересованный характер. Дайте указания ученику, над чем следует работать, проверьте выполнение данного задания. Это будет приучать к дисциплинированному труду. Ученик будет привыкать к тому, что указания учителя надо выполнять обязательно.</a:t>
            </a:r>
            <a:endParaRPr lang="ru-RU" sz="20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lvl="0" indent="-269875">
              <a:spcBef>
                <a:spcPts val="0"/>
              </a:spcBef>
              <a:buClrTx/>
              <a:buSzTx/>
              <a:buNone/>
              <a:tabLst>
                <a:tab pos="448310" algn="l"/>
                <a:tab pos="6858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7.          	  Объективно оценивайте знания ученика, для оценки поведения пользуйтесь отметками за поведение и прилежание.</a:t>
            </a:r>
            <a:endParaRPr lang="ru-RU" sz="2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4716016" y="836712"/>
            <a:ext cx="4320480" cy="5904656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-269875">
              <a:spcBef>
                <a:spcPts val="0"/>
              </a:spcBef>
              <a:buClrTx/>
              <a:buSzTx/>
              <a:buNone/>
              <a:tabLst>
                <a:tab pos="448310" algn="l"/>
                <a:tab pos="6858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8.Нарисуйте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тетради для анализа схему размещения учеников в классе. Придумайте для себя систему знаков для обозначения видов работ, например, постановка вопросов - ?, ответы - !, высказывания без опоры – *, с опорой - ** и т.п.; можно использовать и начальные буквы   </a:t>
            </a:r>
          </a:p>
          <a:p>
            <a:pPr marL="0" lvl="0" indent="-269875">
              <a:spcBef>
                <a:spcPts val="0"/>
              </a:spcBef>
              <a:buClrTx/>
              <a:buSzTx/>
              <a:buNone/>
              <a:tabLst>
                <a:tab pos="448310" algn="l"/>
                <a:tab pos="6858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9.Заканчивайте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урок общей оценкой работы класса и отдельных учеников. Пусть ученики испытывают чувство удовлетворенности от результатов труда на уроке. Постарайтесь заметить положительное в работе недисциплинированных ребят. </a:t>
            </a:r>
            <a:endParaRPr lang="ru-RU" sz="20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0" lvl="0" indent="-269875">
              <a:spcBef>
                <a:spcPts val="0"/>
              </a:spcBef>
              <a:buClrTx/>
              <a:buSzTx/>
              <a:buNone/>
              <a:tabLst>
                <a:tab pos="448310" algn="l"/>
                <a:tab pos="6858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0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733256"/>
            <a:ext cx="108012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548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4411920" cy="6669360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  <a:tabLst>
                <a:tab pos="448310" algn="l"/>
                <a:tab pos="685800" algn="l"/>
              </a:tabLst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10.   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Прекращайте урок со звонком. Напомните об обязанностях дежурного.</a:t>
            </a:r>
            <a:endParaRPr lang="ru-RU" sz="20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tabLst>
                <a:tab pos="448310" algn="l"/>
                <a:tab pos="6858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11.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Удерживайтесь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от излишних замечаний.</a:t>
            </a:r>
            <a:endParaRPr lang="ru-RU" sz="20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4445" indent="0">
              <a:spcAft>
                <a:spcPts val="0"/>
              </a:spcAft>
              <a:buNone/>
              <a:tabLst>
                <a:tab pos="448310" algn="l"/>
                <a:tab pos="68580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12.    Помните: налаживание дисциплины, может быть, единственная область педагогической практики, где помощь на уроке со стороны администрации идет не на пользу учителю. Обратитесь за помощью к самим ученикам. С нарушителем, которого класс не поддерживает, легче справиться. </a:t>
            </a:r>
            <a:endParaRPr lang="ru-RU" sz="20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4445" indent="0">
              <a:spcAft>
                <a:spcPts val="0"/>
              </a:spcAft>
              <a:buNone/>
              <a:tabLst>
                <a:tab pos="448310" algn="l"/>
                <a:tab pos="6858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13.  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Не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допускайте конфликтов с целым классом или со значительной частью класса, а если он возник, не затягивайте его, ищите разумные пути его разрешения.</a:t>
            </a:r>
            <a:endParaRPr lang="ru-RU" sz="20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Tx/>
              <a:buSzTx/>
              <a:buNone/>
              <a:tabLst>
                <a:tab pos="448310" algn="l"/>
                <a:tab pos="685800" algn="l"/>
              </a:tabLst>
            </a:pPr>
            <a:endParaRPr lang="ru-RU" sz="18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8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60032" y="571575"/>
            <a:ext cx="4102546" cy="5760640"/>
          </a:xfrm>
          <a:ln w="38100" cap="sq" cmpd="dbl"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445" indent="0">
              <a:spcAft>
                <a:spcPts val="0"/>
              </a:spcAft>
              <a:buNone/>
              <a:tabLst>
                <a:tab pos="448310" algn="l"/>
                <a:tab pos="685800" algn="l"/>
              </a:tabLst>
            </a:pPr>
            <a:r>
              <a:rPr lang="ru-RU" sz="19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14. </a:t>
            </a:r>
            <a:r>
              <a:rPr lang="ru-RU" sz="19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Помните: там, где есть сомнения в правоте учителя, не говоря уже о тех случаях, когда вина его бесспорна, конфликт должен развязываться в пользу 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учеников.</a:t>
            </a:r>
          </a:p>
          <a:p>
            <a:pPr marL="4445" indent="0">
              <a:spcAft>
                <a:spcPts val="0"/>
              </a:spcAft>
              <a:buNone/>
              <a:tabLst>
                <a:tab pos="448310" algn="l"/>
                <a:tab pos="685800" algn="l"/>
              </a:tabLst>
            </a:pPr>
            <a:r>
              <a:rPr lang="ru-RU" sz="2000" b="1" dirty="0" smtClean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rPr>
              <a:t>15.</a:t>
            </a:r>
            <a:r>
              <a:rPr lang="ru-RU" sz="20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    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  Помните слова Н. А. Добролюбова: "Справедливый учитель - это такой учитель, поступки которого оправданы в глазах учеников".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581128"/>
            <a:ext cx="158417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423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73448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80"/>
                </a:solidFill>
                <a:latin typeface="helvetica"/>
              </a:rPr>
              <a:t>Пусть будет меньше праздников, чем будней,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b="1" i="1" dirty="0">
                <a:solidFill>
                  <a:srgbClr val="000080"/>
                </a:solidFill>
                <a:latin typeface="helvetica"/>
              </a:rPr>
              <a:t>Но тот, кто стал Учителем, поймет: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b="1" i="1" dirty="0">
                <a:solidFill>
                  <a:srgbClr val="000080"/>
                </a:solidFill>
                <a:latin typeface="helvetica"/>
              </a:rPr>
              <a:t>Какое счастье быть полезным людям,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b="1" i="1" dirty="0">
                <a:solidFill>
                  <a:srgbClr val="000080"/>
                </a:solidFill>
                <a:latin typeface="helvetica"/>
              </a:rPr>
              <a:t>Учить Его Величество Народ!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b="1" i="1" dirty="0">
                <a:solidFill>
                  <a:srgbClr val="000080"/>
                </a:solidFill>
                <a:latin typeface="helvetica"/>
              </a:rPr>
              <a:t>Нести Ему дар мудрости и знания,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b="1" i="1" dirty="0">
                <a:solidFill>
                  <a:srgbClr val="000080"/>
                </a:solidFill>
                <a:latin typeface="helvetica"/>
              </a:rPr>
              <a:t>И доброты своей сердечный свет.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b="1" i="1" dirty="0">
                <a:solidFill>
                  <a:srgbClr val="000080"/>
                </a:solidFill>
                <a:latin typeface="helvetica"/>
              </a:rPr>
              <a:t>Нет на земле </a:t>
            </a:r>
            <a:r>
              <a:rPr lang="ru-RU" sz="2400" b="1" i="1" dirty="0" err="1">
                <a:solidFill>
                  <a:srgbClr val="000080"/>
                </a:solidFill>
                <a:latin typeface="helvetica"/>
              </a:rPr>
              <a:t>ответственней</a:t>
            </a:r>
            <a:r>
              <a:rPr lang="ru-RU" sz="2400" b="1" i="1" dirty="0">
                <a:solidFill>
                  <a:srgbClr val="000080"/>
                </a:solidFill>
                <a:latin typeface="helvetica"/>
              </a:rPr>
              <a:t> призвания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b="1" i="1" dirty="0">
                <a:solidFill>
                  <a:srgbClr val="000080"/>
                </a:solidFill>
                <a:latin typeface="helvetica"/>
              </a:rPr>
              <a:t>Почётнее и радостнее нет.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b="1" i="1" dirty="0">
                <a:solidFill>
                  <a:srgbClr val="000080"/>
                </a:solidFill>
                <a:latin typeface="helvetica"/>
              </a:rPr>
              <a:t>Бессмертными идеями очерчен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b="1" i="1" dirty="0">
                <a:solidFill>
                  <a:srgbClr val="000080"/>
                </a:solidFill>
                <a:latin typeface="helvetica"/>
              </a:rPr>
              <a:t>Пусть будет труд Ваш честен до конца!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b="1" i="1" dirty="0">
                <a:solidFill>
                  <a:srgbClr val="000080"/>
                </a:solidFill>
                <a:latin typeface="helvetica"/>
              </a:rPr>
              <a:t>И Вам тогда откроются навстречу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b="1" i="1" dirty="0">
                <a:solidFill>
                  <a:srgbClr val="000080"/>
                </a:solidFill>
                <a:latin typeface="helvetica"/>
              </a:rPr>
              <a:t>Сограждан юных чистые сердца!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b="1" i="1" dirty="0">
                <a:solidFill>
                  <a:srgbClr val="000080"/>
                </a:solidFill>
                <a:latin typeface="helvetica"/>
              </a:rPr>
              <a:t>И пронесут они как эстафету,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b="1" i="1" dirty="0">
                <a:solidFill>
                  <a:srgbClr val="000080"/>
                </a:solidFill>
                <a:latin typeface="helvetica"/>
              </a:rPr>
              <a:t>Как память об учителе своём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b="1" i="1" dirty="0">
                <a:solidFill>
                  <a:srgbClr val="000080"/>
                </a:solidFill>
                <a:latin typeface="helvetica"/>
              </a:rPr>
              <a:t>Стремление краше сделать землю эту,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b="1" i="1" dirty="0">
                <a:solidFill>
                  <a:srgbClr val="000080"/>
                </a:solidFill>
                <a:latin typeface="helvetica"/>
              </a:rPr>
              <a:t>Планету, на которой мы живём!</a:t>
            </a:r>
            <a:endParaRPr lang="ru-RU" sz="2400" i="1" dirty="0"/>
          </a:p>
        </p:txBody>
      </p:sp>
      <p:pic>
        <p:nvPicPr>
          <p:cNvPr id="3074" name="Picture 2" descr="&amp;Scy; &amp;Dcy;&amp;ncy;&amp;iecy;&amp;mcy; &amp;ucy;&amp;chcy;&amp;icy;&amp;tcy;&amp;iecy;&amp;l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493838"/>
            <a:ext cx="4762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632">
            <a:off x="6171301" y="3734714"/>
            <a:ext cx="3138102" cy="26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n-lt"/>
              </a:rPr>
              <a:t>Литература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28625" y="1340768"/>
            <a:ext cx="8418090" cy="4572000"/>
          </a:xfrm>
        </p:spPr>
        <p:txBody>
          <a:bodyPr>
            <a:normAutofit/>
          </a:bodyPr>
          <a:lstStyle/>
          <a:p>
            <a:pPr marL="2766060" indent="-342900">
              <a:buFont typeface="+mj-lt"/>
              <a:buAutoNum type="arabicPeriod"/>
            </a:pPr>
            <a:r>
              <a:rPr lang="be-BY" sz="1800" b="1" dirty="0" smtClean="0">
                <a:latin typeface="Times New Roman"/>
                <a:ea typeface="Calibri"/>
              </a:rPr>
              <a:t>Запрудский Н.И</a:t>
            </a:r>
            <a:r>
              <a:rPr lang="be-BY" sz="1800" b="1" dirty="0">
                <a:latin typeface="Times New Roman"/>
                <a:ea typeface="Calibri"/>
              </a:rPr>
              <a:t>. </a:t>
            </a:r>
            <a:r>
              <a:rPr lang="be-BY" sz="1800" b="1" dirty="0" smtClean="0">
                <a:latin typeface="Times New Roman"/>
                <a:ea typeface="Calibri"/>
              </a:rPr>
              <a:t> </a:t>
            </a:r>
            <a:r>
              <a:rPr lang="be-BY" sz="1800" b="1" dirty="0">
                <a:latin typeface="Times New Roman"/>
                <a:ea typeface="Calibri"/>
              </a:rPr>
              <a:t>«Моделирование и проектирование авторских дидактических систем»</a:t>
            </a:r>
          </a:p>
          <a:p>
            <a:pPr marL="2766060" indent="-342900">
              <a:spcAft>
                <a:spcPts val="0"/>
              </a:spcAft>
              <a:buFont typeface="+mj-lt"/>
              <a:buAutoNum type="arabicPeriod"/>
            </a:pPr>
            <a:r>
              <a:rPr lang="ru-RU" sz="1800" b="1" dirty="0" err="1" smtClean="0">
                <a:latin typeface="Times New Roman"/>
                <a:ea typeface="Times New Roman"/>
              </a:rPr>
              <a:t>МацкевичД.Г</a:t>
            </a:r>
            <a:r>
              <a:rPr lang="ru-RU" sz="1800" b="1" dirty="0" smtClean="0">
                <a:latin typeface="Times New Roman"/>
                <a:ea typeface="Times New Roman"/>
              </a:rPr>
              <a:t>. </a:t>
            </a:r>
            <a:r>
              <a:rPr lang="ru-RU" sz="1800" b="1" dirty="0">
                <a:latin typeface="Times New Roman"/>
                <a:ea typeface="Times New Roman"/>
              </a:rPr>
              <a:t>Урок как основной показатель профессионализма учителя</a:t>
            </a:r>
            <a:r>
              <a:rPr lang="ru-RU" sz="1800" b="1" dirty="0" smtClean="0">
                <a:latin typeface="Times New Roman"/>
                <a:ea typeface="Times New Roman"/>
              </a:rPr>
              <a:t>. </a:t>
            </a:r>
          </a:p>
          <a:p>
            <a:pPr marL="2766060" indent="-342900">
              <a:spcAft>
                <a:spcPts val="0"/>
              </a:spcAft>
              <a:buFont typeface="+mj-lt"/>
              <a:buAutoNum type="arabicPeriod"/>
            </a:pPr>
            <a:r>
              <a:rPr lang="ru-RU" sz="1800" b="1" dirty="0" err="1" smtClean="0"/>
              <a:t>Т.И.Шамова</a:t>
            </a:r>
            <a:r>
              <a:rPr lang="ru-RU" sz="1800" b="1" dirty="0" smtClean="0"/>
              <a:t> « Целеполагание на уроке»</a:t>
            </a:r>
            <a:endParaRPr lang="be-BY" sz="1800" b="1" dirty="0" smtClean="0">
              <a:latin typeface="Times New Roman"/>
              <a:ea typeface="Calibri"/>
            </a:endParaRPr>
          </a:p>
          <a:p>
            <a:pPr marL="2766060" indent="-342900">
              <a:spcAft>
                <a:spcPts val="0"/>
              </a:spcAft>
              <a:buFont typeface="+mj-lt"/>
              <a:buAutoNum type="arabicPeriod"/>
            </a:pPr>
            <a:r>
              <a:rPr lang="be-BY" sz="1800" b="1" dirty="0">
                <a:latin typeface="Times New Roman"/>
                <a:ea typeface="Calibri"/>
              </a:rPr>
              <a:t>	</a:t>
            </a:r>
            <a:endParaRPr lang="ru-RU" sz="18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47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Тренинг «Связующая нить»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128792" cy="443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62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052736"/>
            <a:ext cx="77724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Цель занятия 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Ознакомление </a:t>
            </a:r>
            <a:r>
              <a:rPr lang="ru-RU" b="1" dirty="0"/>
              <a:t>учителей с особенностями преподавания истории и обществоведения в 2013/2014учебном году, определение общих подходов к обеспечению качества обучения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437112"/>
            <a:ext cx="1800200" cy="146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46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171400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План проведения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640960" cy="5868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Научно-теоретический блок </a:t>
            </a:r>
          </a:p>
          <a:p>
            <a:pPr marL="0" indent="0">
              <a:buNone/>
            </a:pPr>
            <a:r>
              <a:rPr lang="ru-RU" sz="1800" b="1" dirty="0"/>
              <a:t>1 Нормативное    правовое обеспечение образовательного  процесса: Кодекс об образовании,  концепция, стандарты и программы, ИМП, программы  факультативных  занятий  по истории и обществоведению 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             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Учебно-методический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блок </a:t>
            </a:r>
          </a:p>
          <a:p>
            <a:pPr marL="0" indent="0">
              <a:buNone/>
            </a:pPr>
            <a:r>
              <a:rPr lang="ru-RU" sz="1800" b="1" dirty="0"/>
              <a:t> 1.Этапы современного учебного занятия (мотивационно-ориентационный, организационно- и </a:t>
            </a:r>
            <a:r>
              <a:rPr lang="ru-RU" sz="1800" b="1" dirty="0" err="1"/>
              <a:t>деятельностно</a:t>
            </a:r>
            <a:r>
              <a:rPr lang="ru-RU" sz="1800" b="1" dirty="0"/>
              <a:t>-познавательный, контрольно-</a:t>
            </a:r>
            <a:r>
              <a:rPr lang="ru-RU" sz="1800" b="1" dirty="0" err="1"/>
              <a:t>оценочный,рефлексивный</a:t>
            </a:r>
            <a:r>
              <a:rPr lang="ru-RU" sz="1800" b="1" dirty="0"/>
              <a:t>) и их основное </a:t>
            </a:r>
            <a:r>
              <a:rPr lang="ru-RU" sz="1800" b="1" dirty="0" smtClean="0"/>
              <a:t>содержание</a:t>
            </a:r>
            <a:endParaRPr lang="ru-RU" sz="1800" b="1" dirty="0"/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Практический блок</a:t>
            </a:r>
          </a:p>
          <a:p>
            <a:pPr marL="0" indent="0">
              <a:buNone/>
            </a:pPr>
            <a:r>
              <a:rPr lang="ru-RU" sz="1800" b="1" dirty="0" smtClean="0"/>
              <a:t>1.Диагностика </a:t>
            </a:r>
            <a:r>
              <a:rPr lang="ru-RU" sz="1800" b="1" dirty="0"/>
              <a:t>запросов молодых педагогов</a:t>
            </a:r>
          </a:p>
          <a:p>
            <a:pPr marL="0" indent="0">
              <a:buNone/>
            </a:pPr>
            <a:r>
              <a:rPr lang="ru-RU" sz="1800" b="1" dirty="0" smtClean="0"/>
              <a:t>2.Обсуждение </a:t>
            </a:r>
            <a:r>
              <a:rPr lang="ru-RU" sz="1800" b="1" dirty="0"/>
              <a:t>методических рекомендаций</a:t>
            </a:r>
          </a:p>
          <a:p>
            <a:pPr marL="0" indent="0">
              <a:buNone/>
            </a:pPr>
            <a:r>
              <a:rPr lang="ru-RU" sz="1800" b="1" dirty="0"/>
              <a:t>« Советы молодому специалисту по подготовке к </a:t>
            </a:r>
            <a:r>
              <a:rPr lang="ru-RU" sz="1800" b="1" dirty="0" smtClean="0"/>
              <a:t>уроку»</a:t>
            </a:r>
            <a:endParaRPr lang="ru-RU" sz="1800" b="1" dirty="0"/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Домашнее задание:</a:t>
            </a:r>
          </a:p>
          <a:p>
            <a:pPr marL="0" indent="0">
              <a:buNone/>
            </a:pPr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/>
              <a:t> Всем молодым специалистам изучить нормативное правовое и учебно- методическое обеспечение образовательного процесса по истории и обществоведению в 2013/2014 учебном году</a:t>
            </a:r>
          </a:p>
          <a:p>
            <a:pPr marL="0" indent="0">
              <a:buNone/>
            </a:pP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66918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683568" y="332656"/>
            <a:ext cx="8003232" cy="5687144"/>
          </a:xfrm>
        </p:spPr>
        <p:txBody>
          <a:bodyPr>
            <a:normAutofit fontScale="85000" lnSpcReduction="20000"/>
          </a:bodyPr>
          <a:lstStyle/>
          <a:p>
            <a:pPr marL="0" indent="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3500" b="1" i="1" dirty="0">
                <a:solidFill>
                  <a:srgbClr val="C00000"/>
                </a:solidFill>
                <a:ea typeface="Calibri"/>
                <a:cs typeface="Times New Roman"/>
              </a:rPr>
              <a:t>Научно-теоретический блок </a:t>
            </a:r>
            <a:endParaRPr lang="ru-RU" sz="3500" b="1" i="0" u="none" strike="noStrike" dirty="0" smtClean="0">
              <a:solidFill>
                <a:srgbClr val="C00000"/>
              </a:solidFill>
              <a:effectLst/>
            </a:endParaRPr>
          </a:p>
          <a:p>
            <a:pPr marL="0" indent="0" algn="just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b="1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endParaRPr lang="ru-RU" sz="4000" b="1" i="0" u="none" strike="noStrike" dirty="0" smtClean="0">
              <a:effectLst/>
            </a:endParaRPr>
          </a:p>
          <a:p>
            <a:pPr marL="0" indent="0" algn="ctr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70C0"/>
                </a:solidFill>
                <a:ea typeface="Calibri"/>
                <a:cs typeface="Times New Roman"/>
              </a:rPr>
              <a:t>Нормативное    правовое обеспечение образовательного  процесса: </a:t>
            </a:r>
            <a:endParaRPr lang="ru-RU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ea typeface="Calibri"/>
                <a:cs typeface="Times New Roman"/>
              </a:rPr>
              <a:t>Кодекс </a:t>
            </a:r>
            <a:r>
              <a:rPr lang="ru-RU" b="1" dirty="0">
                <a:solidFill>
                  <a:srgbClr val="000000"/>
                </a:solidFill>
                <a:ea typeface="Calibri"/>
                <a:cs typeface="Times New Roman"/>
              </a:rPr>
              <a:t>об </a:t>
            </a:r>
            <a:r>
              <a:rPr lang="ru-RU" b="1" dirty="0" smtClean="0">
                <a:solidFill>
                  <a:srgbClr val="000000"/>
                </a:solidFill>
                <a:ea typeface="Calibri"/>
                <a:cs typeface="Times New Roman"/>
              </a:rPr>
              <a:t>образовании </a:t>
            </a:r>
          </a:p>
          <a:p>
            <a:pPr algn="just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ea typeface="Calibri"/>
                <a:cs typeface="Times New Roman"/>
              </a:rPr>
              <a:t>Концепция </a:t>
            </a:r>
          </a:p>
          <a:p>
            <a:pPr algn="just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ea typeface="Calibri"/>
                <a:cs typeface="Times New Roman"/>
              </a:rPr>
              <a:t>стандарты </a:t>
            </a:r>
            <a:r>
              <a:rPr lang="ru-RU" b="1" dirty="0">
                <a:solidFill>
                  <a:srgbClr val="000000"/>
                </a:solidFill>
                <a:ea typeface="Calibri"/>
                <a:cs typeface="Times New Roman"/>
              </a:rPr>
              <a:t>и </a:t>
            </a:r>
            <a:r>
              <a:rPr lang="ru-RU" b="1" dirty="0" smtClean="0">
                <a:solidFill>
                  <a:srgbClr val="000000"/>
                </a:solidFill>
                <a:ea typeface="Calibri"/>
                <a:cs typeface="Times New Roman"/>
              </a:rPr>
              <a:t>программы </a:t>
            </a:r>
          </a:p>
          <a:p>
            <a:pPr algn="just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ea typeface="Calibri"/>
                <a:cs typeface="Times New Roman"/>
              </a:rPr>
              <a:t>ИМП </a:t>
            </a:r>
          </a:p>
          <a:p>
            <a:pPr algn="just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ea typeface="Calibri"/>
                <a:cs typeface="Times New Roman"/>
              </a:rPr>
              <a:t>программы  </a:t>
            </a:r>
            <a:r>
              <a:rPr lang="ru-RU" b="1" dirty="0">
                <a:solidFill>
                  <a:srgbClr val="000000"/>
                </a:solidFill>
                <a:ea typeface="Calibri"/>
                <a:cs typeface="Times New Roman"/>
              </a:rPr>
              <a:t>факультативных  занятий  по истории и </a:t>
            </a:r>
            <a:r>
              <a:rPr lang="ru-RU" b="1" dirty="0" smtClean="0">
                <a:solidFill>
                  <a:srgbClr val="000000"/>
                </a:solidFill>
                <a:ea typeface="Calibri"/>
                <a:cs typeface="Times New Roman"/>
              </a:rPr>
              <a:t>обществоведению</a:t>
            </a:r>
          </a:p>
          <a:p>
            <a:pPr algn="just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ea typeface="Calibri"/>
                <a:cs typeface="Times New Roman"/>
              </a:rPr>
              <a:t>Методические рекомендации по формированию культуры устной и письменной речи  </a:t>
            </a:r>
            <a:endParaRPr lang="ru-RU" sz="4000" b="1" i="0" u="none" strike="noStrike" dirty="0" smtClean="0">
              <a:effectLst/>
            </a:endParaRPr>
          </a:p>
          <a:p>
            <a:pPr indent="0" algn="just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b="1" dirty="0">
                <a:solidFill>
                  <a:srgbClr val="000000"/>
                </a:solidFill>
                <a:ea typeface="Calibri"/>
                <a:cs typeface="Times New Roman"/>
              </a:rPr>
              <a:t>                                                            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                         </a:t>
            </a:r>
            <a:endParaRPr lang="ru-RU" sz="4000" b="0" i="0" u="none" strike="noStrike" dirty="0" smtClean="0">
              <a:effectLst/>
              <a:latin typeface="Arial"/>
            </a:endParaRPr>
          </a:p>
          <a:p>
            <a:pPr marL="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ru-RU" sz="4000" b="0" i="0" u="none" strike="noStrike" dirty="0" smtClean="0">
              <a:effectLst/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9353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628384" cy="93610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6"/>
                </a:solidFill>
              </a:rPr>
              <a:t>ПРОФЕССИОНАЛЬНЫЙ ПОРТРЕТ СОВРЕМЕННОГО УЧИТЕЛЯ</a:t>
            </a:r>
            <a:br>
              <a:rPr lang="ru-RU" sz="2000" b="1" dirty="0">
                <a:solidFill>
                  <a:schemeClr val="accent6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Требования </a:t>
            </a:r>
            <a:r>
              <a:rPr lang="ru-RU" sz="2000" b="1" dirty="0">
                <a:solidFill>
                  <a:srgbClr val="7030A0"/>
                </a:solidFill>
              </a:rPr>
              <a:t>к профессиональному труду учителя, представленные в нормативных документах по аттестации педагогических работников</a:t>
            </a:r>
            <a:br>
              <a:rPr lang="ru-RU" sz="2000" b="1" dirty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75409"/>
              </p:ext>
            </p:extLst>
          </p:nvPr>
        </p:nvGraphicFramePr>
        <p:xfrm>
          <a:off x="395536" y="1447800"/>
          <a:ext cx="8352928" cy="51607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18862"/>
                <a:gridCol w="4034066"/>
              </a:tblGrid>
              <a:tr h="171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Должностные обязанности учителя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  <a:ea typeface="Times New Roman"/>
                        </a:rPr>
                        <a:t>Учитель должен знать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90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Осуществляет обучение и воспитание обучающихся с учетом специфики преподаваемого предмета.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Способствует   социализации, формированию общей культуры личности, осознанному выбору и освоению профессиональных образовательных программ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Использует разнообразные приемы, методы и средства обучения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Обеспечивает уровень подготовки обучающихся, соответствующий требованиям государственного образовательного стандарта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В специальных образовательных учреждениях осуществляет работу по обучению и воспитанию обучающихся, направленную на максимальную их коррекцию.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Соблюдает права и свободы учащихся.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Систематически повышает свою профессиональную квалификацию.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Участвует в деятельности методических объединений и других формах методической работы.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Осуществляет связь с родителями.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Выполняет правила и нормы охраны труда, техники безопасности и противопожарной защиты.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Обеспечивает охрану жизни и здоровья обучающихся в период образовательного процесса.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Конституцию РБ.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Законы РБ.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Решения Правительства РБ и органов образования по вопросам образования.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Конвенцию о правах ребенка.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Основы общетеоретических дисциплин в объеме, необходимом для решения педагогических, научно-методических и организационно-управленческих задач.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Педагогику.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Психологию.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Возрастную физиологию и школьную гигиену.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Методику преподавания предмета и воспитательной работы.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Программы и учебники.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Требования к оснащению и оборудованию учебных кабинетов.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Средства обучения и их дидактические возможности.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Основные направления и перспективы развития образования и педагогической науки.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Основы права.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Основы научной организации труда.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Правила и нормы охраны труда, техники безопасности.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966524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>
            <a:normAutofit fontScale="90000"/>
          </a:bodyPr>
          <a:lstStyle/>
          <a:p>
            <a:pPr marL="274320" lvl="0" indent="-274320" algn="ctr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700" b="1" dirty="0">
                <a:solidFill>
                  <a:srgbClr val="002060"/>
                </a:solidFill>
                <a:ea typeface="Calibri"/>
                <a:cs typeface="Times New Roman"/>
              </a:rPr>
              <a:t>Кодекс об образовании </a:t>
            </a:r>
            <a:r>
              <a:rPr lang="ru-RU" sz="2200" b="1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200" b="1" dirty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1300" b="1" dirty="0">
                <a:solidFill>
                  <a:srgbClr val="000000"/>
                </a:solidFill>
                <a:ea typeface="Calibri"/>
                <a:cs typeface="Times New Roman"/>
              </a:rPr>
              <a:t>Принят Палатой представителей	2 декабря 2010 года</a:t>
            </a:r>
            <a:br>
              <a:rPr lang="ru-RU" sz="1300" b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1300" b="1" dirty="0">
                <a:solidFill>
                  <a:srgbClr val="000000"/>
                </a:solidFill>
                <a:ea typeface="Calibri"/>
                <a:cs typeface="Times New Roman"/>
              </a:rPr>
              <a:t>Одобрен Советом Республики	22 декабря 2010 года</a:t>
            </a:r>
            <a:br>
              <a:rPr lang="ru-RU" sz="1300" b="1" dirty="0">
                <a:solidFill>
                  <a:srgbClr val="000000"/>
                </a:solidFill>
                <a:ea typeface="Calibri"/>
                <a:cs typeface="Times New Roman"/>
              </a:rPr>
            </a:br>
            <a:endParaRPr lang="ru-RU" sz="13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856984" cy="4572000"/>
          </a:xfrm>
        </p:spPr>
        <p:txBody>
          <a:bodyPr>
            <a:no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Times New Roman"/>
                <a:ea typeface="Times New Roman"/>
              </a:rPr>
              <a:t>Основной формой организации образовательного процесса при реализации образовательных программ общего среднего образования является </a:t>
            </a:r>
            <a:r>
              <a:rPr lang="ru-RU" sz="2000" b="1" i="1" u="sng" dirty="0">
                <a:solidFill>
                  <a:srgbClr val="C00000"/>
                </a:solidFill>
                <a:latin typeface="Times New Roman"/>
                <a:ea typeface="Times New Roman"/>
              </a:rPr>
              <a:t>учебное занятие</a:t>
            </a:r>
            <a:r>
              <a:rPr lang="ru-RU" sz="2000" b="1" i="1" dirty="0">
                <a:latin typeface="Times New Roman"/>
                <a:ea typeface="Times New Roman"/>
              </a:rPr>
              <a:t>: урок, наблюдение, экскурсия и иное занятие. </a:t>
            </a:r>
            <a:r>
              <a:rPr lang="ru-RU" sz="2000" b="1" i="1" dirty="0" smtClean="0">
                <a:latin typeface="Times New Roman"/>
                <a:ea typeface="Times New Roman"/>
              </a:rPr>
              <a:t> Дополнительно </a:t>
            </a:r>
            <a:r>
              <a:rPr lang="ru-RU" sz="2000" b="1" i="1" dirty="0">
                <a:latin typeface="Times New Roman"/>
                <a:ea typeface="Times New Roman"/>
              </a:rPr>
              <a:t>проводятся факультативные, стимулирующие, поддерживающие занятия, </a:t>
            </a:r>
            <a:r>
              <a:rPr lang="ru-RU" sz="2000" b="1" i="1" dirty="0" smtClean="0">
                <a:latin typeface="Times New Roman"/>
                <a:ea typeface="Times New Roman"/>
              </a:rPr>
              <a:t>  </a:t>
            </a:r>
            <a:endParaRPr lang="ru-RU" sz="2000" b="1" i="1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i="1" dirty="0">
                <a:solidFill>
                  <a:schemeClr val="accent1"/>
                </a:solidFill>
                <a:latin typeface="Times New Roman"/>
                <a:ea typeface="Times New Roman"/>
              </a:rPr>
              <a:t>Факультативные занятия </a:t>
            </a:r>
            <a:r>
              <a:rPr lang="ru-RU" sz="2000" b="1" i="1" dirty="0">
                <a:latin typeface="Times New Roman"/>
                <a:ea typeface="Times New Roman"/>
              </a:rPr>
              <a:t>— занятия, направленные на повышение у обучающихся интереса к изучаемым учебным предметам, углубление их содержания, активизацию познавательной деятельности, интеллекту­альное, духовное и физическое развитие, подготовку к самостоятельному жизненному выбору, началу трудовой деятельности и продолжению образования.</a:t>
            </a:r>
          </a:p>
          <a:p>
            <a:pPr indent="450215" algn="just">
              <a:spcAft>
                <a:spcPts val="0"/>
              </a:spcAft>
            </a:pPr>
            <a:r>
              <a:rPr lang="ru-RU" sz="2000" b="1" i="1" dirty="0">
                <a:solidFill>
                  <a:schemeClr val="accent1"/>
                </a:solidFill>
                <a:latin typeface="Times New Roman"/>
                <a:ea typeface="Times New Roman"/>
              </a:rPr>
              <a:t>Стимулирующие занятия </a:t>
            </a:r>
            <a:r>
              <a:rPr lang="ru-RU" sz="2000" b="1" i="1" dirty="0">
                <a:latin typeface="Times New Roman"/>
                <a:ea typeface="Times New Roman"/>
              </a:rPr>
              <a:t>— занятия, направленные на развитие творческих способностей одаренных и талантливых учащихся.</a:t>
            </a:r>
          </a:p>
          <a:p>
            <a:r>
              <a:rPr lang="ru-RU" sz="2000" b="1" i="1" dirty="0">
                <a:solidFill>
                  <a:schemeClr val="accent1"/>
                </a:solidFill>
                <a:latin typeface="Times New Roman"/>
                <a:ea typeface="Times New Roman"/>
              </a:rPr>
              <a:t>Поддерживающие занятия </a:t>
            </a:r>
            <a:r>
              <a:rPr lang="ru-RU" sz="2000" b="1" i="1" dirty="0">
                <a:latin typeface="Times New Roman"/>
                <a:ea typeface="Times New Roman"/>
              </a:rPr>
              <a:t>— занятия, направленные на преодоление трудностей в изучении учебных предметов (отдельных тем учебных программ по учебным предметам) учащимися, получающими общее среднее образование в очной форме получения образования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9250472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494</TotalTime>
  <Words>2550</Words>
  <Application>Microsoft Office PowerPoint</Application>
  <PresentationFormat>Экран (4:3)</PresentationFormat>
  <Paragraphs>426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Справедливость</vt:lpstr>
      <vt:lpstr>Организационно-содержательная структура урока истории, его подготовка и целеполагание</vt:lpstr>
      <vt:lpstr>Презентация PowerPoint</vt:lpstr>
      <vt:lpstr>Презентация PowerPoint</vt:lpstr>
      <vt:lpstr>Тренинг «Связующая нить»</vt:lpstr>
      <vt:lpstr>Презентация PowerPoint</vt:lpstr>
      <vt:lpstr>План проведения</vt:lpstr>
      <vt:lpstr>Презентация PowerPoint</vt:lpstr>
      <vt:lpstr>ПРОФЕССИОНАЛЬНЫЙ ПОРТРЕТ СОВРЕМЕННОГО УЧИТЕЛЯ Требования к профессиональному труду учителя, представленные в нормативных документах по аттестации педагогических работников </vt:lpstr>
      <vt:lpstr>Кодекс об образовании  Принят Палатой представителей 2 декабря 2010 года Одобрен Советом Республики 22 декабря 2010 года </vt:lpstr>
      <vt:lpstr>Статья 164-165. Текущая и промежуточная и итоговая и аттестация учащихся при освоении содержания образовательных программ общего среднего образования </vt:lpstr>
      <vt:lpstr>Концепция и стандарты</vt:lpstr>
      <vt:lpstr>На уровне общего базового образования средствами учебного предмета «Всемирная история. История Беларуси» формируется </vt:lpstr>
      <vt:lpstr>Основные функции и исходные принципы обновления содержания исторического образования</vt:lpstr>
      <vt:lpstr> Принципы  обучения</vt:lpstr>
      <vt:lpstr>Презентация PowerPoint</vt:lpstr>
      <vt:lpstr>Презентация PowerPoint</vt:lpstr>
      <vt:lpstr>Презентация PowerPoint</vt:lpstr>
      <vt:lpstr>Методические рекомендации по формированию культуры устной и письменной речи   </vt:lpstr>
      <vt:lpstr>Презентация PowerPoint</vt:lpstr>
      <vt:lpstr>Этапы современного учебного занятия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Целеполагание   </vt:lpstr>
      <vt:lpstr>Примеры формулировки обучающей цели</vt:lpstr>
      <vt:lpstr>Примеры формулировки задач личностного развития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Практические советы молодому специалисту </vt:lpstr>
      <vt:lpstr>Презентация PowerPoint</vt:lpstr>
      <vt:lpstr>Презентация PowerPoint</vt:lpstr>
      <vt:lpstr>Презентация PowerPoint</vt:lpstr>
      <vt:lpstr>Литература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Организационно-содержательная структура урока истории, его подготовка и целеполагание</dc:title>
  <dc:creator>Admin</dc:creator>
  <cp:lastModifiedBy>Admin</cp:lastModifiedBy>
  <cp:revision>44</cp:revision>
  <dcterms:created xsi:type="dcterms:W3CDTF">2013-09-24T05:24:32Z</dcterms:created>
  <dcterms:modified xsi:type="dcterms:W3CDTF">2013-10-01T19:43:50Z</dcterms:modified>
</cp:coreProperties>
</file>