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BD7CB-DD4D-403C-8D8B-FF080C540C55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B72D32-A33F-4DC3-B561-72E2312B8238}">
      <dgm:prSet phldrT="[Текст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b="1" cap="none" spc="0" dirty="0" smtClean="0">
              <a:ln/>
              <a:solidFill>
                <a:srgbClr val="002060"/>
              </a:solidFill>
              <a:effectLst/>
            </a:rPr>
            <a:t>Предпосылки политического кризиса Речи </a:t>
          </a:r>
          <a:r>
            <a:rPr lang="ru-RU" b="1" cap="none" spc="0" dirty="0" err="1" smtClean="0">
              <a:ln/>
              <a:solidFill>
                <a:srgbClr val="002060"/>
              </a:solidFill>
              <a:effectLst/>
            </a:rPr>
            <a:t>Посполитой</a:t>
          </a:r>
          <a:endParaRPr lang="ru-RU" b="1" cap="none" spc="0" dirty="0">
            <a:ln/>
            <a:solidFill>
              <a:srgbClr val="002060"/>
            </a:solidFill>
            <a:effectLst/>
          </a:endParaRPr>
        </a:p>
      </dgm:t>
    </dgm:pt>
    <dgm:pt modelId="{337D8A6B-6349-4D78-975C-3AD8369EDA09}" type="parTrans" cxnId="{5FB54C53-1094-4C0D-A879-9D72C83591CC}">
      <dgm:prSet/>
      <dgm:spPr/>
      <dgm:t>
        <a:bodyPr/>
        <a:lstStyle/>
        <a:p>
          <a:endParaRPr lang="ru-RU"/>
        </a:p>
      </dgm:t>
    </dgm:pt>
    <dgm:pt modelId="{1A6F2244-129A-40B9-BEA9-6F0C508108E1}" type="sibTrans" cxnId="{5FB54C53-1094-4C0D-A879-9D72C83591CC}">
      <dgm:prSet/>
      <dgm:spPr/>
      <dgm:t>
        <a:bodyPr/>
        <a:lstStyle/>
        <a:p>
          <a:endParaRPr lang="ru-RU"/>
        </a:p>
      </dgm:t>
    </dgm:pt>
    <dgm:pt modelId="{C7F6D21D-281F-4CA7-98DD-38C8E7512950}">
      <dgm:prSet phldrT="[Текст]" custT="1"/>
      <dgm:spPr>
        <a:solidFill>
          <a:srgbClr val="00B0F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Выборы короля</a:t>
          </a:r>
          <a:endParaRPr lang="ru-RU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DB7DEEF-4C08-403A-8BB9-498ED8746A39}" type="parTrans" cxnId="{0D18137A-FD21-4603-815E-627A6F3E99FD}">
      <dgm:prSet/>
      <dgm:spPr/>
      <dgm:t>
        <a:bodyPr/>
        <a:lstStyle/>
        <a:p>
          <a:endParaRPr lang="ru-RU"/>
        </a:p>
      </dgm:t>
    </dgm:pt>
    <dgm:pt modelId="{D4567A97-9D42-4D1D-AC43-488E7B788047}" type="sibTrans" cxnId="{0D18137A-FD21-4603-815E-627A6F3E99FD}">
      <dgm:prSet/>
      <dgm:spPr/>
      <dgm:t>
        <a:bodyPr/>
        <a:lstStyle/>
        <a:p>
          <a:endParaRPr lang="ru-RU"/>
        </a:p>
      </dgm:t>
    </dgm:pt>
    <dgm:pt modelId="{08DCEE5F-5927-4B4A-AA1F-36E7D77A3CF1}">
      <dgm:prSet phldrT="[Текст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Право</a:t>
          </a:r>
        </a:p>
        <a:p>
          <a:r>
            <a: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3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либерум</a:t>
          </a:r>
          <a:r>
            <a: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вето»</a:t>
          </a:r>
          <a:endParaRPr lang="ru-RU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888886A-DEA8-475F-81AA-0D3A97E52492}" type="parTrans" cxnId="{49A59B32-B284-41E2-80E8-06B4E23542D8}">
      <dgm:prSet/>
      <dgm:spPr/>
      <dgm:t>
        <a:bodyPr/>
        <a:lstStyle/>
        <a:p>
          <a:endParaRPr lang="ru-RU"/>
        </a:p>
      </dgm:t>
    </dgm:pt>
    <dgm:pt modelId="{D66968E5-E038-48EF-9563-76F855260127}" type="sibTrans" cxnId="{49A59B32-B284-41E2-80E8-06B4E23542D8}">
      <dgm:prSet/>
      <dgm:spPr/>
      <dgm:t>
        <a:bodyPr/>
        <a:lstStyle/>
        <a:p>
          <a:endParaRPr lang="ru-RU"/>
        </a:p>
      </dgm:t>
    </dgm:pt>
    <dgm:pt modelId="{B7120655-B7CA-4D5A-B0B2-2DF2ADDD69B5}">
      <dgm:prSet phldrT="[Текст]" custT="1"/>
      <dgm:spPr>
        <a:solidFill>
          <a:srgbClr val="92D05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Шляхетские вольности</a:t>
          </a:r>
          <a:endParaRPr lang="ru-RU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DC484CA-B1D3-4188-B350-8C4559ED87AE}" type="parTrans" cxnId="{B3E18710-C993-4C0D-80F3-DF5DEF098145}">
      <dgm:prSet/>
      <dgm:spPr/>
      <dgm:t>
        <a:bodyPr/>
        <a:lstStyle/>
        <a:p>
          <a:endParaRPr lang="ru-RU"/>
        </a:p>
      </dgm:t>
    </dgm:pt>
    <dgm:pt modelId="{6E3BA969-4C26-4819-9E5D-CBC4CCBC69B0}" type="sibTrans" cxnId="{B3E18710-C993-4C0D-80F3-DF5DEF098145}">
      <dgm:prSet/>
      <dgm:spPr/>
      <dgm:t>
        <a:bodyPr/>
        <a:lstStyle/>
        <a:p>
          <a:endParaRPr lang="ru-RU"/>
        </a:p>
      </dgm:t>
    </dgm:pt>
    <dgm:pt modelId="{C8DACC04-A125-4066-8E68-414E2DDFE57E}" type="pres">
      <dgm:prSet presAssocID="{FC8BD7CB-DD4D-403C-8D8B-FF080C540C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3D2364-29F1-429D-A658-B8CAAF3F7180}" type="pres">
      <dgm:prSet presAssocID="{1EB72D32-A33F-4DC3-B561-72E2312B8238}" presName="vertOne" presStyleCnt="0"/>
      <dgm:spPr/>
    </dgm:pt>
    <dgm:pt modelId="{A4C598CB-7BD8-476B-9467-0D52D8AD6AAC}" type="pres">
      <dgm:prSet presAssocID="{1EB72D32-A33F-4DC3-B561-72E2312B8238}" presName="txOne" presStyleLbl="node0" presStyleIdx="0" presStyleCnt="1" custScaleY="75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3E476-0D75-44E3-927C-430E87BB55D7}" type="pres">
      <dgm:prSet presAssocID="{1EB72D32-A33F-4DC3-B561-72E2312B8238}" presName="parTransOne" presStyleCnt="0"/>
      <dgm:spPr/>
    </dgm:pt>
    <dgm:pt modelId="{FA56A23B-B217-4BED-84B4-B6DABD021AF0}" type="pres">
      <dgm:prSet presAssocID="{1EB72D32-A33F-4DC3-B561-72E2312B8238}" presName="horzOne" presStyleCnt="0"/>
      <dgm:spPr/>
    </dgm:pt>
    <dgm:pt modelId="{FE6D3F75-B9C3-415F-B6E1-EC57D4BE9F0F}" type="pres">
      <dgm:prSet presAssocID="{C7F6D21D-281F-4CA7-98DD-38C8E7512950}" presName="vertTwo" presStyleCnt="0"/>
      <dgm:spPr/>
    </dgm:pt>
    <dgm:pt modelId="{BC367839-4B65-4B78-859D-597C94CED850}" type="pres">
      <dgm:prSet presAssocID="{C7F6D21D-281F-4CA7-98DD-38C8E7512950}" presName="txTwo" presStyleLbl="node2" presStyleIdx="0" presStyleCnt="2" custScaleX="26522" custLinFactNeighborX="19612" custLinFactNeighborY="32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3DC28-2508-4C88-A9F3-DBFC4D68261C}" type="pres">
      <dgm:prSet presAssocID="{C7F6D21D-281F-4CA7-98DD-38C8E7512950}" presName="horzTwo" presStyleCnt="0"/>
      <dgm:spPr/>
    </dgm:pt>
    <dgm:pt modelId="{09F6B384-D569-4002-BB1C-227234BDC2CA}" type="pres">
      <dgm:prSet presAssocID="{D4567A97-9D42-4D1D-AC43-488E7B788047}" presName="sibSpaceTwo" presStyleCnt="0"/>
      <dgm:spPr/>
    </dgm:pt>
    <dgm:pt modelId="{8BDAA203-977E-4E6E-BD7E-58F9100B20F0}" type="pres">
      <dgm:prSet presAssocID="{08DCEE5F-5927-4B4A-AA1F-36E7D77A3CF1}" presName="vertTwo" presStyleCnt="0"/>
      <dgm:spPr/>
    </dgm:pt>
    <dgm:pt modelId="{A962C4FD-110E-4CFC-9494-FF8FC77E45D8}" type="pres">
      <dgm:prSet presAssocID="{08DCEE5F-5927-4B4A-AA1F-36E7D77A3CF1}" presName="txTwo" presStyleLbl="node2" presStyleIdx="1" presStyleCnt="2" custScaleX="29178" custLinFactY="24847" custLinFactNeighborX="-529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CD0ED-05DF-4D8E-A925-740235783D0B}" type="pres">
      <dgm:prSet presAssocID="{08DCEE5F-5927-4B4A-AA1F-36E7D77A3CF1}" presName="parTransTwo" presStyleCnt="0"/>
      <dgm:spPr/>
    </dgm:pt>
    <dgm:pt modelId="{D57B4DA7-47BF-4A1A-A98B-BB7CAF03C6C3}" type="pres">
      <dgm:prSet presAssocID="{08DCEE5F-5927-4B4A-AA1F-36E7D77A3CF1}" presName="horzTwo" presStyleCnt="0"/>
      <dgm:spPr/>
    </dgm:pt>
    <dgm:pt modelId="{7CCAE3C8-3A19-46AC-B9A7-783B64D1D6FC}" type="pres">
      <dgm:prSet presAssocID="{B7120655-B7CA-4D5A-B0B2-2DF2ADDD69B5}" presName="vertThree" presStyleCnt="0"/>
      <dgm:spPr/>
    </dgm:pt>
    <dgm:pt modelId="{F943E9A2-1BF1-42BC-B878-A21E99B10246}" type="pres">
      <dgm:prSet presAssocID="{B7120655-B7CA-4D5A-B0B2-2DF2ADDD69B5}" presName="txThree" presStyleLbl="node3" presStyleIdx="0" presStyleCnt="1" custScaleX="37473" custLinFactNeighborX="13949" custLinFactNeighborY="-76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CE410-97DE-4B17-BE8D-3AA58EF4D4D1}" type="pres">
      <dgm:prSet presAssocID="{B7120655-B7CA-4D5A-B0B2-2DF2ADDD69B5}" presName="horzThree" presStyleCnt="0"/>
      <dgm:spPr/>
    </dgm:pt>
  </dgm:ptLst>
  <dgm:cxnLst>
    <dgm:cxn modelId="{876C9258-C4EF-40BB-AC00-3E7FFFE43C84}" type="presOf" srcId="{B7120655-B7CA-4D5A-B0B2-2DF2ADDD69B5}" destId="{F943E9A2-1BF1-42BC-B878-A21E99B10246}" srcOrd="0" destOrd="0" presId="urn:microsoft.com/office/officeart/2005/8/layout/hierarchy4"/>
    <dgm:cxn modelId="{B3E18710-C993-4C0D-80F3-DF5DEF098145}" srcId="{08DCEE5F-5927-4B4A-AA1F-36E7D77A3CF1}" destId="{B7120655-B7CA-4D5A-B0B2-2DF2ADDD69B5}" srcOrd="0" destOrd="0" parTransId="{3DC484CA-B1D3-4188-B350-8C4559ED87AE}" sibTransId="{6E3BA969-4C26-4819-9E5D-CBC4CCBC69B0}"/>
    <dgm:cxn modelId="{E0C26BE3-693B-466F-B359-56A7BC7680CE}" type="presOf" srcId="{C7F6D21D-281F-4CA7-98DD-38C8E7512950}" destId="{BC367839-4B65-4B78-859D-597C94CED850}" srcOrd="0" destOrd="0" presId="urn:microsoft.com/office/officeart/2005/8/layout/hierarchy4"/>
    <dgm:cxn modelId="{5FB54C53-1094-4C0D-A879-9D72C83591CC}" srcId="{FC8BD7CB-DD4D-403C-8D8B-FF080C540C55}" destId="{1EB72D32-A33F-4DC3-B561-72E2312B8238}" srcOrd="0" destOrd="0" parTransId="{337D8A6B-6349-4D78-975C-3AD8369EDA09}" sibTransId="{1A6F2244-129A-40B9-BEA9-6F0C508108E1}"/>
    <dgm:cxn modelId="{49A59B32-B284-41E2-80E8-06B4E23542D8}" srcId="{1EB72D32-A33F-4DC3-B561-72E2312B8238}" destId="{08DCEE5F-5927-4B4A-AA1F-36E7D77A3CF1}" srcOrd="1" destOrd="0" parTransId="{0888886A-DEA8-475F-81AA-0D3A97E52492}" sibTransId="{D66968E5-E038-48EF-9563-76F855260127}"/>
    <dgm:cxn modelId="{73085EAB-BBA4-4CD7-A58E-F36D6AF6C43B}" type="presOf" srcId="{08DCEE5F-5927-4B4A-AA1F-36E7D77A3CF1}" destId="{A962C4FD-110E-4CFC-9494-FF8FC77E45D8}" srcOrd="0" destOrd="0" presId="urn:microsoft.com/office/officeart/2005/8/layout/hierarchy4"/>
    <dgm:cxn modelId="{148826BF-CD14-452C-9D54-6575CBC35B26}" type="presOf" srcId="{1EB72D32-A33F-4DC3-B561-72E2312B8238}" destId="{A4C598CB-7BD8-476B-9467-0D52D8AD6AAC}" srcOrd="0" destOrd="0" presId="urn:microsoft.com/office/officeart/2005/8/layout/hierarchy4"/>
    <dgm:cxn modelId="{48A80CBC-EDDB-4816-BAB0-F21FA1E3A4EE}" type="presOf" srcId="{FC8BD7CB-DD4D-403C-8D8B-FF080C540C55}" destId="{C8DACC04-A125-4066-8E68-414E2DDFE57E}" srcOrd="0" destOrd="0" presId="urn:microsoft.com/office/officeart/2005/8/layout/hierarchy4"/>
    <dgm:cxn modelId="{0D18137A-FD21-4603-815E-627A6F3E99FD}" srcId="{1EB72D32-A33F-4DC3-B561-72E2312B8238}" destId="{C7F6D21D-281F-4CA7-98DD-38C8E7512950}" srcOrd="0" destOrd="0" parTransId="{4DB7DEEF-4C08-403A-8BB9-498ED8746A39}" sibTransId="{D4567A97-9D42-4D1D-AC43-488E7B788047}"/>
    <dgm:cxn modelId="{2F4B9840-5973-47A9-815E-81BA91004CF4}" type="presParOf" srcId="{C8DACC04-A125-4066-8E68-414E2DDFE57E}" destId="{B53D2364-29F1-429D-A658-B8CAAF3F7180}" srcOrd="0" destOrd="0" presId="urn:microsoft.com/office/officeart/2005/8/layout/hierarchy4"/>
    <dgm:cxn modelId="{417AC515-150F-4E8F-B6A7-48B7FE894285}" type="presParOf" srcId="{B53D2364-29F1-429D-A658-B8CAAF3F7180}" destId="{A4C598CB-7BD8-476B-9467-0D52D8AD6AAC}" srcOrd="0" destOrd="0" presId="urn:microsoft.com/office/officeart/2005/8/layout/hierarchy4"/>
    <dgm:cxn modelId="{BE005DBF-0376-487C-9396-FD3C302B11B6}" type="presParOf" srcId="{B53D2364-29F1-429D-A658-B8CAAF3F7180}" destId="{9C53E476-0D75-44E3-927C-430E87BB55D7}" srcOrd="1" destOrd="0" presId="urn:microsoft.com/office/officeart/2005/8/layout/hierarchy4"/>
    <dgm:cxn modelId="{253C77C3-04AE-4B1F-89F7-21A405AF5137}" type="presParOf" srcId="{B53D2364-29F1-429D-A658-B8CAAF3F7180}" destId="{FA56A23B-B217-4BED-84B4-B6DABD021AF0}" srcOrd="2" destOrd="0" presId="urn:microsoft.com/office/officeart/2005/8/layout/hierarchy4"/>
    <dgm:cxn modelId="{EFC02F6C-5630-4237-BE2E-6AA6CF9AEA95}" type="presParOf" srcId="{FA56A23B-B217-4BED-84B4-B6DABD021AF0}" destId="{FE6D3F75-B9C3-415F-B6E1-EC57D4BE9F0F}" srcOrd="0" destOrd="0" presId="urn:microsoft.com/office/officeart/2005/8/layout/hierarchy4"/>
    <dgm:cxn modelId="{41E10C8B-7E94-480F-AB8C-3CD610D78CA0}" type="presParOf" srcId="{FE6D3F75-B9C3-415F-B6E1-EC57D4BE9F0F}" destId="{BC367839-4B65-4B78-859D-597C94CED850}" srcOrd="0" destOrd="0" presId="urn:microsoft.com/office/officeart/2005/8/layout/hierarchy4"/>
    <dgm:cxn modelId="{DAFF1924-8433-4888-8F66-4BDBE9BF3343}" type="presParOf" srcId="{FE6D3F75-B9C3-415F-B6E1-EC57D4BE9F0F}" destId="{3683DC28-2508-4C88-A9F3-DBFC4D68261C}" srcOrd="1" destOrd="0" presId="urn:microsoft.com/office/officeart/2005/8/layout/hierarchy4"/>
    <dgm:cxn modelId="{75FCB8A1-CCDC-4BA9-ADF3-BA1C74572002}" type="presParOf" srcId="{FA56A23B-B217-4BED-84B4-B6DABD021AF0}" destId="{09F6B384-D569-4002-BB1C-227234BDC2CA}" srcOrd="1" destOrd="0" presId="urn:microsoft.com/office/officeart/2005/8/layout/hierarchy4"/>
    <dgm:cxn modelId="{952BD28B-1CE4-4F51-BBAB-835E46A05FE6}" type="presParOf" srcId="{FA56A23B-B217-4BED-84B4-B6DABD021AF0}" destId="{8BDAA203-977E-4E6E-BD7E-58F9100B20F0}" srcOrd="2" destOrd="0" presId="urn:microsoft.com/office/officeart/2005/8/layout/hierarchy4"/>
    <dgm:cxn modelId="{3096249E-6858-4C2B-9AC1-DCA219C29187}" type="presParOf" srcId="{8BDAA203-977E-4E6E-BD7E-58F9100B20F0}" destId="{A962C4FD-110E-4CFC-9494-FF8FC77E45D8}" srcOrd="0" destOrd="0" presId="urn:microsoft.com/office/officeart/2005/8/layout/hierarchy4"/>
    <dgm:cxn modelId="{9F165341-F5D0-4895-8124-57C5818DD0EC}" type="presParOf" srcId="{8BDAA203-977E-4E6E-BD7E-58F9100B20F0}" destId="{5F7CD0ED-05DF-4D8E-A925-740235783D0B}" srcOrd="1" destOrd="0" presId="urn:microsoft.com/office/officeart/2005/8/layout/hierarchy4"/>
    <dgm:cxn modelId="{818E1290-0879-4269-8CC3-BE994001DB47}" type="presParOf" srcId="{8BDAA203-977E-4E6E-BD7E-58F9100B20F0}" destId="{D57B4DA7-47BF-4A1A-A98B-BB7CAF03C6C3}" srcOrd="2" destOrd="0" presId="urn:microsoft.com/office/officeart/2005/8/layout/hierarchy4"/>
    <dgm:cxn modelId="{B7B492BC-3767-4FF6-9039-437A01C8FD9C}" type="presParOf" srcId="{D57B4DA7-47BF-4A1A-A98B-BB7CAF03C6C3}" destId="{7CCAE3C8-3A19-46AC-B9A7-783B64D1D6FC}" srcOrd="0" destOrd="0" presId="urn:microsoft.com/office/officeart/2005/8/layout/hierarchy4"/>
    <dgm:cxn modelId="{A3BA14A2-C4BD-482B-987F-9B5A96EB98A1}" type="presParOf" srcId="{7CCAE3C8-3A19-46AC-B9A7-783B64D1D6FC}" destId="{F943E9A2-1BF1-42BC-B878-A21E99B10246}" srcOrd="0" destOrd="0" presId="urn:microsoft.com/office/officeart/2005/8/layout/hierarchy4"/>
    <dgm:cxn modelId="{ED802906-D670-4277-9FBA-A1F36EBCB1AF}" type="presParOf" srcId="{7CCAE3C8-3A19-46AC-B9A7-783B64D1D6FC}" destId="{85FCE410-97DE-4B17-BE8D-3AA58EF4D4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598CB-7BD8-476B-9467-0D52D8AD6AAC}">
      <dsp:nvSpPr>
        <dsp:cNvPr id="0" name=""/>
        <dsp:cNvSpPr/>
      </dsp:nvSpPr>
      <dsp:spPr>
        <a:xfrm>
          <a:off x="4464" y="2832"/>
          <a:ext cx="9135070" cy="1402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9050" prstMaterial="metal">
          <a:bevelT w="63500" h="317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cap="none" spc="0" dirty="0" smtClean="0">
              <a:ln/>
              <a:solidFill>
                <a:srgbClr val="002060"/>
              </a:solidFill>
              <a:effectLst/>
            </a:rPr>
            <a:t>Предпосылки политического кризиса Речи </a:t>
          </a:r>
          <a:r>
            <a:rPr lang="ru-RU" sz="3700" b="1" kern="1200" cap="none" spc="0" dirty="0" err="1" smtClean="0">
              <a:ln/>
              <a:solidFill>
                <a:srgbClr val="002060"/>
              </a:solidFill>
              <a:effectLst/>
            </a:rPr>
            <a:t>Посполитой</a:t>
          </a:r>
          <a:endParaRPr lang="ru-RU" sz="37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45530" y="43898"/>
        <a:ext cx="9052938" cy="1319967"/>
      </dsp:txXfrm>
    </dsp:sp>
    <dsp:sp modelId="{BC367839-4B65-4B78-859D-597C94CED850}">
      <dsp:nvSpPr>
        <dsp:cNvPr id="0" name=""/>
        <dsp:cNvSpPr/>
      </dsp:nvSpPr>
      <dsp:spPr>
        <a:xfrm>
          <a:off x="3059860" y="2174714"/>
          <a:ext cx="2418073" cy="184520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254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9050" prstMaterial="metal">
          <a:bevelT w="63500" h="317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Выборы короля</a:t>
          </a:r>
          <a:endParaRPr lang="ru-RU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113904" y="2228758"/>
        <a:ext cx="2309985" cy="1737119"/>
      </dsp:txXfrm>
    </dsp:sp>
    <dsp:sp modelId="{A962C4FD-110E-4CFC-9494-FF8FC77E45D8}">
      <dsp:nvSpPr>
        <dsp:cNvPr id="0" name=""/>
        <dsp:cNvSpPr/>
      </dsp:nvSpPr>
      <dsp:spPr>
        <a:xfrm>
          <a:off x="6817" y="2210454"/>
          <a:ext cx="2660227" cy="184520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chemeClr val="accent1"/>
          </a:solidFill>
        </a:ln>
        <a:effectLst>
          <a:outerShdw blurRad="254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9050" prstMaterial="metal">
          <a:bevelT w="63500" h="317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Право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36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либерум</a:t>
          </a:r>
          <a:r>
            <a:rPr lang="ru-RU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вето»</a:t>
          </a:r>
          <a:endParaRPr lang="ru-RU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0861" y="2264498"/>
        <a:ext cx="2552139" cy="1737119"/>
      </dsp:txXfrm>
    </dsp:sp>
    <dsp:sp modelId="{F943E9A2-1BF1-42BC-B878-A21E99B10246}">
      <dsp:nvSpPr>
        <dsp:cNvPr id="0" name=""/>
        <dsp:cNvSpPr/>
      </dsp:nvSpPr>
      <dsp:spPr>
        <a:xfrm>
          <a:off x="5727473" y="2193939"/>
          <a:ext cx="3416502" cy="184520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254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9050" prstMaterial="metal">
          <a:bevelT w="63500" h="317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Шляхетские вольности</a:t>
          </a:r>
          <a:endParaRPr lang="ru-RU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781517" y="2247983"/>
        <a:ext cx="3308414" cy="1737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F71E259-DF40-48A1-B728-B7051187B04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7A374B21-11BF-47A9-9845-0D1DB1D852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43;&#1110;&#1089;&#1090;&#1086;&#1088;&#1099;&#1103;%20&#1041;&#1077;&#1083;&#1072;&#1088;&#1091;&#1089;&#1110;-%20&#1053;&#1103;&#1084;&#1099;%20&#1089;&#1086;&#1081;&#1084;%201717%20&#1075;.%20(103)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oAVefJSOiLk" TargetMode="External"/><Relationship Id="rId5" Type="http://schemas.openxmlformats.org/officeDocument/2006/relationships/hyperlink" Target="https://www.youtube.com/watch?v=WjBmjP6u-uo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43;&#1110;&#1089;&#1090;&#1086;&#1088;&#1099;&#1103;%20&#1041;&#1077;&#1083;&#1072;&#1088;&#1091;&#1089;&#1110;-%20&#1042;&#1072;&#1081;&#1085;&#1072;%20&#1079;&#1072;%20&#1087;&#1086;&#1083;&#1100;&#1089;&#1082;&#1091;&#1102;%20&#1089;&#1087;&#1072;&#1076;&#1095;&#1099;&#1085;&#1091;%20(104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-_lL-6oa-Y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727959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§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15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081" y="0"/>
            <a:ext cx="7092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Подумайте!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8528" y="1700808"/>
            <a:ext cx="69127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способствовало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усилению позиций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 в Речи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Посполитой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350947"/>
            <a:ext cx="2091007" cy="2699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3327801"/>
            <a:ext cx="1918533" cy="2620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11960" y="60513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5"/>
              </a:rPr>
              <a:t>Гісторыя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Беларусі</a:t>
            </a:r>
            <a:r>
              <a:rPr lang="ru-RU" dirty="0">
                <a:hlinkClick r:id="rId5"/>
              </a:rPr>
              <a:t>: </a:t>
            </a:r>
            <a:r>
              <a:rPr lang="ru-RU" dirty="0" err="1">
                <a:hlinkClick r:id="rId5"/>
              </a:rPr>
              <a:t>Нямы</a:t>
            </a:r>
            <a:r>
              <a:rPr lang="ru-RU" dirty="0">
                <a:hlinkClick r:id="rId5"/>
              </a:rPr>
              <a:t> сойм 1717 г. (103) - </a:t>
            </a:r>
            <a:r>
              <a:rPr lang="en-US" dirty="0">
                <a:hlinkClick r:id="rId5"/>
              </a:rPr>
              <a:t>YouTube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66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6"/>
              </a:rPr>
              <a:t>Гісторыя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Беларусі</a:t>
            </a:r>
            <a:r>
              <a:rPr lang="ru-RU" dirty="0">
                <a:hlinkClick r:id="rId6"/>
              </a:rPr>
              <a:t>: </a:t>
            </a:r>
            <a:r>
              <a:rPr lang="ru-RU" dirty="0" err="1">
                <a:hlinkClick r:id="rId6"/>
              </a:rPr>
              <a:t>Варшаўская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канфедэрацыя</a:t>
            </a:r>
            <a:r>
              <a:rPr lang="ru-RU" dirty="0">
                <a:hlinkClick r:id="rId6"/>
              </a:rPr>
              <a:t> (055) - </a:t>
            </a:r>
            <a:r>
              <a:rPr lang="en-US" dirty="0">
                <a:hlinkClick r:id="rId6"/>
              </a:rPr>
              <a:t>YouTube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8235"/>
            <a:ext cx="9361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C00000"/>
                </a:solidFill>
                <a:effectLst/>
              </a:rPr>
              <a:t>Причины усиления влияния России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4427" y="836712"/>
            <a:ext cx="845141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Избрание в 1697г. на польский престол </a:t>
            </a:r>
          </a:p>
          <a:p>
            <a:r>
              <a:rPr lang="ru-RU" sz="2800" b="1" dirty="0" smtClean="0"/>
              <a:t>саксонского монарха Августа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Сильного, </a:t>
            </a:r>
          </a:p>
          <a:p>
            <a:r>
              <a:rPr lang="ru-RU" sz="2800" b="1" dirty="0" smtClean="0"/>
              <a:t>желавшего превратить РП в наследственное </a:t>
            </a:r>
          </a:p>
          <a:p>
            <a:r>
              <a:rPr lang="ru-RU" sz="2800" b="1" dirty="0" smtClean="0"/>
              <a:t>владение Саксонии;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Ввод саксонских войск в РП;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Попытка при помощи России установить </a:t>
            </a:r>
          </a:p>
          <a:p>
            <a:r>
              <a:rPr lang="ru-RU" sz="2800" b="1" dirty="0" smtClean="0"/>
              <a:t>неограниченную монархию;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/>
              <a:t>Недовольство польской шляхты военным 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остоем, грабежами, убийствами поляков и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оздание ею в 1716г. </a:t>
            </a:r>
            <a:r>
              <a:rPr lang="ru-RU" sz="2800" b="1" dirty="0" err="1" smtClean="0"/>
              <a:t>Виленской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конфедерации, боровшейся с королём;</a:t>
            </a:r>
          </a:p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97152"/>
            <a:ext cx="1494613" cy="193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0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5822" y="1944"/>
            <a:ext cx="748653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/>
                <a:solidFill>
                  <a:srgbClr val="002060"/>
                </a:solidFill>
                <a:effectLst/>
              </a:rPr>
              <a:t>Результат противостояния</a:t>
            </a:r>
            <a:endParaRPr lang="ru-RU" sz="5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35142"/>
            <a:ext cx="87784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Ввод российских войск на территорию Речи </a:t>
            </a:r>
          </a:p>
          <a:p>
            <a:r>
              <a:rPr lang="ru-RU" sz="2800" b="1" dirty="0" err="1" smtClean="0"/>
              <a:t>Посполитой</a:t>
            </a:r>
            <a:r>
              <a:rPr lang="ru-RU" sz="2800" b="1" dirty="0" smtClean="0"/>
              <a:t> с целью примирения противников;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2.  1717г.</a:t>
            </a:r>
            <a:r>
              <a:rPr lang="ru-RU" sz="2800" b="1" dirty="0" smtClean="0"/>
              <a:t>- подписание в Варшаве соглашения, </a:t>
            </a:r>
          </a:p>
          <a:p>
            <a:r>
              <a:rPr lang="ru-RU" sz="2800" b="1" dirty="0" smtClean="0"/>
              <a:t>Утверждённого на первом «немом» сейме;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73020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Условия соглашения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73016"/>
            <a:ext cx="5796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Король выводит из РП саксонские войска;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Шляхта распускает конфедерацию;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Сокращение численности </a:t>
            </a:r>
          </a:p>
          <a:p>
            <a:r>
              <a:rPr lang="ru-RU" sz="2800" b="1" dirty="0" smtClean="0"/>
              <a:t>войск в ВКЛ до 6 тыс. солдат, </a:t>
            </a:r>
          </a:p>
          <a:p>
            <a:r>
              <a:rPr lang="ru-RU" sz="2800" b="1" dirty="0" smtClean="0"/>
              <a:t>в Польше- до 18 тыс.;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55" y="3653533"/>
            <a:ext cx="3551124" cy="302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7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3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Война за «Польское наследство»</a:t>
            </a:r>
          </a:p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1733-1739гг.</a:t>
            </a:r>
            <a:endParaRPr lang="ru-RU" sz="40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7524328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Смерть Августа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польского короля;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Избрание сеймом в 1733г.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королём Станислава Лещинского;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 Недовольство России и Австрии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решением сейма, желавшие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видеть на троне сына Августа 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Фридриха Августа;</a:t>
            </a:r>
          </a:p>
          <a:p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4.  Ввод российских войск;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27" y="3861048"/>
            <a:ext cx="2122721" cy="2856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0" y="811545"/>
            <a:ext cx="2062968" cy="247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11561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5"/>
              </a:rPr>
              <a:t>Гісторыя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Беларусі</a:t>
            </a:r>
            <a:r>
              <a:rPr lang="ru-RU" dirty="0">
                <a:hlinkClick r:id="rId5"/>
              </a:rPr>
              <a:t>: </a:t>
            </a:r>
            <a:r>
              <a:rPr lang="ru-RU" dirty="0" err="1">
                <a:hlinkClick r:id="rId5"/>
              </a:rPr>
              <a:t>Вайна</a:t>
            </a:r>
            <a:r>
              <a:rPr lang="ru-RU" dirty="0">
                <a:hlinkClick r:id="rId5"/>
              </a:rPr>
              <a:t> за польскую </a:t>
            </a:r>
            <a:r>
              <a:rPr lang="ru-RU" dirty="0" err="1">
                <a:hlinkClick r:id="rId5"/>
              </a:rPr>
              <a:t>спадчыну</a:t>
            </a:r>
            <a:r>
              <a:rPr lang="ru-RU" dirty="0">
                <a:hlinkClick r:id="rId5"/>
              </a:rPr>
              <a:t> (104) - </a:t>
            </a:r>
            <a:r>
              <a:rPr lang="ru-RU" dirty="0" err="1">
                <a:hlinkClick r:id="rId5"/>
              </a:rPr>
              <a:t>YouTube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890" y="20935"/>
            <a:ext cx="664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войны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1" y="1043444"/>
            <a:ext cx="91406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1733г.</a:t>
            </a:r>
            <a:r>
              <a:rPr lang="ru-RU" sz="3200" b="1" dirty="0" smtClean="0"/>
              <a:t>- Россия принудила шляхту</a:t>
            </a:r>
          </a:p>
          <a:p>
            <a:r>
              <a:rPr lang="ru-RU" sz="3200" b="1" dirty="0"/>
              <a:t>и</a:t>
            </a:r>
            <a:r>
              <a:rPr lang="ru-RU" sz="3200" b="1" dirty="0" smtClean="0"/>
              <a:t>збрать  королём Фридриха Августа (Август</a:t>
            </a:r>
            <a:r>
              <a:rPr lang="en-US" sz="3200" b="1" dirty="0" smtClean="0"/>
              <a:t> III</a:t>
            </a:r>
            <a:r>
              <a:rPr lang="ru-RU" sz="3200" b="1" dirty="0" smtClean="0"/>
              <a:t>);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 1738г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r>
              <a:rPr lang="ru-RU" sz="3200" b="1" dirty="0" smtClean="0"/>
              <a:t>- подписание Венского мира между Австрией и Францией;</a:t>
            </a:r>
          </a:p>
          <a:p>
            <a:r>
              <a:rPr lang="ru-RU" sz="4000" b="1" dirty="0" smtClean="0"/>
              <a:t>3. </a:t>
            </a:r>
            <a:r>
              <a:rPr lang="ru-RU" sz="4000" b="1" dirty="0" smtClean="0">
                <a:solidFill>
                  <a:srgbClr val="FF0000"/>
                </a:solidFill>
              </a:rPr>
              <a:t>1739г.</a:t>
            </a:r>
            <a:r>
              <a:rPr lang="ru-RU" sz="4000" b="1" dirty="0" smtClean="0"/>
              <a:t>- </a:t>
            </a:r>
            <a:r>
              <a:rPr lang="ru-RU" sz="3200" b="1" dirty="0" smtClean="0"/>
              <a:t>присоединение к соглашению</a:t>
            </a:r>
          </a:p>
          <a:p>
            <a:r>
              <a:rPr lang="ru-RU" sz="3200" b="1" dirty="0" smtClean="0"/>
              <a:t>России и Речи </a:t>
            </a:r>
            <a:r>
              <a:rPr lang="ru-RU" sz="3200" b="1" dirty="0" err="1" smtClean="0"/>
              <a:t>Посполитой</a:t>
            </a:r>
            <a:r>
              <a:rPr lang="ru-RU" sz="3200" b="1" dirty="0" smtClean="0"/>
              <a:t>;</a:t>
            </a:r>
          </a:p>
          <a:p>
            <a:pPr marL="514350" indent="-514350">
              <a:buAutoNum type="arabicPeriod" startAt="4"/>
            </a:pPr>
            <a:r>
              <a:rPr lang="ru-RU" sz="3200" b="1" dirty="0" smtClean="0"/>
              <a:t>Станислав Лещинский во второй раз </a:t>
            </a:r>
          </a:p>
          <a:p>
            <a:r>
              <a:rPr lang="ru-RU" sz="3200" b="1" dirty="0" smtClean="0"/>
              <a:t>отказался от трона и выехал во Францию, </a:t>
            </a:r>
          </a:p>
          <a:p>
            <a:r>
              <a:rPr lang="ru-RU" sz="3200" b="1" dirty="0"/>
              <a:t>п</a:t>
            </a:r>
            <a:r>
              <a:rPr lang="ru-RU" sz="3200" b="1" dirty="0" smtClean="0"/>
              <a:t>олучив во владения Лотарингию;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47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0" y="847944"/>
            <a:ext cx="91230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Каковы же итоги</a:t>
            </a:r>
          </a:p>
          <a:p>
            <a:pPr algn="ctr"/>
            <a:r>
              <a:rPr lang="ru-RU" sz="72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борьбы магнатов</a:t>
            </a:r>
          </a:p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Речи </a:t>
            </a:r>
            <a:r>
              <a:rPr lang="ru-RU" sz="7200" b="1" cap="none" spc="0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Посполитой</a:t>
            </a:r>
            <a:r>
              <a:rPr lang="ru-RU" sz="72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sz="72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29003"/>
            <a:ext cx="1907679" cy="2360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97" y="4438650"/>
            <a:ext cx="1428750" cy="201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83" y="4318974"/>
            <a:ext cx="1929313" cy="2257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2310" l="6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0" y="4512241"/>
            <a:ext cx="1797903" cy="2480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" b="99753" l="1791" r="95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81856"/>
            <a:ext cx="1918320" cy="23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35"/>
            <a:ext cx="5616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Итоги войн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48" y="931565"/>
            <a:ext cx="598331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Выявилась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внешнеполитическая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слабость РП;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 К середине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XVIII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века Речь</a:t>
            </a:r>
          </a:p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Посполитая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сохранила свою территориальную целостность,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реальный суверенитет страны был подорван;</a:t>
            </a:r>
          </a:p>
          <a:p>
            <a:pPr marL="514350" indent="-514350">
              <a:buAutoNum type="arabicPeriod" startAt="3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Сеймы постоянно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срывались;</a:t>
            </a:r>
          </a:p>
          <a:p>
            <a:pPr marL="514350" indent="-514350">
              <a:buAutoNum type="arabicPeriod" startAt="3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Центральная власть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ослаблялась;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8" y="260648"/>
            <a:ext cx="3415683" cy="229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5889188" y="2560541"/>
            <a:ext cx="28243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82879"/>
            <a:ext cx="1905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9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739" y="-238184"/>
            <a:ext cx="42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9612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 Чем характеризовалось положение Речи 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Посполитой</a:t>
            </a:r>
            <a:r>
              <a:rPr lang="ru-RU" sz="2800" b="1" dirty="0" smtClean="0">
                <a:solidFill>
                  <a:srgbClr val="002060"/>
                </a:solidFill>
              </a:rPr>
              <a:t> во второй половине 17- начале 18 вв.?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2.  Каковы причины такого положения?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3.  Перечислите войны, которые вела РП в этот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период.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rgbClr val="002060"/>
                </a:solidFill>
              </a:rPr>
              <a:t>Назвать причины и результаты казацко-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рестьянской войны 1648-1651гг.</a:t>
            </a:r>
          </a:p>
          <a:p>
            <a:pPr marL="514350" indent="-514350">
              <a:buAutoNum type="arabicPeriod" startAt="5"/>
            </a:pPr>
            <a:r>
              <a:rPr lang="ru-RU" sz="2800" b="1" dirty="0" smtClean="0">
                <a:solidFill>
                  <a:srgbClr val="002060"/>
                </a:solidFill>
              </a:rPr>
              <a:t>Что стало причиной разногласий и к каким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результатам это привело страны в ходе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российско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польского конфликта 1654-1667гг?</a:t>
            </a:r>
          </a:p>
          <a:p>
            <a:pPr marL="514350" indent="-514350">
              <a:buAutoNum type="arabicPeriod" startAt="6"/>
            </a:pPr>
            <a:r>
              <a:rPr lang="ru-RU" sz="2800" b="1" dirty="0" smtClean="0">
                <a:solidFill>
                  <a:srgbClr val="002060"/>
                </a:solidFill>
              </a:rPr>
              <a:t>Причины и результаты Северной войны 1700-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1721гг.</a:t>
            </a:r>
          </a:p>
          <a:p>
            <a:pPr marL="514350" indent="-514350">
              <a:buAutoNum type="arabicPeriod" startAt="7"/>
            </a:pPr>
            <a:r>
              <a:rPr lang="ru-RU" sz="2800" b="1" dirty="0" smtClean="0">
                <a:solidFill>
                  <a:srgbClr val="002060"/>
                </a:solidFill>
              </a:rPr>
              <a:t>К каким последствиям для местного населения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привели события этих лет?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748" y="836712"/>
            <a:ext cx="809689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Борьба </a:t>
            </a:r>
          </a:p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агнатских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группировок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590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" y="277839"/>
            <a:ext cx="1899066" cy="2503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8436" l="96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0323"/>
            <a:ext cx="2087108" cy="27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9753969"/>
              </p:ext>
            </p:extLst>
          </p:nvPr>
        </p:nvGraphicFramePr>
        <p:xfrm>
          <a:off x="0" y="0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 bwMode="auto">
          <a:xfrm flipH="1">
            <a:off x="1259632" y="1420664"/>
            <a:ext cx="3227040" cy="784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 bwMode="auto">
          <a:xfrm>
            <a:off x="4499992" y="1420664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>
            <a:off x="4499992" y="1420664"/>
            <a:ext cx="3024336" cy="784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58112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Каковы же черты политического кризиса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Речи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Посполитой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3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817" y="0"/>
            <a:ext cx="511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Черты кризиса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Стремление шляхты сохранить неизменными</a:t>
            </a:r>
          </a:p>
          <a:p>
            <a:r>
              <a:rPr lang="ru-RU" sz="2800" b="1" dirty="0" smtClean="0"/>
              <a:t>свои привилегии (сейм 1669г.);</a:t>
            </a:r>
          </a:p>
          <a:p>
            <a:r>
              <a:rPr lang="ru-RU" sz="2800" b="1" dirty="0" smtClean="0"/>
              <a:t>2.  Утрата значения общегосударственного     </a:t>
            </a:r>
          </a:p>
          <a:p>
            <a:r>
              <a:rPr lang="ru-RU" sz="2800" b="1" dirty="0" smtClean="0"/>
              <a:t>сейма </a:t>
            </a:r>
            <a:r>
              <a:rPr lang="ru-RU" sz="2400" b="1" dirty="0" smtClean="0"/>
              <a:t>(за 1652-1764гг. </a:t>
            </a:r>
            <a:r>
              <a:rPr lang="ru-RU" sz="2400" b="1" dirty="0" smtClean="0">
                <a:solidFill>
                  <a:srgbClr val="FF0000"/>
                </a:solidFill>
              </a:rPr>
              <a:t>из 55 сеймов безрезультатны 48</a:t>
            </a:r>
            <a:r>
              <a:rPr lang="ru-RU" sz="2400" b="1" dirty="0" smtClean="0"/>
              <a:t>)</a:t>
            </a:r>
            <a:r>
              <a:rPr lang="ru-RU" sz="2800" b="1" dirty="0" smtClean="0"/>
              <a:t>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Усиливается значение поветовых шляхетских</a:t>
            </a:r>
          </a:p>
          <a:p>
            <a:r>
              <a:rPr lang="ru-RU" sz="2800" b="1" dirty="0" smtClean="0"/>
              <a:t>сеймиков, которым передаётся право сбора и распоряжения налогами, а в </a:t>
            </a:r>
            <a:r>
              <a:rPr lang="en-US" sz="2800" b="1" dirty="0" smtClean="0"/>
              <a:t>XVIII</a:t>
            </a:r>
            <a:r>
              <a:rPr lang="ru-RU" sz="2800" b="1" dirty="0" smtClean="0"/>
              <a:t>в. они берут на себя функции законодательной и судебной власти;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/>
              <a:t>Постепенный переход власти к магнатам;</a:t>
            </a:r>
          </a:p>
          <a:p>
            <a:pPr marL="514350" indent="-514350">
              <a:buAutoNum type="arabicPeriod" startAt="5"/>
            </a:pPr>
            <a:r>
              <a:rPr lang="ru-RU" sz="2800" b="1" dirty="0" smtClean="0"/>
              <a:t>Создание магнатами собственного войска</a:t>
            </a:r>
          </a:p>
          <a:p>
            <a:r>
              <a:rPr lang="ru-RU" sz="2800" b="1" dirty="0" smtClean="0"/>
              <a:t>(надворной милиции);</a:t>
            </a:r>
          </a:p>
          <a:p>
            <a:pPr marL="514350" indent="-514350">
              <a:buAutoNum type="arabicPeriod" startAt="6"/>
            </a:pPr>
            <a:r>
              <a:rPr lang="ru-RU" sz="2800" b="1" dirty="0" smtClean="0"/>
              <a:t>Усиление зависимости королей от магнатов;</a:t>
            </a:r>
          </a:p>
          <a:p>
            <a:pPr marL="514350" indent="-514350">
              <a:buAutoNum type="arabicPeriod" startAt="6"/>
            </a:pPr>
            <a:r>
              <a:rPr lang="ru-RU" sz="2800" b="1" dirty="0" smtClean="0"/>
              <a:t>Усиление борьбы магнатских группировок;</a:t>
            </a:r>
          </a:p>
          <a:p>
            <a:pPr marL="514350" indent="-514350">
              <a:buAutoNum type="arabicPeriod" startAt="4"/>
            </a:pPr>
            <a:endParaRPr lang="ru-RU" sz="2800" b="1" dirty="0" smtClean="0"/>
          </a:p>
          <a:p>
            <a:pPr marL="514350" indent="-514350">
              <a:buAutoNum type="arabicPeriod" startAt="3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266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297" y="1052736"/>
            <a:ext cx="717318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Заполнить таблицу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«Противостояние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магнатских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руппировок в ВКЛ»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Стр.92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04" y="1772816"/>
            <a:ext cx="1428750" cy="201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3949"/>
            <a:ext cx="2016224" cy="2123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18801"/>
            <a:ext cx="1886691" cy="23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82031"/>
              </p:ext>
            </p:extLst>
          </p:nvPr>
        </p:nvGraphicFramePr>
        <p:xfrm>
          <a:off x="0" y="0"/>
          <a:ext cx="9048948" cy="695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400"/>
                <a:gridCol w="3370676"/>
                <a:gridCol w="3419872"/>
              </a:tblGrid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борьбы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Доминирующая группировка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Оппозиционная группировка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58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Середина </a:t>
                      </a:r>
                      <a:r>
                        <a:rPr lang="en-US" sz="1600" b="1" dirty="0" smtClean="0"/>
                        <a:t>XVII</a:t>
                      </a:r>
                      <a:r>
                        <a:rPr lang="ru-RU" sz="1600" b="1" dirty="0" smtClean="0"/>
                        <a:t>в.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Возвышение рода </a:t>
                      </a:r>
                      <a:r>
                        <a:rPr lang="ru-RU" sz="1600" b="1" dirty="0" err="1" smtClean="0"/>
                        <a:t>Радзивиллов</a:t>
                      </a:r>
                      <a:r>
                        <a:rPr lang="ru-RU" sz="1600" b="1" dirty="0" smtClean="0"/>
                        <a:t>, заключение ими </a:t>
                      </a:r>
                      <a:r>
                        <a:rPr lang="ru-RU" sz="1600" b="1" dirty="0" err="1" smtClean="0"/>
                        <a:t>Кейданской</a:t>
                      </a:r>
                      <a:r>
                        <a:rPr lang="ru-RU" sz="1600" b="1" dirty="0" smtClean="0"/>
                        <a:t> унии со Швецией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Сапеги</a:t>
                      </a:r>
                      <a:r>
                        <a:rPr lang="ru-RU" sz="1600" b="1" dirty="0" smtClean="0"/>
                        <a:t> и </a:t>
                      </a:r>
                      <a:r>
                        <a:rPr lang="ru-RU" sz="1600" b="1" dirty="0" err="1" smtClean="0"/>
                        <a:t>Пацы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Вторая половина 1670-х- первая половина 1680-х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Пацы</a:t>
                      </a:r>
                      <a:r>
                        <a:rPr lang="ru-RU" sz="1600" b="1" dirty="0" smtClean="0"/>
                        <a:t>, занимающие в ВКЛ высшие государственные должности и владевшие большим количеством земель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Сапеги</a:t>
                      </a:r>
                      <a:r>
                        <a:rPr lang="ru-RU" sz="1600" b="1" dirty="0" smtClean="0"/>
                        <a:t> и Огинские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10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Вторая половина 1680-х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Сапеги</a:t>
                      </a:r>
                      <a:r>
                        <a:rPr lang="ru-RU" sz="1600" b="1" dirty="0" smtClean="0"/>
                        <a:t>: великий гетман- Казимир </a:t>
                      </a:r>
                      <a:r>
                        <a:rPr lang="ru-RU" sz="1600" b="1" dirty="0" err="1" smtClean="0"/>
                        <a:t>Сапега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подскарбий</a:t>
                      </a:r>
                      <a:r>
                        <a:rPr lang="ru-RU" sz="1600" b="1" dirty="0" smtClean="0"/>
                        <a:t>- Бенедикт </a:t>
                      </a:r>
                      <a:r>
                        <a:rPr lang="ru-RU" sz="1600" b="1" dirty="0" err="1" smtClean="0"/>
                        <a:t>Сапега</a:t>
                      </a:r>
                      <a:r>
                        <a:rPr lang="ru-RU" sz="1600" b="1" dirty="0" smtClean="0"/>
                        <a:t>.</a:t>
                      </a:r>
                      <a:r>
                        <a:rPr lang="ru-RU" sz="1600" b="1" baseline="0" dirty="0" smtClean="0"/>
                        <a:t> Они пользуются поддержкой польского короля Яна </a:t>
                      </a:r>
                      <a:r>
                        <a:rPr lang="en-US" sz="1600" b="1" baseline="0" dirty="0" smtClean="0"/>
                        <a:t>III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Сабесского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Пацы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58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1697-1721гг.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Король РП+</a:t>
                      </a:r>
                      <a:r>
                        <a:rPr lang="ru-RU" sz="1600" b="1" baseline="0" dirty="0" smtClean="0"/>
                        <a:t> гетман Станислав </a:t>
                      </a:r>
                      <a:r>
                        <a:rPr lang="ru-RU" sz="1600" b="1" baseline="0" dirty="0" err="1" smtClean="0"/>
                        <a:t>Денгоф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Пацы</a:t>
                      </a:r>
                      <a:r>
                        <a:rPr lang="ru-RU" sz="1600" b="1" dirty="0" smtClean="0"/>
                        <a:t> и Огинские</a:t>
                      </a:r>
                    </a:p>
                    <a:p>
                      <a:pPr algn="l"/>
                      <a:r>
                        <a:rPr lang="ru-RU" sz="1600" b="1" dirty="0" smtClean="0"/>
                        <a:t>1716г.-образование </a:t>
                      </a:r>
                      <a:r>
                        <a:rPr lang="ru-RU" sz="1600" b="1" dirty="0" err="1" smtClean="0"/>
                        <a:t>Виленской</a:t>
                      </a:r>
                      <a:r>
                        <a:rPr lang="ru-RU" sz="1600" b="1" dirty="0" smtClean="0"/>
                        <a:t> конфедерации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1733-1739гг.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Избрание королём Станислава Лещинского, поддержка его </a:t>
                      </a:r>
                      <a:r>
                        <a:rPr lang="ru-RU" sz="1600" b="1" dirty="0" err="1" smtClean="0"/>
                        <a:t>Потоцкими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Броницкими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Радзивиллами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Против Россия и Австрия, их поддерживают Чарторыйские и Масальские («фамилия»)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1733-1739гг.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Избрание королём Августа </a:t>
                      </a:r>
                      <a:r>
                        <a:rPr lang="en-US" sz="1600" b="1" dirty="0" smtClean="0"/>
                        <a:t>III</a:t>
                      </a:r>
                      <a:r>
                        <a:rPr lang="ru-RU" sz="1600" b="1" dirty="0" smtClean="0"/>
                        <a:t>, которого поддержали </a:t>
                      </a:r>
                      <a:r>
                        <a:rPr lang="ru-RU" sz="1600" b="1" dirty="0" err="1" smtClean="0"/>
                        <a:t>Радзивиллы</a:t>
                      </a:r>
                      <a:r>
                        <a:rPr lang="ru-RU" sz="1600" b="1" dirty="0" smtClean="0"/>
                        <a:t>;</a:t>
                      </a:r>
                    </a:p>
                    <a:p>
                      <a:pPr algn="l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Чарторыйские, </a:t>
                      </a:r>
                      <a:r>
                        <a:rPr lang="ru-RU" sz="1600" b="1" dirty="0" err="1" smtClean="0"/>
                        <a:t>Сапеги</a:t>
                      </a:r>
                      <a:r>
                        <a:rPr lang="ru-RU" sz="1600" b="1" dirty="0" smtClean="0"/>
                        <a:t>, Масальские, Сологубы;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2" y="8235"/>
            <a:ext cx="9137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Проблемное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0698" y="931565"/>
            <a:ext cx="688938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причины и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езультаты войн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Речи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Посполитой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конца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XVII-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половины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XVIII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вв.?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Стр.88-91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997536"/>
            <a:ext cx="1695871" cy="184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1"/>
          <a:stretch/>
        </p:blipFill>
        <p:spPr>
          <a:xfrm>
            <a:off x="7452320" y="4869160"/>
            <a:ext cx="1554480" cy="186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72" y="-171400"/>
            <a:ext cx="9157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Феодальная война 1697-1702гг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4156" y="620688"/>
            <a:ext cx="9157071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Намерение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Сапег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возглавить самостоятельное </a:t>
            </a:r>
          </a:p>
          <a:p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Княжество;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Использование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сапегами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насильственных</a:t>
            </a:r>
          </a:p>
          <a:p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методов в достижении поставленной цели;</a:t>
            </a:r>
          </a:p>
          <a:p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 Требование оппозиции уравнения прав шляхты ВКЛ с польской, что ограничивало полномочия гетмана,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подскарбия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коими являлись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Сапеги</a:t>
            </a: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и др. министров ВКЛ; </a:t>
            </a:r>
            <a:endParaRPr lang="ru-RU" sz="28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073" y="4941168"/>
            <a:ext cx="91570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войны: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Поражение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Сапег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битве под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Олькениками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 ноября 1700г.; Ослабление могущества рода.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45024"/>
            <a:ext cx="1526579" cy="18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237</TotalTime>
  <Words>739</Words>
  <Application>Microsoft Office PowerPoint</Application>
  <PresentationFormat>Экран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Macro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26</cp:revision>
  <dcterms:created xsi:type="dcterms:W3CDTF">2014-03-14T16:17:15Z</dcterms:created>
  <dcterms:modified xsi:type="dcterms:W3CDTF">2014-03-30T08:14:37Z</dcterms:modified>
</cp:coreProperties>
</file>