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71" r:id="rId3"/>
    <p:sldId id="273" r:id="rId4"/>
    <p:sldId id="275" r:id="rId5"/>
    <p:sldId id="274" r:id="rId6"/>
    <p:sldId id="260" r:id="rId7"/>
    <p:sldId id="265" r:id="rId8"/>
    <p:sldId id="266" r:id="rId9"/>
    <p:sldId id="267" r:id="rId10"/>
    <p:sldId id="269" r:id="rId11"/>
    <p:sldId id="259" r:id="rId12"/>
    <p:sldId id="277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8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16B84-6461-4CC5-8D5B-F8477440B66C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DF06A-B4DE-4CB3-8C6D-81FD9526A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05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DF06A-B4DE-4CB3-8C6D-81FD9526A93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981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DF06A-B4DE-4CB3-8C6D-81FD9526A93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935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DF06A-B4DE-4CB3-8C6D-81FD9526A93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19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DF06A-B4DE-4CB3-8C6D-81FD9526A93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408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DF06A-B4DE-4CB3-8C6D-81FD9526A93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758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DF06A-B4DE-4CB3-8C6D-81FD9526A93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572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DF06A-B4DE-4CB3-8C6D-81FD9526A93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60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DF06A-B4DE-4CB3-8C6D-81FD9526A93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127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DF06A-B4DE-4CB3-8C6D-81FD9526A93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303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DF06A-B4DE-4CB3-8C6D-81FD9526A93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976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DF06A-B4DE-4CB3-8C6D-81FD9526A93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97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DF06A-B4DE-4CB3-8C6D-81FD9526A93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49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C34541-349E-4F0B-ACB8-78EF04E3EC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1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8D42D7-7B2B-4F1C-A42D-78118DB2BA5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68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-328613"/>
            <a:ext cx="1865313" cy="54625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-328613"/>
            <a:ext cx="5448300" cy="5462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124A1F-F757-46C9-B830-6DDE5C8092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-328613"/>
            <a:ext cx="7466013" cy="1189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0" y="609600"/>
            <a:ext cx="3656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2413" y="609600"/>
            <a:ext cx="3657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0" y="6661150"/>
            <a:ext cx="2132013" cy="2301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>
          <a:xfrm>
            <a:off x="3124200" y="6689725"/>
            <a:ext cx="2894013" cy="2301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>
          <a:xfrm>
            <a:off x="7010400" y="6689725"/>
            <a:ext cx="2132013" cy="230188"/>
          </a:xfrm>
        </p:spPr>
        <p:txBody>
          <a:bodyPr/>
          <a:lstStyle>
            <a:lvl1pPr>
              <a:defRPr/>
            </a:lvl1pPr>
          </a:lstStyle>
          <a:p>
            <a:fld id="{83CD6653-267B-4066-9547-87E11C5B7E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23CA71-D28C-4CB1-B507-D4C8B93F42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169D36-9F52-4D42-B17C-D7C6A5A2B1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2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609600"/>
            <a:ext cx="3656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2413" y="609600"/>
            <a:ext cx="3657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E658E8-95DF-4F0B-94F6-C681FE474C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8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804CAB-731D-49F1-92D8-4E37AE3B9F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3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F6B624-3E91-48D6-A11C-38E651F7B1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69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FE9CE66-ED53-4E08-872A-8BD91BE8BF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77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76B1DC-14ED-4046-A7B8-E9F50B75CF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73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DDB9D2-D9CB-4666-838B-D1A0B23690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4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-328613"/>
            <a:ext cx="746601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609600"/>
            <a:ext cx="7466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61150"/>
            <a:ext cx="213201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689725"/>
            <a:ext cx="289401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689725"/>
            <a:ext cx="213201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ADF7CA9C-A3B5-4A8B-9409-DB976BCF1BB7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7813" y="914400"/>
            <a:ext cx="271621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5675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5675"/>
          </a:solidFill>
          <a:latin typeface="Eras Bold ITC" pitchFamily="32" charset="0"/>
          <a:ea typeface="DejaVu Sans" charset="0"/>
          <a:cs typeface="DejaVu Sans" charset="0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5675"/>
          </a:solidFill>
          <a:latin typeface="Eras Bold ITC" pitchFamily="32" charset="0"/>
          <a:ea typeface="DejaVu Sans" charset="0"/>
          <a:cs typeface="DejaVu Sans" charset="0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5675"/>
          </a:solidFill>
          <a:latin typeface="Eras Bold ITC" pitchFamily="32" charset="0"/>
          <a:ea typeface="DejaVu Sans" charset="0"/>
          <a:cs typeface="DejaVu Sans" charset="0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5675"/>
          </a:solidFill>
          <a:latin typeface="Eras Bold ITC" pitchFamily="32" charset="0"/>
          <a:ea typeface="DejaVu Sans" charset="0"/>
          <a:cs typeface="DejaVu Sans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5675"/>
          </a:solidFill>
          <a:latin typeface="Eras Bold ITC" pitchFamily="32" charset="0"/>
          <a:ea typeface="DejaVu Sans" charset="0"/>
          <a:cs typeface="DejaVu Sans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5675"/>
          </a:solidFill>
          <a:latin typeface="Eras Bold ITC" pitchFamily="32" charset="0"/>
          <a:ea typeface="DejaVu Sans" charset="0"/>
          <a:cs typeface="DejaVu Sans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5675"/>
          </a:solidFill>
          <a:latin typeface="Eras Bold ITC" pitchFamily="32" charset="0"/>
          <a:ea typeface="DejaVu Sans" charset="0"/>
          <a:cs typeface="DejaVu Sans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5675"/>
          </a:solidFill>
          <a:latin typeface="Eras Bold ITC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 b="1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856712"/>
            <a:ext cx="5297487" cy="2693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82754" y="2356525"/>
            <a:ext cx="5327650" cy="1500187"/>
          </a:xfrm>
          <a:ln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5400" i="1" dirty="0" smtClean="0">
                <a:solidFill>
                  <a:srgbClr val="2323DC"/>
                </a:solidFill>
                <a:latin typeface="Times New Roman" pitchFamily="18" charset="0"/>
                <a:cs typeface="Times New Roman" pitchFamily="18" charset="0"/>
              </a:rPr>
              <a:t>Восстание Спартака</a:t>
            </a:r>
            <a:endParaRPr lang="ru-RU" sz="5400" i="1" dirty="0">
              <a:solidFill>
                <a:srgbClr val="2323D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3503232"/>
            <a:ext cx="124301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0" y="6575040"/>
            <a:ext cx="9144000" cy="1886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Чупров Л.А. МКОУ СОШ №3 с. Камень-Рыболов Ханкайского района Приморского края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8250" y="44624"/>
            <a:ext cx="2714702" cy="20882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4624"/>
            <a:ext cx="2362200" cy="2362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50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Мои документы\Документы Оли\иллюстрации\иллюстрации Древний мир\291onnikov_proklyatoe_pol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545458" cy="48577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 bwMode="auto">
          <a:xfrm>
            <a:off x="1814230" y="6165304"/>
            <a:ext cx="7000924" cy="406968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numCol="1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kern="0" dirty="0">
                <a:solidFill>
                  <a:srgbClr val="80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Почему римляне так жестоко расправились с восставшими?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856" y="5487845"/>
            <a:ext cx="4320480" cy="282504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Бронников Ф.А. Проклятое поле. 1878 г.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800000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91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548680"/>
            <a:ext cx="7128302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084"/>
              </a:avLst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Причины поражения восстания:</a:t>
            </a:r>
            <a:endParaRPr kumimoji="0" lang="ru-RU" sz="1800" b="0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6628" y="2060848"/>
            <a:ext cx="7214588" cy="22858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стихийный характер восстания;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800000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отсутствие единства;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800000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преимущество римлян в численности войск 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вооружении;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5884" y="4653136"/>
            <a:ext cx="6643734" cy="1024963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</a:defRPr>
            </a:lvl1pPr>
          </a:lstStyle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отсутствие предводителя у восставших;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реформы братьев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Гракхов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20264" y="140593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выберите правильные варианты ответа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srgbClr val="800000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4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1" y="1196752"/>
            <a:ext cx="6978885" cy="403187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Поход рабов на север Италии;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Гибель Спартака;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Бегство рабов из гладиаторской школы;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Создание укреплений Красса;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Поход восставших на юг;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Создание лагеря на горе Везувий;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Битва у города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Мутина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800000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62754"/>
            <a:ext cx="7072362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Установите последовательность событий: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595" y="6088724"/>
            <a:ext cx="4864455" cy="461665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Проверь: 3, 6, 1, 7, 5, 4, 2.</a:t>
            </a:r>
          </a:p>
        </p:txBody>
      </p:sp>
    </p:spTree>
    <p:extLst>
      <p:ext uri="{BB962C8B-B14F-4D97-AF65-F5344CB8AC3E}">
        <p14:creationId xmlns:p14="http://schemas.microsoft.com/office/powerpoint/2010/main" val="29877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066788"/>
            <a:ext cx="6912767" cy="114061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80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80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8000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95" y="548679"/>
            <a:ext cx="3225679" cy="60529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lvl="0" algn="ctr"/>
            <a:r>
              <a:rPr lang="ru-RU" b="1" u="sng" dirty="0" smtClean="0">
                <a:solidFill>
                  <a:srgbClr val="80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dirty="0">
              <a:solidFill>
                <a:srgbClr val="8000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14596" y="5949280"/>
            <a:ext cx="4337648" cy="589622"/>
          </a:xfrm>
          <a:prstGeom prst="rect">
            <a:avLst/>
          </a:prstGeom>
          <a:solidFill>
            <a:srgbClr val="CC3300">
              <a:alpha val="80000"/>
            </a:srgbClr>
          </a:solidFill>
          <a:ln w="38100" cap="flat" cmpd="dbl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0000" tIns="154800" rIns="180000" bIns="154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Романченко Ольги Григорьевны 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512973" y="4581128"/>
            <a:ext cx="4348601" cy="1143620"/>
          </a:xfrm>
          <a:prstGeom prst="rect">
            <a:avLst/>
          </a:prstGeom>
          <a:solidFill>
            <a:srgbClr val="CC3300">
              <a:alpha val="80000"/>
            </a:srgbClr>
          </a:solidFill>
          <a:ln w="38100" cap="flat" cmpd="dbl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54800" rIns="180000" bIns="154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Карты с небольшими изменениями, с целью экономии времени, заимствованы у учителя</a:t>
            </a:r>
          </a:p>
        </p:txBody>
      </p:sp>
    </p:spTree>
    <p:extLst>
      <p:ext uri="{BB962C8B-B14F-4D97-AF65-F5344CB8AC3E}">
        <p14:creationId xmlns:p14="http://schemas.microsoft.com/office/powerpoint/2010/main" val="4178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547664" y="4439866"/>
            <a:ext cx="7416800" cy="22320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Нужно или победить или умереть…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Мужественная и почетная смерть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Лучше постыдной и гнусной жизни.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Р. </a:t>
            </a:r>
            <a:r>
              <a:rPr kumimoji="0" lang="ru-RU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Джованьоли</a:t>
            </a: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«Спартак»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3469"/>
            <a:ext cx="7313824" cy="42663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2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0" cap="none" spc="0" normalizeH="0" baseline="0" noProof="0" smtClean="0">
                <a:ln>
                  <a:noFill/>
                </a:ln>
                <a:solidFill>
                  <a:srgbClr val="4824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План:</a:t>
            </a:r>
            <a:endParaRPr kumimoji="0" lang="ru-RU" sz="4400" b="0" i="1" u="none" strike="noStrike" kern="0" cap="none" spc="0" normalizeH="0" baseline="0" noProof="0" dirty="0" smtClean="0">
              <a:ln>
                <a:noFill/>
              </a:ln>
              <a:solidFill>
                <a:srgbClr val="4824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195736" y="1700808"/>
            <a:ext cx="5521424" cy="387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600" b="0" i="1" u="none" strike="noStrike" kern="0" cap="none" spc="0" normalizeH="0" baseline="0" noProof="0" smtClean="0">
                <a:ln>
                  <a:noFill/>
                </a:ln>
                <a:solidFill>
                  <a:srgbClr val="4824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Причины восстания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600" b="0" i="1" u="none" strike="noStrike" kern="0" cap="none" spc="0" normalizeH="0" baseline="0" noProof="0" smtClean="0">
                <a:ln>
                  <a:noFill/>
                </a:ln>
                <a:solidFill>
                  <a:srgbClr val="4824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Ход восстания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600" b="0" i="1" u="none" strike="noStrike" kern="0" cap="none" spc="0" normalizeH="0" baseline="0" noProof="0" smtClean="0">
                <a:ln>
                  <a:noFill/>
                </a:ln>
                <a:solidFill>
                  <a:srgbClr val="4824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Причины поражения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600" b="0" i="1" u="none" strike="noStrike" kern="0" cap="none" spc="0" normalizeH="0" baseline="0" noProof="0" smtClean="0">
                <a:ln>
                  <a:noFill/>
                </a:ln>
                <a:solidFill>
                  <a:srgbClr val="4824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Героическая личность Спартака</a:t>
            </a:r>
            <a:endParaRPr kumimoji="0" lang="ru-RU" sz="3600" b="0" i="1" u="none" strike="noStrike" kern="0" cap="none" spc="0" normalizeH="0" baseline="0" noProof="0" dirty="0">
              <a:ln>
                <a:noFill/>
              </a:ln>
              <a:solidFill>
                <a:srgbClr val="4824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01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436444" y="1438601"/>
            <a:ext cx="3574775" cy="570051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dbl" algn="ctr">
            <a:solidFill>
              <a:srgbClr val="800000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54800" rIns="180000" bIns="154800" numCol="1" rtlCol="0" anchor="ctr" anchorCtr="0" compatLnSpc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rgbClr val="800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Угнетение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новых народов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403648" y="1476325"/>
            <a:ext cx="3357586" cy="866621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dbl" algn="ctr">
            <a:solidFill>
              <a:srgbClr val="800000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54800" rIns="180000" bIns="154800" numCol="1" rtlCol="0" anchor="ctr" anchorCtr="0" compatLnSpc="1">
            <a:prstTxWarp prst="textPlai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kern="0" dirty="0">
                <a:solidFill>
                  <a:srgbClr val="800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Приток большого числа рабов из провинций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082441" y="3356992"/>
            <a:ext cx="3357586" cy="589622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dbl" algn="ctr">
            <a:solidFill>
              <a:srgbClr val="800000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54800" rIns="180000" bIns="154800" numCol="1" rtlCol="0" anchor="ctr" anchorCtr="0" compatLnSpc="1">
            <a:prstTxWarp prst="textPlai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kern="0" dirty="0">
                <a:solidFill>
                  <a:srgbClr val="800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Восстания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627725" y="5229200"/>
            <a:ext cx="3357586" cy="86883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dbl" algn="ctr">
            <a:solidFill>
              <a:srgbClr val="800000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54800" rIns="180000" bIns="154800" numCol="1" rtlCol="0" anchor="ctr" anchorCtr="0" compatLnSpc="1">
            <a:prstTxWarp prst="textPlai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kern="0" dirty="0">
                <a:solidFill>
                  <a:srgbClr val="800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Отсутствие прав,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kern="0" dirty="0">
                <a:solidFill>
                  <a:srgbClr val="800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тяжёлые условия труда рабов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459771" y="5229200"/>
            <a:ext cx="3357586" cy="565285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dbl" algn="ctr">
            <a:solidFill>
              <a:srgbClr val="800000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54800" rIns="180000" bIns="154800" numCol="1" rtlCol="0" anchor="ctr" anchorCtr="0" compatLnSpc="1">
            <a:prstTxWarp prst="textPlai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kern="0" dirty="0" smtClean="0">
                <a:solidFill>
                  <a:srgbClr val="800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Разорение землевладельцев</a:t>
            </a:r>
            <a:endParaRPr lang="ru-RU" kern="0" dirty="0">
              <a:solidFill>
                <a:srgbClr val="8000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stCxn id="2" idx="2"/>
            <a:endCxn id="5" idx="0"/>
          </p:cNvCxnSpPr>
          <p:nvPr/>
        </p:nvCxnSpPr>
        <p:spPr bwMode="auto">
          <a:xfrm flipH="1">
            <a:off x="4761234" y="2008652"/>
            <a:ext cx="2462598" cy="13483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 стрелкой 14"/>
          <p:cNvCxnSpPr>
            <a:stCxn id="4" idx="2"/>
            <a:endCxn id="5" idx="0"/>
          </p:cNvCxnSpPr>
          <p:nvPr/>
        </p:nvCxnSpPr>
        <p:spPr bwMode="auto">
          <a:xfrm>
            <a:off x="3082441" y="2342946"/>
            <a:ext cx="1678793" cy="101404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 стрелкой 16"/>
          <p:cNvCxnSpPr>
            <a:stCxn id="11" idx="0"/>
            <a:endCxn id="5" idx="2"/>
          </p:cNvCxnSpPr>
          <p:nvPr/>
        </p:nvCxnSpPr>
        <p:spPr bwMode="auto">
          <a:xfrm flipH="1" flipV="1">
            <a:off x="4761234" y="3946614"/>
            <a:ext cx="2377330" cy="128258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 стрелкой 18"/>
          <p:cNvCxnSpPr>
            <a:stCxn id="6" idx="0"/>
            <a:endCxn id="5" idx="2"/>
          </p:cNvCxnSpPr>
          <p:nvPr/>
        </p:nvCxnSpPr>
        <p:spPr bwMode="auto">
          <a:xfrm flipV="1">
            <a:off x="3306518" y="3946614"/>
            <a:ext cx="1454716" cy="128258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Прямоугольник 19"/>
          <p:cNvSpPr/>
          <p:nvPr/>
        </p:nvSpPr>
        <p:spPr bwMode="auto">
          <a:xfrm>
            <a:off x="2844156" y="116632"/>
            <a:ext cx="5184576" cy="62068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0000" tIns="154800" rIns="180000" bIns="154800" numCol="1" rtlCol="0" anchor="ctr" anchorCtr="0" compatLnSpc="1">
            <a:prstTxWarp prst="textPlai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u="sng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 восстаний</a:t>
            </a:r>
          </a:p>
        </p:txBody>
      </p:sp>
    </p:spTree>
    <p:extLst>
      <p:ext uri="{BB962C8B-B14F-4D97-AF65-F5344CB8AC3E}">
        <p14:creationId xmlns:p14="http://schemas.microsoft.com/office/powerpoint/2010/main" val="155828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4788024" y="3861047"/>
            <a:ext cx="4176464" cy="246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normalizeH="0" baseline="0" noProof="0" dirty="0" smtClean="0">
                <a:uLnTx/>
                <a:uFillTx/>
                <a:latin typeface="Times New Roman"/>
                <a:ea typeface="+mn-ea"/>
                <a:cs typeface="+mn-cs"/>
              </a:rPr>
              <a:t>Как гладиатора высшего класса его переводят в число преподавателей школы.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normalizeH="0" baseline="0" noProof="0" dirty="0" smtClean="0">
                <a:uLnTx/>
                <a:uFillTx/>
                <a:latin typeface="Times New Roman"/>
                <a:ea typeface="+mn-ea"/>
                <a:cs typeface="+mn-cs"/>
              </a:rPr>
              <a:t>Здесь и началась подготовка к восстанию.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8356" y="3789040"/>
            <a:ext cx="2520280" cy="2541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1836" y="462338"/>
            <a:ext cx="3077689" cy="2609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62809" y="404664"/>
            <a:ext cx="4161319" cy="29523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kern="0" dirty="0">
                <a:latin typeface="Times New Roman"/>
              </a:rPr>
              <a:t>Родился Спартак во Фракии.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kern="0" dirty="0">
                <a:latin typeface="Times New Roman"/>
              </a:rPr>
              <a:t>Во время одной из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kern="0" dirty="0">
                <a:latin typeface="Times New Roman"/>
              </a:rPr>
              <a:t>захватнических войн его, раненого, взяли в плен и продали одному из содержателей гладиаторских школ</a:t>
            </a:r>
          </a:p>
        </p:txBody>
      </p:sp>
    </p:spTree>
    <p:extLst>
      <p:ext uri="{BB962C8B-B14F-4D97-AF65-F5344CB8AC3E}">
        <p14:creationId xmlns:p14="http://schemas.microsoft.com/office/powerpoint/2010/main" val="249039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Пользователь\Мои документы\Мои рисунки\карты для 5 кл\карта спарта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684140" cy="619492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7-конечная звезда 5"/>
          <p:cNvSpPr/>
          <p:nvPr/>
        </p:nvSpPr>
        <p:spPr bwMode="auto">
          <a:xfrm>
            <a:off x="4543172" y="3734233"/>
            <a:ext cx="244851" cy="156077"/>
          </a:xfrm>
          <a:prstGeom prst="star7">
            <a:avLst/>
          </a:prstGeom>
          <a:solidFill>
            <a:srgbClr val="FF0000">
              <a:alpha val="80000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54800" rIns="180000" bIns="154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 bwMode="auto">
          <a:xfrm>
            <a:off x="3396680" y="2654053"/>
            <a:ext cx="85329" cy="208102"/>
          </a:xfrm>
          <a:prstGeom prst="triangle">
            <a:avLst/>
          </a:prstGeom>
          <a:solidFill>
            <a:srgbClr val="FF0000">
              <a:alpha val="80000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54800" rIns="180000" bIns="154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832702" y="3559240"/>
            <a:ext cx="288031" cy="353274"/>
          </a:xfrm>
          <a:prstGeom prst="straightConnector1">
            <a:avLst/>
          </a:prstGeom>
          <a:noFill/>
          <a:ln w="53975" cap="flat" cmpd="sng" algn="ctr">
            <a:solidFill>
              <a:srgbClr val="800000">
                <a:lumMod val="50000"/>
              </a:srgbClr>
            </a:solidFill>
            <a:prstDash val="solid"/>
            <a:bevel/>
            <a:headEnd type="none" w="med" len="med"/>
            <a:tailEnd type="stealth" w="med" len="lg"/>
          </a:ln>
          <a:effectLst/>
        </p:spPr>
      </p:cxnSp>
      <p:grpSp>
        <p:nvGrpSpPr>
          <p:cNvPr id="9" name="Группа 8"/>
          <p:cNvGrpSpPr/>
          <p:nvPr/>
        </p:nvGrpSpPr>
        <p:grpSpPr>
          <a:xfrm>
            <a:off x="7375371" y="576139"/>
            <a:ext cx="1535925" cy="4786346"/>
            <a:chOff x="6429388" y="142852"/>
            <a:chExt cx="2428892" cy="6357982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6429388" y="142852"/>
              <a:ext cx="2428892" cy="635798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38100" cap="flat" cmpd="dbl" algn="ctr">
              <a:solidFill>
                <a:srgbClr val="800000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154800" rIns="180000" bIns="154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1" name="7-конечная звезда 10"/>
            <p:cNvSpPr/>
            <p:nvPr/>
          </p:nvSpPr>
          <p:spPr bwMode="auto">
            <a:xfrm>
              <a:off x="6607982" y="1636815"/>
              <a:ext cx="214314" cy="214315"/>
            </a:xfrm>
            <a:prstGeom prst="star7">
              <a:avLst/>
            </a:prstGeom>
            <a:solidFill>
              <a:srgbClr val="FF0000">
                <a:alpha val="80000"/>
              </a:srgbClr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154800" rIns="180000" bIns="154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2" name="Равнобедренный треугольник 11"/>
            <p:cNvSpPr/>
            <p:nvPr/>
          </p:nvSpPr>
          <p:spPr bwMode="auto">
            <a:xfrm>
              <a:off x="6679420" y="3411749"/>
              <a:ext cx="142877" cy="285752"/>
            </a:xfrm>
            <a:prstGeom prst="triangle">
              <a:avLst/>
            </a:prstGeom>
            <a:solidFill>
              <a:srgbClr val="FF0000">
                <a:alpha val="80000"/>
              </a:srgbClr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154800" rIns="180000" bIns="154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6536544" y="5156566"/>
              <a:ext cx="500066" cy="1587"/>
            </a:xfrm>
            <a:prstGeom prst="straightConnector1">
              <a:avLst/>
            </a:prstGeom>
            <a:noFill/>
            <a:ln w="53975" cap="flat" cmpd="sng" algn="ctr">
              <a:solidFill>
                <a:srgbClr val="800000">
                  <a:lumMod val="50000"/>
                </a:srgbClr>
              </a:solidFill>
              <a:prstDash val="solid"/>
              <a:bevel/>
              <a:headEnd type="none" w="med" len="med"/>
              <a:tailEnd type="stealth" w="med" len="lg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7673034" y="1268760"/>
            <a:ext cx="1238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</a:rPr>
              <a:t>Место начала восстания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800000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800000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</a:rPr>
              <a:t>Лагерь восставших на г. Везувий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800000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800000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</a:rPr>
              <a:t>Действия римских войск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800000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 bwMode="auto">
          <a:xfrm>
            <a:off x="2713549" y="4403670"/>
            <a:ext cx="1366261" cy="958815"/>
          </a:xfrm>
          <a:prstGeom prst="wedgeRoundRectCallout">
            <a:avLst>
              <a:gd name="adj1" fmla="val 87335"/>
              <a:gd name="adj2" fmla="val -107877"/>
              <a:gd name="adj3" fmla="val 16667"/>
            </a:avLst>
          </a:prstGeom>
          <a:solidFill>
            <a:srgbClr val="00B0F0">
              <a:alpha val="80000"/>
            </a:srgbClr>
          </a:solidFill>
          <a:ln w="38100" cap="flat" cmpd="dbl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54800" rIns="180000" bIns="154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74 г. до н.э.</a:t>
            </a:r>
          </a:p>
        </p:txBody>
      </p:sp>
    </p:spTree>
    <p:extLst>
      <p:ext uri="{BB962C8B-B14F-4D97-AF65-F5344CB8AC3E}">
        <p14:creationId xmlns:p14="http://schemas.microsoft.com/office/powerpoint/2010/main" val="349785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Мои документы\Мои рисунки\карты для 5 кл\карта спарта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6030398" cy="657229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7-конечная звезда 2"/>
          <p:cNvSpPr/>
          <p:nvPr/>
        </p:nvSpPr>
        <p:spPr bwMode="auto">
          <a:xfrm>
            <a:off x="3214678" y="3929066"/>
            <a:ext cx="214314" cy="214314"/>
          </a:xfrm>
          <a:prstGeom prst="star7">
            <a:avLst/>
          </a:prstGeom>
          <a:solidFill>
            <a:srgbClr val="FF0000">
              <a:alpha val="80000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54800" rIns="180000" bIns="154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 bwMode="auto">
          <a:xfrm>
            <a:off x="3428992" y="3929066"/>
            <a:ext cx="142876" cy="285752"/>
          </a:xfrm>
          <a:prstGeom prst="triangle">
            <a:avLst/>
          </a:prstGeom>
          <a:solidFill>
            <a:srgbClr val="FF0000">
              <a:alpha val="80000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54800" rIns="180000" bIns="154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1250133" y="535761"/>
            <a:ext cx="714380" cy="357190"/>
          </a:xfrm>
          <a:prstGeom prst="straightConnector1">
            <a:avLst/>
          </a:prstGeom>
          <a:noFill/>
          <a:ln w="53975" cap="flat" cmpd="sng" algn="ctr">
            <a:solidFill>
              <a:srgbClr val="800000">
                <a:lumMod val="50000"/>
              </a:srgbClr>
            </a:solidFill>
            <a:prstDash val="solid"/>
            <a:bevel/>
            <a:headEnd type="none" w="med" len="med"/>
            <a:tailEnd type="stealth" w="med" len="lg"/>
          </a:ln>
          <a:effectLst/>
        </p:spPr>
      </p:cxnSp>
      <p:cxnSp>
        <p:nvCxnSpPr>
          <p:cNvPr id="6" name="Прямая со стрелкой 5"/>
          <p:cNvCxnSpPr/>
          <p:nvPr/>
        </p:nvCxnSpPr>
        <p:spPr>
          <a:xfrm rot="10800000" flipV="1">
            <a:off x="3571868" y="3929066"/>
            <a:ext cx="357190" cy="287340"/>
          </a:xfrm>
          <a:prstGeom prst="straightConnector1">
            <a:avLst/>
          </a:prstGeom>
          <a:noFill/>
          <a:ln w="53975" cap="flat" cmpd="sng" algn="ctr">
            <a:solidFill>
              <a:srgbClr val="800000">
                <a:lumMod val="50000"/>
              </a:srgbClr>
            </a:solidFill>
            <a:prstDash val="solid"/>
            <a:bevel/>
            <a:headEnd type="none" w="med" len="med"/>
            <a:tailEnd type="stealth" w="med" len="lg"/>
          </a:ln>
          <a:effectLst/>
        </p:spPr>
      </p:cxnSp>
      <p:cxnSp>
        <p:nvCxnSpPr>
          <p:cNvPr id="7" name="Прямая со стрелкой 6"/>
          <p:cNvCxnSpPr/>
          <p:nvPr/>
        </p:nvCxnSpPr>
        <p:spPr>
          <a:xfrm>
            <a:off x="3643306" y="4357694"/>
            <a:ext cx="314956" cy="141832"/>
          </a:xfrm>
          <a:prstGeom prst="straightConnector1">
            <a:avLst/>
          </a:prstGeom>
          <a:noFill/>
          <a:ln w="53975" cap="flat" cmpd="sng" algn="ctr">
            <a:solidFill>
              <a:srgbClr val="C00000"/>
            </a:solidFill>
            <a:prstDash val="solid"/>
            <a:bevel/>
            <a:headEnd type="none" w="med" len="med"/>
            <a:tailEnd type="stealth" w="med" len="lg"/>
          </a:ln>
          <a:effectLst/>
        </p:spPr>
      </p:cxnSp>
      <p:cxnSp>
        <p:nvCxnSpPr>
          <p:cNvPr id="8" name="Скругленная соединительная линия 7"/>
          <p:cNvCxnSpPr/>
          <p:nvPr/>
        </p:nvCxnSpPr>
        <p:spPr>
          <a:xfrm rot="4740000" flipH="1" flipV="1">
            <a:off x="3895889" y="4120055"/>
            <a:ext cx="428628" cy="285752"/>
          </a:xfrm>
          <a:prstGeom prst="curvedConnector3">
            <a:avLst>
              <a:gd name="adj1" fmla="val 1393"/>
            </a:avLst>
          </a:prstGeom>
          <a:noFill/>
          <a:ln w="50800" cap="flat" cmpd="sng" algn="ctr">
            <a:solidFill>
              <a:srgbClr val="C00000"/>
            </a:solidFill>
            <a:prstDash val="solid"/>
            <a:miter lim="800000"/>
            <a:tailEnd type="stealth" w="med" len="lg"/>
          </a:ln>
          <a:effectLst/>
        </p:spPr>
      </p:cxnSp>
      <p:cxnSp>
        <p:nvCxnSpPr>
          <p:cNvPr id="9" name="Прямая со стрелкой 8"/>
          <p:cNvCxnSpPr/>
          <p:nvPr/>
        </p:nvCxnSpPr>
        <p:spPr>
          <a:xfrm rot="16200000" flipV="1">
            <a:off x="3857620" y="3571876"/>
            <a:ext cx="428628" cy="285752"/>
          </a:xfrm>
          <a:prstGeom prst="straightConnector1">
            <a:avLst/>
          </a:prstGeom>
          <a:noFill/>
          <a:ln w="53975" cap="flat" cmpd="sng" algn="ctr">
            <a:solidFill>
              <a:srgbClr val="C00000"/>
            </a:solidFill>
            <a:prstDash val="solid"/>
            <a:bevel/>
            <a:headEnd type="none" w="med" len="med"/>
            <a:tailEnd type="stealth" w="med" len="lg"/>
          </a:ln>
          <a:effectLst/>
        </p:spPr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3836503" y="3378679"/>
            <a:ext cx="214314" cy="2920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bevel/>
            <a:headEnd type="none" w="med" len="med"/>
            <a:tailEnd type="stealth" w="med" len="lg"/>
          </a:ln>
          <a:effectLst/>
        </p:spPr>
      </p:cxnSp>
      <p:cxnSp>
        <p:nvCxnSpPr>
          <p:cNvPr id="11" name="Прямая со стрелкой 10"/>
          <p:cNvCxnSpPr/>
          <p:nvPr/>
        </p:nvCxnSpPr>
        <p:spPr>
          <a:xfrm rot="10800000">
            <a:off x="3357554" y="3214686"/>
            <a:ext cx="500066" cy="285752"/>
          </a:xfrm>
          <a:prstGeom prst="straightConnector1">
            <a:avLst/>
          </a:prstGeom>
          <a:noFill/>
          <a:ln w="53975" cap="flat" cmpd="sng" algn="ctr">
            <a:solidFill>
              <a:srgbClr val="C00000"/>
            </a:solidFill>
            <a:prstDash val="solid"/>
            <a:bevel/>
            <a:headEnd type="none" w="med" len="med"/>
            <a:tailEnd type="stealth" w="med" len="lg"/>
          </a:ln>
          <a:effectLst/>
        </p:spPr>
      </p:cxnSp>
      <p:cxnSp>
        <p:nvCxnSpPr>
          <p:cNvPr id="12" name="Прямая со стрелкой 11"/>
          <p:cNvCxnSpPr/>
          <p:nvPr/>
        </p:nvCxnSpPr>
        <p:spPr>
          <a:xfrm rot="16200000" flipV="1">
            <a:off x="2536019" y="2536026"/>
            <a:ext cx="428626" cy="357189"/>
          </a:xfrm>
          <a:prstGeom prst="straightConnector1">
            <a:avLst/>
          </a:prstGeom>
          <a:noFill/>
          <a:ln w="53975" cap="flat" cmpd="sng" algn="ctr">
            <a:solidFill>
              <a:srgbClr val="C00000"/>
            </a:solidFill>
            <a:prstDash val="solid"/>
            <a:bevel/>
            <a:headEnd type="none" w="med" len="med"/>
            <a:tailEnd type="stealth" w="med" len="lg"/>
          </a:ln>
          <a:effectLst/>
        </p:spPr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2143110" y="2071680"/>
            <a:ext cx="428626" cy="285750"/>
          </a:xfrm>
          <a:prstGeom prst="straightConnector1">
            <a:avLst/>
          </a:prstGeom>
          <a:noFill/>
          <a:ln w="53975" cap="flat" cmpd="sng" algn="ctr">
            <a:solidFill>
              <a:srgbClr val="C00000"/>
            </a:solidFill>
            <a:prstDash val="solid"/>
            <a:bevel/>
            <a:headEnd type="none" w="med" len="med"/>
            <a:tailEnd type="stealth" w="med" len="lg"/>
          </a:ln>
          <a:effectLst/>
        </p:spPr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1714480" y="2000240"/>
            <a:ext cx="428628" cy="7143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bevel/>
            <a:headEnd type="none" w="med" len="med"/>
            <a:tailEnd type="stealth" w="med" len="lg"/>
          </a:ln>
          <a:effectLst/>
        </p:spPr>
      </p:cxnSp>
      <p:cxnSp>
        <p:nvCxnSpPr>
          <p:cNvPr id="15" name="Прямая со стрелкой 14"/>
          <p:cNvCxnSpPr/>
          <p:nvPr/>
        </p:nvCxnSpPr>
        <p:spPr>
          <a:xfrm rot="16200000" flipV="1">
            <a:off x="1785918" y="1571612"/>
            <a:ext cx="500066" cy="214314"/>
          </a:xfrm>
          <a:prstGeom prst="straightConnector1">
            <a:avLst/>
          </a:prstGeom>
          <a:noFill/>
          <a:ln w="53975" cap="flat" cmpd="sng" algn="ctr">
            <a:solidFill>
              <a:srgbClr val="C00000"/>
            </a:solidFill>
            <a:prstDash val="solid"/>
            <a:bevel/>
            <a:headEnd type="none" w="med" len="med"/>
            <a:tailEnd type="stealth" w="med" len="lg"/>
          </a:ln>
          <a:effectLst/>
        </p:spPr>
      </p:cxnSp>
      <p:grpSp>
        <p:nvGrpSpPr>
          <p:cNvPr id="16" name="Группа 60"/>
          <p:cNvGrpSpPr/>
          <p:nvPr/>
        </p:nvGrpSpPr>
        <p:grpSpPr>
          <a:xfrm>
            <a:off x="1785918" y="1142984"/>
            <a:ext cx="295276" cy="295276"/>
            <a:chOff x="7358082" y="3643314"/>
            <a:chExt cx="295276" cy="295276"/>
          </a:xfrm>
        </p:grpSpPr>
        <p:cxnSp>
          <p:nvCxnSpPr>
            <p:cNvPr id="17" name="Прямая соединительная линия 16"/>
            <p:cNvCxnSpPr/>
            <p:nvPr/>
          </p:nvCxnSpPr>
          <p:spPr bwMode="auto">
            <a:xfrm rot="5400000">
              <a:off x="7358082" y="3643314"/>
              <a:ext cx="285752" cy="285752"/>
            </a:xfrm>
            <a:prstGeom prst="line">
              <a:avLst/>
            </a:prstGeom>
            <a:solidFill>
              <a:srgbClr val="CC3300">
                <a:alpha val="80000"/>
              </a:srgbClr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Прямая соединительная линия 17"/>
            <p:cNvCxnSpPr/>
            <p:nvPr/>
          </p:nvCxnSpPr>
          <p:spPr bwMode="auto">
            <a:xfrm rot="16200000" flipH="1">
              <a:off x="7358082" y="3643314"/>
              <a:ext cx="295276" cy="295276"/>
            </a:xfrm>
            <a:prstGeom prst="line">
              <a:avLst/>
            </a:prstGeom>
            <a:solidFill>
              <a:srgbClr val="CC3300">
                <a:alpha val="80000"/>
              </a:srgbClr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Группа 63"/>
          <p:cNvGrpSpPr/>
          <p:nvPr/>
        </p:nvGrpSpPr>
        <p:grpSpPr>
          <a:xfrm>
            <a:off x="3000364" y="3000372"/>
            <a:ext cx="295276" cy="295276"/>
            <a:chOff x="7358082" y="3643314"/>
            <a:chExt cx="295276" cy="295276"/>
          </a:xfrm>
        </p:grpSpPr>
        <p:cxnSp>
          <p:nvCxnSpPr>
            <p:cNvPr id="20" name="Прямая соединительная линия 19"/>
            <p:cNvCxnSpPr/>
            <p:nvPr/>
          </p:nvCxnSpPr>
          <p:spPr bwMode="auto">
            <a:xfrm rot="5400000">
              <a:off x="7358082" y="3643314"/>
              <a:ext cx="285752" cy="285752"/>
            </a:xfrm>
            <a:prstGeom prst="line">
              <a:avLst/>
            </a:prstGeom>
            <a:solidFill>
              <a:srgbClr val="CC3300">
                <a:alpha val="80000"/>
              </a:srgbClr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Прямая соединительная линия 20"/>
            <p:cNvCxnSpPr/>
            <p:nvPr/>
          </p:nvCxnSpPr>
          <p:spPr bwMode="auto">
            <a:xfrm rot="16200000" flipH="1">
              <a:off x="7358082" y="3643314"/>
              <a:ext cx="295276" cy="295276"/>
            </a:xfrm>
            <a:prstGeom prst="line">
              <a:avLst/>
            </a:prstGeom>
            <a:solidFill>
              <a:srgbClr val="CC3300">
                <a:alpha val="80000"/>
              </a:srgbClr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Группа 69"/>
          <p:cNvGrpSpPr/>
          <p:nvPr/>
        </p:nvGrpSpPr>
        <p:grpSpPr>
          <a:xfrm>
            <a:off x="3857627" y="3214686"/>
            <a:ext cx="199279" cy="142876"/>
            <a:chOff x="5553090" y="2143116"/>
            <a:chExt cx="252397" cy="180972"/>
          </a:xfrm>
        </p:grpSpPr>
        <p:sp>
          <p:nvSpPr>
            <p:cNvPr id="23" name="Овал 22"/>
            <p:cNvSpPr/>
            <p:nvPr/>
          </p:nvSpPr>
          <p:spPr bwMode="auto">
            <a:xfrm>
              <a:off x="5553090" y="2143116"/>
              <a:ext cx="71437" cy="71438"/>
            </a:xfrm>
            <a:prstGeom prst="ellipse">
              <a:avLst/>
            </a:prstGeom>
            <a:solidFill>
              <a:srgbClr val="800000">
                <a:lumMod val="50000"/>
                <a:alpha val="80000"/>
              </a:srgbClr>
            </a:solidFill>
            <a:ln w="38100" cap="flat" cmpd="sng" algn="ctr">
              <a:solidFill>
                <a:srgbClr val="800000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154800" rIns="180000" bIns="154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24" name="Овал 23"/>
            <p:cNvSpPr/>
            <p:nvPr/>
          </p:nvSpPr>
          <p:spPr bwMode="auto">
            <a:xfrm>
              <a:off x="5734050" y="2252650"/>
              <a:ext cx="71437" cy="71438"/>
            </a:xfrm>
            <a:prstGeom prst="ellipse">
              <a:avLst/>
            </a:prstGeom>
            <a:solidFill>
              <a:srgbClr val="800000">
                <a:lumMod val="50000"/>
                <a:alpha val="80000"/>
              </a:srgbClr>
            </a:solidFill>
            <a:ln w="38100" cap="flat" cmpd="sng" algn="ctr">
              <a:solidFill>
                <a:srgbClr val="800000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154800" rIns="180000" bIns="154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  <p:grpSp>
        <p:nvGrpSpPr>
          <p:cNvPr id="25" name="Группа 84"/>
          <p:cNvGrpSpPr/>
          <p:nvPr/>
        </p:nvGrpSpPr>
        <p:grpSpPr>
          <a:xfrm>
            <a:off x="6429388" y="142852"/>
            <a:ext cx="2571768" cy="6572296"/>
            <a:chOff x="6429388" y="142852"/>
            <a:chExt cx="2428892" cy="6357982"/>
          </a:xfrm>
        </p:grpSpPr>
        <p:sp>
          <p:nvSpPr>
            <p:cNvPr id="26" name="Прямоугольник 25"/>
            <p:cNvSpPr/>
            <p:nvPr/>
          </p:nvSpPr>
          <p:spPr bwMode="auto">
            <a:xfrm>
              <a:off x="6429388" y="142852"/>
              <a:ext cx="2428892" cy="635798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38100" cap="flat" cmpd="dbl" algn="ctr">
              <a:solidFill>
                <a:srgbClr val="800000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154800" rIns="180000" bIns="154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27" name="7-конечная звезда 26"/>
            <p:cNvSpPr/>
            <p:nvPr/>
          </p:nvSpPr>
          <p:spPr bwMode="auto">
            <a:xfrm>
              <a:off x="6643702" y="357166"/>
              <a:ext cx="214314" cy="214314"/>
            </a:xfrm>
            <a:prstGeom prst="star7">
              <a:avLst/>
            </a:prstGeom>
            <a:solidFill>
              <a:srgbClr val="FF0000">
                <a:alpha val="80000"/>
              </a:srgbClr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154800" rIns="180000" bIns="154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28" name="Равнобедренный треугольник 27"/>
            <p:cNvSpPr/>
            <p:nvPr/>
          </p:nvSpPr>
          <p:spPr bwMode="auto">
            <a:xfrm>
              <a:off x="6643702" y="1142984"/>
              <a:ext cx="142876" cy="285752"/>
            </a:xfrm>
            <a:prstGeom prst="triangle">
              <a:avLst/>
            </a:prstGeom>
            <a:solidFill>
              <a:srgbClr val="FF0000">
                <a:alpha val="80000"/>
              </a:srgbClr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154800" rIns="180000" bIns="154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6536545" y="3357562"/>
              <a:ext cx="500066" cy="1588"/>
            </a:xfrm>
            <a:prstGeom prst="straightConnector1">
              <a:avLst/>
            </a:prstGeom>
            <a:noFill/>
            <a:ln w="53975" cap="flat" cmpd="sng" algn="ctr">
              <a:solidFill>
                <a:srgbClr val="800000">
                  <a:lumMod val="50000"/>
                </a:srgbClr>
              </a:solidFill>
              <a:prstDash val="solid"/>
              <a:bevel/>
              <a:headEnd type="none" w="med" len="med"/>
              <a:tailEnd type="stealth" w="med" len="lg"/>
            </a:ln>
            <a:effectLst/>
          </p:spPr>
        </p:cxnSp>
        <p:cxnSp>
          <p:nvCxnSpPr>
            <p:cNvPr id="30" name="Прямая со стрелкой 29"/>
            <p:cNvCxnSpPr/>
            <p:nvPr/>
          </p:nvCxnSpPr>
          <p:spPr>
            <a:xfrm>
              <a:off x="6536545" y="2285992"/>
              <a:ext cx="500066" cy="1588"/>
            </a:xfrm>
            <a:prstGeom prst="straightConnector1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  <a:bevel/>
              <a:headEnd type="none" w="med" len="med"/>
              <a:tailEnd type="stealth" w="med" len="lg"/>
            </a:ln>
            <a:effectLst/>
          </p:spPr>
        </p:cxnSp>
        <p:grpSp>
          <p:nvGrpSpPr>
            <p:cNvPr id="31" name="Группа 57"/>
            <p:cNvGrpSpPr/>
            <p:nvPr/>
          </p:nvGrpSpPr>
          <p:grpSpPr>
            <a:xfrm>
              <a:off x="6643702" y="5786454"/>
              <a:ext cx="295276" cy="295276"/>
              <a:chOff x="7358082" y="3643314"/>
              <a:chExt cx="295276" cy="295276"/>
            </a:xfrm>
          </p:grpSpPr>
          <p:cxnSp>
            <p:nvCxnSpPr>
              <p:cNvPr id="35" name="Прямая соединительная линия 34"/>
              <p:cNvCxnSpPr/>
              <p:nvPr/>
            </p:nvCxnSpPr>
            <p:spPr bwMode="auto">
              <a:xfrm rot="5400000">
                <a:off x="7358082" y="3643314"/>
                <a:ext cx="285752" cy="285752"/>
              </a:xfrm>
              <a:prstGeom prst="line">
                <a:avLst/>
              </a:prstGeom>
              <a:solidFill>
                <a:srgbClr val="CC3300">
                  <a:alpha val="80000"/>
                </a:srgbClr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Прямая соединительная линия 35"/>
              <p:cNvCxnSpPr/>
              <p:nvPr/>
            </p:nvCxnSpPr>
            <p:spPr bwMode="auto">
              <a:xfrm rot="16200000" flipH="1">
                <a:off x="7358082" y="3643314"/>
                <a:ext cx="295276" cy="295276"/>
              </a:xfrm>
              <a:prstGeom prst="line">
                <a:avLst/>
              </a:prstGeom>
              <a:solidFill>
                <a:srgbClr val="CC3300">
                  <a:alpha val="80000"/>
                </a:srgbClr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2" name="Группа 72"/>
            <p:cNvGrpSpPr/>
            <p:nvPr/>
          </p:nvGrpSpPr>
          <p:grpSpPr>
            <a:xfrm>
              <a:off x="6643702" y="4143380"/>
              <a:ext cx="180972" cy="180972"/>
              <a:chOff x="5643570" y="2143116"/>
              <a:chExt cx="180972" cy="180972"/>
            </a:xfrm>
          </p:grpSpPr>
          <p:sp>
            <p:nvSpPr>
              <p:cNvPr id="33" name="Овал 32"/>
              <p:cNvSpPr/>
              <p:nvPr/>
            </p:nvSpPr>
            <p:spPr bwMode="auto">
              <a:xfrm>
                <a:off x="5643570" y="2143116"/>
                <a:ext cx="71438" cy="71438"/>
              </a:xfrm>
              <a:prstGeom prst="ellipse">
                <a:avLst/>
              </a:prstGeom>
              <a:solidFill>
                <a:srgbClr val="800000">
                  <a:lumMod val="50000"/>
                  <a:alpha val="80000"/>
                </a:srgbClr>
              </a:solidFill>
              <a:ln w="38100" cap="flat" cmpd="sng" algn="ctr">
                <a:solidFill>
                  <a:srgbClr val="800000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154800" rIns="180000" bIns="154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34" name="Овал 33"/>
              <p:cNvSpPr/>
              <p:nvPr/>
            </p:nvSpPr>
            <p:spPr bwMode="auto">
              <a:xfrm>
                <a:off x="5753104" y="2252650"/>
                <a:ext cx="71438" cy="71438"/>
              </a:xfrm>
              <a:prstGeom prst="ellipse">
                <a:avLst/>
              </a:prstGeom>
              <a:solidFill>
                <a:srgbClr val="800000">
                  <a:lumMod val="50000"/>
                  <a:alpha val="80000"/>
                </a:srgbClr>
              </a:solidFill>
              <a:ln w="38100" cap="flat" cmpd="sng" algn="ctr">
                <a:solidFill>
                  <a:srgbClr val="800000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154800" rIns="180000" bIns="154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</p:grpSp>
      <p:grpSp>
        <p:nvGrpSpPr>
          <p:cNvPr id="37" name="Группа 75"/>
          <p:cNvGrpSpPr/>
          <p:nvPr/>
        </p:nvGrpSpPr>
        <p:grpSpPr>
          <a:xfrm rot="17868800">
            <a:off x="1378236" y="1955963"/>
            <a:ext cx="395286" cy="285752"/>
            <a:chOff x="5072066" y="1571612"/>
            <a:chExt cx="395286" cy="285752"/>
          </a:xfrm>
        </p:grpSpPr>
        <p:sp>
          <p:nvSpPr>
            <p:cNvPr id="38" name="Овал 37"/>
            <p:cNvSpPr/>
            <p:nvPr/>
          </p:nvSpPr>
          <p:spPr bwMode="auto">
            <a:xfrm>
              <a:off x="5143504" y="1643050"/>
              <a:ext cx="71438" cy="71438"/>
            </a:xfrm>
            <a:prstGeom prst="ellipse">
              <a:avLst/>
            </a:prstGeom>
            <a:solidFill>
              <a:srgbClr val="800000">
                <a:lumMod val="50000"/>
                <a:alpha val="80000"/>
              </a:srgbClr>
            </a:solidFill>
            <a:ln w="38100" cap="flat" cmpd="sng" algn="ctr">
              <a:solidFill>
                <a:srgbClr val="800000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154800" rIns="180000" bIns="154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39" name="Овал 38"/>
            <p:cNvSpPr/>
            <p:nvPr/>
          </p:nvSpPr>
          <p:spPr bwMode="auto">
            <a:xfrm>
              <a:off x="5072066" y="1785926"/>
              <a:ext cx="71438" cy="71438"/>
            </a:xfrm>
            <a:prstGeom prst="ellipse">
              <a:avLst/>
            </a:prstGeom>
            <a:solidFill>
              <a:srgbClr val="800000">
                <a:lumMod val="50000"/>
                <a:alpha val="80000"/>
              </a:srgbClr>
            </a:solidFill>
            <a:ln w="38100" cap="flat" cmpd="sng" algn="ctr">
              <a:solidFill>
                <a:srgbClr val="800000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154800" rIns="180000" bIns="154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40" name="Овал 39"/>
            <p:cNvSpPr/>
            <p:nvPr/>
          </p:nvSpPr>
          <p:spPr bwMode="auto">
            <a:xfrm>
              <a:off x="5214942" y="1785926"/>
              <a:ext cx="71438" cy="71438"/>
            </a:xfrm>
            <a:prstGeom prst="ellipse">
              <a:avLst/>
            </a:prstGeom>
            <a:solidFill>
              <a:srgbClr val="800000">
                <a:lumMod val="50000"/>
                <a:alpha val="80000"/>
              </a:srgbClr>
            </a:solidFill>
            <a:ln w="38100" cap="flat" cmpd="sng" algn="ctr">
              <a:solidFill>
                <a:srgbClr val="800000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154800" rIns="180000" bIns="154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grpSp>
          <p:nvGrpSpPr>
            <p:cNvPr id="41" name="Группа 49"/>
            <p:cNvGrpSpPr/>
            <p:nvPr/>
          </p:nvGrpSpPr>
          <p:grpSpPr>
            <a:xfrm>
              <a:off x="5286380" y="1571612"/>
              <a:ext cx="180972" cy="180972"/>
              <a:chOff x="5643570" y="2143116"/>
              <a:chExt cx="180972" cy="180972"/>
            </a:xfrm>
          </p:grpSpPr>
          <p:sp>
            <p:nvSpPr>
              <p:cNvPr id="42" name="Овал 41"/>
              <p:cNvSpPr/>
              <p:nvPr/>
            </p:nvSpPr>
            <p:spPr bwMode="auto">
              <a:xfrm>
                <a:off x="5643570" y="2143116"/>
                <a:ext cx="71438" cy="71438"/>
              </a:xfrm>
              <a:prstGeom prst="ellipse">
                <a:avLst/>
              </a:prstGeom>
              <a:solidFill>
                <a:srgbClr val="800000">
                  <a:lumMod val="50000"/>
                  <a:alpha val="80000"/>
                </a:srgbClr>
              </a:solidFill>
              <a:ln w="38100" cap="flat" cmpd="sng" algn="ctr">
                <a:solidFill>
                  <a:srgbClr val="800000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154800" rIns="180000" bIns="154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43" name="Овал 42"/>
              <p:cNvSpPr/>
              <p:nvPr/>
            </p:nvSpPr>
            <p:spPr bwMode="auto">
              <a:xfrm>
                <a:off x="5753104" y="2252650"/>
                <a:ext cx="71438" cy="71438"/>
              </a:xfrm>
              <a:prstGeom prst="ellipse">
                <a:avLst/>
              </a:prstGeom>
              <a:solidFill>
                <a:srgbClr val="800000">
                  <a:lumMod val="50000"/>
                  <a:alpha val="80000"/>
                </a:srgbClr>
              </a:solidFill>
              <a:ln w="38100" cap="flat" cmpd="sng" algn="ctr">
                <a:solidFill>
                  <a:srgbClr val="800000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154800" rIns="180000" bIns="154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7072330" y="180402"/>
            <a:ext cx="17145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</a:rPr>
              <a:t>Место начала восстания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800000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</a:rPr>
              <a:t>Лагерь восставших на г. Везувий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800000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</a:rPr>
              <a:t>Походы войска Спартака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800000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</a:rPr>
              <a:t>Действия римских войск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800000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</a:rPr>
              <a:t>Места гибели восставших, отделившихся от войска Спартака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800000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</a:rPr>
              <a:t>Места важнейших сражений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800000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5" name="Скругленная прямоугольная выноска 44"/>
          <p:cNvSpPr/>
          <p:nvPr/>
        </p:nvSpPr>
        <p:spPr bwMode="auto">
          <a:xfrm>
            <a:off x="928662" y="4429132"/>
            <a:ext cx="1643074" cy="652348"/>
          </a:xfrm>
          <a:prstGeom prst="wedgeRoundRectCallout">
            <a:avLst>
              <a:gd name="adj1" fmla="val 87335"/>
              <a:gd name="adj2" fmla="val -107877"/>
              <a:gd name="adj3" fmla="val 16667"/>
            </a:avLst>
          </a:prstGeom>
          <a:solidFill>
            <a:srgbClr val="00B0F0">
              <a:alpha val="80000"/>
            </a:srgbClr>
          </a:solidFill>
          <a:ln w="38100" cap="flat" cmpd="dbl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54800" rIns="180000" bIns="154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74 г. до н.э.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7586" y="59531"/>
            <a:ext cx="2809158" cy="1638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4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Documents and Settings\Пользователь\Мои документы\Мои рисунки\карты для 5 кл\карта спарта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6030398" cy="6572296"/>
          </a:xfrm>
          <a:prstGeom prst="rect">
            <a:avLst/>
          </a:prstGeom>
          <a:noFill/>
          <a:effectLst>
            <a:softEdge rad="635000"/>
          </a:effectLst>
        </p:spPr>
      </p:pic>
      <p:cxnSp>
        <p:nvCxnSpPr>
          <p:cNvPr id="29" name="Прямая со стрелкой 28"/>
          <p:cNvCxnSpPr/>
          <p:nvPr/>
        </p:nvCxnSpPr>
        <p:spPr>
          <a:xfrm rot="16200000" flipH="1">
            <a:off x="1607323" y="1464456"/>
            <a:ext cx="428630" cy="214315"/>
          </a:xfrm>
          <a:prstGeom prst="straightConnector1">
            <a:avLst/>
          </a:prstGeom>
          <a:noFill/>
          <a:ln w="53975" cap="flat" cmpd="sng" algn="ctr">
            <a:solidFill>
              <a:srgbClr val="C00000"/>
            </a:solidFill>
            <a:prstDash val="dash"/>
            <a:bevel/>
            <a:headEnd type="none" w="med" len="med"/>
            <a:tailEnd type="stealth" w="med" len="lg"/>
          </a:ln>
          <a:effectLst/>
        </p:spPr>
      </p:cxnSp>
      <p:cxnSp>
        <p:nvCxnSpPr>
          <p:cNvPr id="30" name="Прямая со стрелкой 29"/>
          <p:cNvCxnSpPr/>
          <p:nvPr/>
        </p:nvCxnSpPr>
        <p:spPr>
          <a:xfrm rot="15960000" flipH="1">
            <a:off x="1943395" y="1919357"/>
            <a:ext cx="428628" cy="285752"/>
          </a:xfrm>
          <a:prstGeom prst="straightConnector1">
            <a:avLst/>
          </a:prstGeom>
          <a:noFill/>
          <a:ln w="53975" cap="flat" cmpd="sng" algn="ctr">
            <a:solidFill>
              <a:srgbClr val="C00000"/>
            </a:solidFill>
            <a:prstDash val="dash"/>
            <a:bevel/>
            <a:headEnd type="none" w="med" len="med"/>
            <a:tailEnd type="stealth" w="med" len="lg"/>
          </a:ln>
          <a:effectLst/>
        </p:spPr>
      </p:cxnSp>
      <p:grpSp>
        <p:nvGrpSpPr>
          <p:cNvPr id="31" name="Группа 30"/>
          <p:cNvGrpSpPr/>
          <p:nvPr/>
        </p:nvGrpSpPr>
        <p:grpSpPr>
          <a:xfrm>
            <a:off x="2419336" y="2285992"/>
            <a:ext cx="295276" cy="295276"/>
            <a:chOff x="7358082" y="3643314"/>
            <a:chExt cx="295276" cy="295276"/>
          </a:xfrm>
        </p:grpSpPr>
        <p:cxnSp>
          <p:nvCxnSpPr>
            <p:cNvPr id="32" name="Прямая соединительная линия 31"/>
            <p:cNvCxnSpPr/>
            <p:nvPr/>
          </p:nvCxnSpPr>
          <p:spPr bwMode="auto">
            <a:xfrm rot="5400000">
              <a:off x="7358082" y="3643314"/>
              <a:ext cx="285752" cy="285752"/>
            </a:xfrm>
            <a:prstGeom prst="line">
              <a:avLst/>
            </a:prstGeom>
            <a:solidFill>
              <a:srgbClr val="CC3300">
                <a:alpha val="80000"/>
              </a:srgbClr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Прямая соединительная линия 32"/>
            <p:cNvCxnSpPr/>
            <p:nvPr/>
          </p:nvCxnSpPr>
          <p:spPr bwMode="auto">
            <a:xfrm rot="16200000" flipH="1">
              <a:off x="7358082" y="3643314"/>
              <a:ext cx="295276" cy="295276"/>
            </a:xfrm>
            <a:prstGeom prst="line">
              <a:avLst/>
            </a:prstGeom>
            <a:solidFill>
              <a:srgbClr val="CC3300">
                <a:alpha val="80000"/>
              </a:srgbClr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4" name="Прямая со стрелкой 33"/>
          <p:cNvCxnSpPr/>
          <p:nvPr/>
        </p:nvCxnSpPr>
        <p:spPr>
          <a:xfrm rot="16200000" flipH="1">
            <a:off x="3463917" y="4535495"/>
            <a:ext cx="1073158" cy="142876"/>
          </a:xfrm>
          <a:prstGeom prst="straightConnector1">
            <a:avLst/>
          </a:prstGeom>
          <a:noFill/>
          <a:ln w="53975" cap="flat" cmpd="sng" algn="ctr">
            <a:solidFill>
              <a:srgbClr val="800000">
                <a:lumMod val="50000"/>
              </a:srgbClr>
            </a:solidFill>
            <a:prstDash val="solid"/>
            <a:bevel/>
            <a:headEnd type="none" w="med" len="med"/>
            <a:tailEnd type="stealth" w="med" len="lg"/>
          </a:ln>
          <a:effectLst/>
        </p:spPr>
      </p:cxnSp>
      <p:cxnSp>
        <p:nvCxnSpPr>
          <p:cNvPr id="35" name="Прямая со стрелкой 34"/>
          <p:cNvCxnSpPr/>
          <p:nvPr/>
        </p:nvCxnSpPr>
        <p:spPr>
          <a:xfrm rot="5400000" flipH="1" flipV="1">
            <a:off x="1928794" y="2643182"/>
            <a:ext cx="500066" cy="357190"/>
          </a:xfrm>
          <a:prstGeom prst="straightConnector1">
            <a:avLst/>
          </a:prstGeom>
          <a:noFill/>
          <a:ln w="53975" cap="flat" cmpd="sng" algn="ctr">
            <a:solidFill>
              <a:srgbClr val="800000">
                <a:lumMod val="50000"/>
              </a:srgbClr>
            </a:solidFill>
            <a:prstDash val="solid"/>
            <a:bevel/>
            <a:headEnd type="none" w="med" len="med"/>
            <a:tailEnd type="stealth" w="med" len="lg"/>
          </a:ln>
          <a:effectLst/>
        </p:spPr>
      </p:cxnSp>
      <p:cxnSp>
        <p:nvCxnSpPr>
          <p:cNvPr id="36" name="Прямая со стрелкой 35"/>
          <p:cNvCxnSpPr/>
          <p:nvPr/>
        </p:nvCxnSpPr>
        <p:spPr>
          <a:xfrm rot="15960000" flipH="1">
            <a:off x="2657776" y="2724065"/>
            <a:ext cx="428628" cy="285752"/>
          </a:xfrm>
          <a:prstGeom prst="straightConnector1">
            <a:avLst/>
          </a:prstGeom>
          <a:noFill/>
          <a:ln w="53975" cap="flat" cmpd="sng" algn="ctr">
            <a:solidFill>
              <a:srgbClr val="C00000"/>
            </a:solidFill>
            <a:prstDash val="dash"/>
            <a:bevel/>
            <a:headEnd type="none" w="med" len="med"/>
            <a:tailEnd type="stealth" w="med" len="lg"/>
          </a:ln>
          <a:effectLst/>
        </p:spPr>
      </p:cxnSp>
      <p:cxnSp>
        <p:nvCxnSpPr>
          <p:cNvPr id="37" name="Прямая со стрелкой 36"/>
          <p:cNvCxnSpPr/>
          <p:nvPr/>
        </p:nvCxnSpPr>
        <p:spPr>
          <a:xfrm>
            <a:off x="3071802" y="3143248"/>
            <a:ext cx="386393" cy="356146"/>
          </a:xfrm>
          <a:prstGeom prst="straightConnector1">
            <a:avLst/>
          </a:prstGeom>
          <a:noFill/>
          <a:ln w="53975" cap="flat" cmpd="sng" algn="ctr">
            <a:solidFill>
              <a:srgbClr val="C00000"/>
            </a:solidFill>
            <a:prstDash val="dash"/>
            <a:bevel/>
            <a:headEnd type="none" w="med" len="med"/>
            <a:tailEnd type="stealth" w="med" len="lg"/>
          </a:ln>
          <a:effectLst/>
        </p:spPr>
      </p:cxnSp>
      <p:cxnSp>
        <p:nvCxnSpPr>
          <p:cNvPr id="38" name="Прямая со стрелкой 37"/>
          <p:cNvCxnSpPr/>
          <p:nvPr/>
        </p:nvCxnSpPr>
        <p:spPr>
          <a:xfrm>
            <a:off x="3542667" y="3500438"/>
            <a:ext cx="386391" cy="356145"/>
          </a:xfrm>
          <a:prstGeom prst="straightConnector1">
            <a:avLst/>
          </a:prstGeom>
          <a:noFill/>
          <a:ln w="53975" cap="flat" cmpd="sng" algn="ctr">
            <a:solidFill>
              <a:srgbClr val="C00000"/>
            </a:solidFill>
            <a:prstDash val="dash"/>
            <a:bevel/>
            <a:headEnd type="none" w="med" len="med"/>
            <a:tailEnd type="stealth" w="med" len="lg"/>
          </a:ln>
          <a:effectLst/>
        </p:spPr>
      </p:cxnSp>
      <p:cxnSp>
        <p:nvCxnSpPr>
          <p:cNvPr id="39" name="Прямая со стрелкой 38"/>
          <p:cNvCxnSpPr/>
          <p:nvPr/>
        </p:nvCxnSpPr>
        <p:spPr>
          <a:xfrm rot="16200000" flipH="1">
            <a:off x="3879258" y="4092536"/>
            <a:ext cx="499022" cy="172082"/>
          </a:xfrm>
          <a:prstGeom prst="straightConnector1">
            <a:avLst/>
          </a:prstGeom>
          <a:noFill/>
          <a:ln w="53975" cap="flat" cmpd="sng" algn="ctr">
            <a:solidFill>
              <a:srgbClr val="C00000"/>
            </a:solidFill>
            <a:prstDash val="dash"/>
            <a:bevel/>
            <a:headEnd type="none" w="med" len="med"/>
            <a:tailEnd type="stealth" w="med" len="lg"/>
          </a:ln>
          <a:effectLst/>
        </p:spPr>
      </p:cxnSp>
      <p:cxnSp>
        <p:nvCxnSpPr>
          <p:cNvPr id="40" name="Прямая со стрелкой 39"/>
          <p:cNvCxnSpPr/>
          <p:nvPr/>
        </p:nvCxnSpPr>
        <p:spPr>
          <a:xfrm rot="16200000" flipH="1">
            <a:off x="3929580" y="4857236"/>
            <a:ext cx="570459" cy="1"/>
          </a:xfrm>
          <a:prstGeom prst="straightConnector1">
            <a:avLst/>
          </a:prstGeom>
          <a:noFill/>
          <a:ln w="53975" cap="flat" cmpd="sng" algn="ctr">
            <a:solidFill>
              <a:srgbClr val="C00000"/>
            </a:solidFill>
            <a:prstDash val="dash"/>
            <a:bevel/>
            <a:headEnd type="none" w="med" len="med"/>
            <a:tailEnd type="stealth" w="med" len="lg"/>
          </a:ln>
          <a:effectLst/>
        </p:spPr>
      </p:cxnSp>
      <p:cxnSp>
        <p:nvCxnSpPr>
          <p:cNvPr id="41" name="Прямая со стрелкой 40"/>
          <p:cNvCxnSpPr/>
          <p:nvPr/>
        </p:nvCxnSpPr>
        <p:spPr>
          <a:xfrm rot="5400000">
            <a:off x="3801306" y="5371906"/>
            <a:ext cx="499022" cy="185110"/>
          </a:xfrm>
          <a:prstGeom prst="straightConnector1">
            <a:avLst/>
          </a:prstGeom>
          <a:noFill/>
          <a:ln w="53975" cap="flat" cmpd="sng" algn="ctr">
            <a:solidFill>
              <a:srgbClr val="C00000"/>
            </a:solidFill>
            <a:prstDash val="dash"/>
            <a:bevel/>
            <a:headEnd type="none" w="med" len="med"/>
            <a:tailEnd type="stealth" w="med" len="lg"/>
          </a:ln>
          <a:effectLst/>
        </p:spPr>
      </p:cxnSp>
      <p:sp>
        <p:nvSpPr>
          <p:cNvPr id="42" name="Минус 41"/>
          <p:cNvSpPr/>
          <p:nvPr/>
        </p:nvSpPr>
        <p:spPr bwMode="auto">
          <a:xfrm rot="1409744">
            <a:off x="3937232" y="5082551"/>
            <a:ext cx="500066" cy="428628"/>
          </a:xfrm>
          <a:prstGeom prst="mathMinus">
            <a:avLst/>
          </a:prstGeom>
          <a:solidFill>
            <a:srgbClr val="800000">
              <a:lumMod val="50000"/>
              <a:alpha val="80000"/>
            </a:srgbClr>
          </a:solidFill>
          <a:ln w="38100" cap="flat" cmpd="sng" algn="ctr">
            <a:solidFill>
              <a:srgbClr val="800000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54800" rIns="180000" bIns="154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6429386" y="142852"/>
            <a:ext cx="2571769" cy="6572296"/>
            <a:chOff x="6429388" y="214290"/>
            <a:chExt cx="2434561" cy="6357982"/>
          </a:xfrm>
        </p:grpSpPr>
        <p:sp>
          <p:nvSpPr>
            <p:cNvPr id="44" name="Прямоугольник 43"/>
            <p:cNvSpPr/>
            <p:nvPr/>
          </p:nvSpPr>
          <p:spPr bwMode="auto">
            <a:xfrm>
              <a:off x="6429388" y="214290"/>
              <a:ext cx="2428892" cy="635798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38100" cap="flat" cmpd="dbl" algn="ctr">
              <a:solidFill>
                <a:srgbClr val="800000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154800" rIns="180000" bIns="154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6500826" y="1856320"/>
              <a:ext cx="500067" cy="2969254"/>
              <a:chOff x="6500826" y="1856320"/>
              <a:chExt cx="500067" cy="2969254"/>
            </a:xfrm>
          </p:grpSpPr>
          <p:grpSp>
            <p:nvGrpSpPr>
              <p:cNvPr id="47" name="Группа 46"/>
              <p:cNvGrpSpPr/>
              <p:nvPr/>
            </p:nvGrpSpPr>
            <p:grpSpPr>
              <a:xfrm>
                <a:off x="6572264" y="3490914"/>
                <a:ext cx="295276" cy="295276"/>
                <a:chOff x="7358082" y="3643314"/>
                <a:chExt cx="295276" cy="295276"/>
              </a:xfrm>
            </p:grpSpPr>
            <p:cxnSp>
              <p:nvCxnSpPr>
                <p:cNvPr id="51" name="Прямая соединительная линия 50"/>
                <p:cNvCxnSpPr/>
                <p:nvPr/>
              </p:nvCxnSpPr>
              <p:spPr bwMode="auto">
                <a:xfrm rot="5400000">
                  <a:off x="7358082" y="3643314"/>
                  <a:ext cx="285752" cy="285752"/>
                </a:xfrm>
                <a:prstGeom prst="line">
                  <a:avLst/>
                </a:prstGeom>
                <a:solidFill>
                  <a:srgbClr val="CC3300">
                    <a:alpha val="80000"/>
                  </a:srgbClr>
                </a:solidFill>
                <a:ln w="381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 bwMode="auto">
                <a:xfrm rot="16200000" flipH="1">
                  <a:off x="7358082" y="3643314"/>
                  <a:ext cx="295276" cy="295276"/>
                </a:xfrm>
                <a:prstGeom prst="line">
                  <a:avLst/>
                </a:prstGeom>
                <a:solidFill>
                  <a:srgbClr val="CC3300">
                    <a:alpha val="80000"/>
                  </a:srgbClr>
                </a:solidFill>
                <a:ln w="381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48" name="Прямая со стрелкой 47"/>
              <p:cNvCxnSpPr/>
              <p:nvPr/>
            </p:nvCxnSpPr>
            <p:spPr>
              <a:xfrm>
                <a:off x="6500826" y="2713032"/>
                <a:ext cx="500066" cy="1588"/>
              </a:xfrm>
              <a:prstGeom prst="straightConnector1">
                <a:avLst/>
              </a:prstGeom>
              <a:noFill/>
              <a:ln w="53975" cap="flat" cmpd="sng" algn="ctr">
                <a:solidFill>
                  <a:srgbClr val="800000">
                    <a:lumMod val="50000"/>
                  </a:srgbClr>
                </a:solidFill>
                <a:prstDash val="solid"/>
                <a:bevel/>
                <a:headEnd type="none" w="med" len="med"/>
                <a:tailEnd type="stealth" w="med" len="lg"/>
              </a:ln>
              <a:effectLst/>
            </p:spPr>
          </p:cxnSp>
          <p:cxnSp>
            <p:nvCxnSpPr>
              <p:cNvPr id="49" name="Прямая со стрелкой 48"/>
              <p:cNvCxnSpPr/>
              <p:nvPr/>
            </p:nvCxnSpPr>
            <p:spPr>
              <a:xfrm flipV="1">
                <a:off x="6500826" y="1856320"/>
                <a:ext cx="500066" cy="1044"/>
              </a:xfrm>
              <a:prstGeom prst="straightConnector1">
                <a:avLst/>
              </a:prstGeom>
              <a:noFill/>
              <a:ln w="53975" cap="flat" cmpd="sng" algn="ctr">
                <a:solidFill>
                  <a:srgbClr val="C00000"/>
                </a:solidFill>
                <a:prstDash val="dash"/>
                <a:bevel/>
                <a:headEnd type="none" w="med" len="med"/>
                <a:tailEnd type="stealth" w="med" len="lg"/>
              </a:ln>
              <a:effectLst/>
            </p:spPr>
          </p:cxnSp>
          <p:sp>
            <p:nvSpPr>
              <p:cNvPr id="50" name="Минус 49"/>
              <p:cNvSpPr/>
              <p:nvPr/>
            </p:nvSpPr>
            <p:spPr bwMode="auto">
              <a:xfrm>
                <a:off x="6500827" y="4396946"/>
                <a:ext cx="500066" cy="428628"/>
              </a:xfrm>
              <a:prstGeom prst="mathMinus">
                <a:avLst/>
              </a:prstGeom>
              <a:solidFill>
                <a:srgbClr val="800000">
                  <a:lumMod val="50000"/>
                  <a:alpha val="80000"/>
                </a:srgbClr>
              </a:solidFill>
              <a:ln w="38100" cap="flat" cmpd="sng" algn="ctr">
                <a:solidFill>
                  <a:srgbClr val="800000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154800" rIns="180000" bIns="154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7000892" y="1643050"/>
              <a:ext cx="186305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>
                      <a:lumMod val="50000"/>
                    </a:srgbClr>
                  </a:solidFill>
                  <a:effectLst/>
                  <a:uLnTx/>
                  <a:uFillTx/>
                </a:rPr>
                <a:t>Походы войска Спартака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>
                      <a:lumMod val="50000"/>
                    </a:srgbClr>
                  </a:solidFill>
                  <a:effectLst/>
                  <a:uLnTx/>
                  <a:uFillTx/>
                </a:rPr>
                <a:t>Действия римских войск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>
                      <a:lumMod val="50000"/>
                    </a:srgbClr>
                  </a:solidFill>
                  <a:effectLst/>
                  <a:uLnTx/>
                  <a:uFillTx/>
                </a:rPr>
                <a:t>Места важнейших сражений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>
                      <a:lumMod val="50000"/>
                    </a:srgbClr>
                  </a:solidFill>
                  <a:effectLst/>
                  <a:uLnTx/>
                  <a:uFillTx/>
                </a:rPr>
                <a:t>Укрепления  римлян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5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Мои документы\Мои рисунки\карты для 5 кл\карта спарта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6030398" cy="657229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Минус 2"/>
          <p:cNvSpPr/>
          <p:nvPr/>
        </p:nvSpPr>
        <p:spPr bwMode="auto">
          <a:xfrm rot="1359521">
            <a:off x="3949215" y="5072074"/>
            <a:ext cx="500066" cy="428628"/>
          </a:xfrm>
          <a:prstGeom prst="mathMinus">
            <a:avLst/>
          </a:prstGeom>
          <a:solidFill>
            <a:srgbClr val="800000">
              <a:lumMod val="50000"/>
              <a:alpha val="80000"/>
            </a:srgbClr>
          </a:solidFill>
          <a:ln w="38100" cap="flat" cmpd="sng" algn="ctr">
            <a:solidFill>
              <a:srgbClr val="800000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54800" rIns="180000" bIns="154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 bwMode="auto">
          <a:xfrm>
            <a:off x="4357686" y="2357431"/>
            <a:ext cx="1643074" cy="652348"/>
          </a:xfrm>
          <a:prstGeom prst="wedgeRoundRectCallout">
            <a:avLst>
              <a:gd name="adj1" fmla="val -41888"/>
              <a:gd name="adj2" fmla="val 154139"/>
              <a:gd name="adj3" fmla="val 16667"/>
            </a:avLst>
          </a:prstGeom>
          <a:solidFill>
            <a:srgbClr val="00B0F0">
              <a:alpha val="80000"/>
            </a:srgbClr>
          </a:solidFill>
          <a:ln w="38100" cap="flat" cmpd="dbl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54800" rIns="180000" bIns="154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71 г. до н.э.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3953184" y="4119254"/>
            <a:ext cx="571504" cy="191128"/>
          </a:xfrm>
          <a:prstGeom prst="straightConnector1">
            <a:avLst/>
          </a:prstGeom>
          <a:noFill/>
          <a:ln w="53975" cap="flat" cmpd="sng" algn="ctr">
            <a:solidFill>
              <a:srgbClr val="C00000"/>
            </a:solidFill>
            <a:prstDash val="sysDot"/>
            <a:bevel/>
            <a:headEnd type="none" w="med" len="med"/>
            <a:tailEnd type="stealth" w="med" len="lg"/>
          </a:ln>
          <a:effectLst/>
        </p:spPr>
      </p:cxnSp>
      <p:cxnSp>
        <p:nvCxnSpPr>
          <p:cNvPr id="6" name="Прямая со стрелкой 5"/>
          <p:cNvCxnSpPr/>
          <p:nvPr/>
        </p:nvCxnSpPr>
        <p:spPr>
          <a:xfrm rot="16200000" flipV="1">
            <a:off x="3893339" y="4822041"/>
            <a:ext cx="571504" cy="71438"/>
          </a:xfrm>
          <a:prstGeom prst="straightConnector1">
            <a:avLst/>
          </a:prstGeom>
          <a:noFill/>
          <a:ln w="53975" cap="flat" cmpd="sng" algn="ctr">
            <a:solidFill>
              <a:srgbClr val="C00000"/>
            </a:solidFill>
            <a:prstDash val="sysDot"/>
            <a:bevel/>
            <a:headEnd type="none" w="med" len="med"/>
            <a:tailEnd type="stealth" w="med" len="lg"/>
          </a:ln>
          <a:effectLst/>
        </p:spPr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3846027" y="5369419"/>
            <a:ext cx="500066" cy="191128"/>
          </a:xfrm>
          <a:prstGeom prst="straightConnector1">
            <a:avLst/>
          </a:prstGeom>
          <a:noFill/>
          <a:ln w="53975" cap="flat" cmpd="sng" algn="ctr">
            <a:solidFill>
              <a:srgbClr val="C00000"/>
            </a:solidFill>
            <a:prstDash val="sysDot"/>
            <a:bevel/>
            <a:headEnd type="none" w="med" len="med"/>
            <a:tailEnd type="stealth" w="med" len="lg"/>
          </a:ln>
          <a:effectLst/>
        </p:spPr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4714876" y="3214686"/>
            <a:ext cx="785818" cy="428628"/>
          </a:xfrm>
          <a:prstGeom prst="straightConnector1">
            <a:avLst/>
          </a:prstGeom>
          <a:noFill/>
          <a:ln w="53975" cap="flat" cmpd="sng" algn="ctr">
            <a:solidFill>
              <a:srgbClr val="800000">
                <a:lumMod val="50000"/>
              </a:srgbClr>
            </a:solidFill>
            <a:prstDash val="solid"/>
            <a:bevel/>
            <a:headEnd type="none" w="med" len="med"/>
            <a:tailEnd type="stealth" w="med" len="lg"/>
          </a:ln>
          <a:effectLst/>
        </p:spPr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3679819" y="4178305"/>
            <a:ext cx="785818" cy="287340"/>
          </a:xfrm>
          <a:prstGeom prst="straightConnector1">
            <a:avLst/>
          </a:prstGeom>
          <a:noFill/>
          <a:ln w="53975" cap="flat" cmpd="sng" algn="ctr">
            <a:solidFill>
              <a:srgbClr val="800000">
                <a:lumMod val="50000"/>
              </a:srgbClr>
            </a:solidFill>
            <a:prstDash val="solid"/>
            <a:bevel/>
            <a:headEnd type="none" w="med" len="med"/>
            <a:tailEnd type="stealth" w="med" len="lg"/>
          </a:ln>
          <a:effectLst/>
        </p:spPr>
      </p:cxnSp>
      <p:grpSp>
        <p:nvGrpSpPr>
          <p:cNvPr id="10" name="Группа 9"/>
          <p:cNvGrpSpPr/>
          <p:nvPr/>
        </p:nvGrpSpPr>
        <p:grpSpPr>
          <a:xfrm>
            <a:off x="4071934" y="3643314"/>
            <a:ext cx="295276" cy="295276"/>
            <a:chOff x="7358082" y="3643314"/>
            <a:chExt cx="295276" cy="295276"/>
          </a:xfrm>
        </p:grpSpPr>
        <p:cxnSp>
          <p:nvCxnSpPr>
            <p:cNvPr id="11" name="Прямая соединительная линия 10"/>
            <p:cNvCxnSpPr/>
            <p:nvPr/>
          </p:nvCxnSpPr>
          <p:spPr bwMode="auto">
            <a:xfrm rot="5400000">
              <a:off x="7358082" y="3643314"/>
              <a:ext cx="285752" cy="285752"/>
            </a:xfrm>
            <a:prstGeom prst="line">
              <a:avLst/>
            </a:prstGeom>
            <a:solidFill>
              <a:srgbClr val="CC3300">
                <a:alpha val="80000"/>
              </a:srgbClr>
            </a:solidFill>
            <a:ln w="38100" cap="flat" cmpd="sng" algn="ctr">
              <a:solidFill>
                <a:srgbClr val="800000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Прямая соединительная линия 11"/>
            <p:cNvCxnSpPr/>
            <p:nvPr/>
          </p:nvCxnSpPr>
          <p:spPr bwMode="auto">
            <a:xfrm rot="16200000" flipH="1">
              <a:off x="7358082" y="3643314"/>
              <a:ext cx="295276" cy="295276"/>
            </a:xfrm>
            <a:prstGeom prst="line">
              <a:avLst/>
            </a:prstGeom>
            <a:solidFill>
              <a:srgbClr val="CC3300">
                <a:alpha val="80000"/>
              </a:srgbClr>
            </a:solidFill>
            <a:ln w="38100" cap="flat" cmpd="sng" algn="ctr">
              <a:solidFill>
                <a:srgbClr val="800000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Группа 12"/>
          <p:cNvGrpSpPr/>
          <p:nvPr/>
        </p:nvGrpSpPr>
        <p:grpSpPr>
          <a:xfrm>
            <a:off x="6429389" y="214290"/>
            <a:ext cx="2571769" cy="6500858"/>
            <a:chOff x="6429388" y="214290"/>
            <a:chExt cx="2436441" cy="6357982"/>
          </a:xfrm>
        </p:grpSpPr>
        <p:sp>
          <p:nvSpPr>
            <p:cNvPr id="14" name="Прямоугольник 13"/>
            <p:cNvSpPr/>
            <p:nvPr/>
          </p:nvSpPr>
          <p:spPr bwMode="auto">
            <a:xfrm>
              <a:off x="6429388" y="214290"/>
              <a:ext cx="2428892" cy="635798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38100" cap="flat" cmpd="dbl" algn="ctr">
              <a:solidFill>
                <a:srgbClr val="800000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154800" rIns="180000" bIns="154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5" name="Минус 14"/>
            <p:cNvSpPr/>
            <p:nvPr/>
          </p:nvSpPr>
          <p:spPr bwMode="auto">
            <a:xfrm>
              <a:off x="6429388" y="3143248"/>
              <a:ext cx="500066" cy="428628"/>
            </a:xfrm>
            <a:prstGeom prst="mathMinus">
              <a:avLst/>
            </a:prstGeom>
            <a:solidFill>
              <a:srgbClr val="800000">
                <a:lumMod val="50000"/>
                <a:alpha val="80000"/>
              </a:srgbClr>
            </a:solidFill>
            <a:ln w="38100" cap="flat" cmpd="sng" algn="ctr">
              <a:solidFill>
                <a:srgbClr val="800000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154800" rIns="180000" bIns="154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6500826" y="1714488"/>
              <a:ext cx="476880" cy="1588"/>
            </a:xfrm>
            <a:prstGeom prst="straightConnector1">
              <a:avLst/>
            </a:prstGeom>
            <a:noFill/>
            <a:ln w="53975" cap="flat" cmpd="sng" algn="ctr">
              <a:solidFill>
                <a:srgbClr val="C00000"/>
              </a:solidFill>
              <a:prstDash val="sysDot"/>
              <a:bevel/>
              <a:headEnd type="none" w="med" len="med"/>
              <a:tailEnd type="stealth" w="med" len="lg"/>
            </a:ln>
            <a:effectLst/>
          </p:spPr>
        </p:cxnSp>
        <p:cxnSp>
          <p:nvCxnSpPr>
            <p:cNvPr id="17" name="Прямая со стрелкой 16"/>
            <p:cNvCxnSpPr/>
            <p:nvPr/>
          </p:nvCxnSpPr>
          <p:spPr>
            <a:xfrm>
              <a:off x="6500826" y="2571744"/>
              <a:ext cx="500066" cy="1588"/>
            </a:xfrm>
            <a:prstGeom prst="straightConnector1">
              <a:avLst/>
            </a:prstGeom>
            <a:noFill/>
            <a:ln w="53975" cap="flat" cmpd="sng" algn="ctr">
              <a:solidFill>
                <a:srgbClr val="800000">
                  <a:lumMod val="50000"/>
                </a:srgbClr>
              </a:solidFill>
              <a:prstDash val="solid"/>
              <a:bevel/>
              <a:headEnd type="none" w="med" len="med"/>
              <a:tailEnd type="stealth" w="med" len="lg"/>
            </a:ln>
            <a:effectLst/>
          </p:spPr>
        </p:cxnSp>
        <p:grpSp>
          <p:nvGrpSpPr>
            <p:cNvPr id="18" name="Группа 17"/>
            <p:cNvGrpSpPr/>
            <p:nvPr/>
          </p:nvGrpSpPr>
          <p:grpSpPr>
            <a:xfrm>
              <a:off x="6572264" y="4143380"/>
              <a:ext cx="295276" cy="295276"/>
              <a:chOff x="7358082" y="3643314"/>
              <a:chExt cx="295276" cy="295276"/>
            </a:xfrm>
          </p:grpSpPr>
          <p:cxnSp>
            <p:nvCxnSpPr>
              <p:cNvPr id="20" name="Прямая соединительная линия 19"/>
              <p:cNvCxnSpPr/>
              <p:nvPr/>
            </p:nvCxnSpPr>
            <p:spPr bwMode="auto">
              <a:xfrm rot="5400000">
                <a:off x="7358082" y="3643314"/>
                <a:ext cx="285752" cy="285752"/>
              </a:xfrm>
              <a:prstGeom prst="line">
                <a:avLst/>
              </a:prstGeom>
              <a:solidFill>
                <a:srgbClr val="CC3300">
                  <a:alpha val="80000"/>
                </a:srgbClr>
              </a:solidFill>
              <a:ln w="38100" cap="flat" cmpd="sng" algn="ctr">
                <a:solidFill>
                  <a:srgbClr val="800000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Прямая соединительная линия 20"/>
              <p:cNvCxnSpPr/>
              <p:nvPr/>
            </p:nvCxnSpPr>
            <p:spPr bwMode="auto">
              <a:xfrm rot="16200000" flipH="1">
                <a:off x="7358082" y="3643314"/>
                <a:ext cx="295276" cy="295276"/>
              </a:xfrm>
              <a:prstGeom prst="line">
                <a:avLst/>
              </a:prstGeom>
              <a:solidFill>
                <a:srgbClr val="CC3300">
                  <a:alpha val="80000"/>
                </a:srgbClr>
              </a:solidFill>
              <a:ln w="38100" cap="flat" cmpd="sng" algn="ctr">
                <a:solidFill>
                  <a:srgbClr val="800000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9" name="TextBox 18"/>
            <p:cNvSpPr txBox="1"/>
            <p:nvPr/>
          </p:nvSpPr>
          <p:spPr>
            <a:xfrm>
              <a:off x="6929454" y="1500174"/>
              <a:ext cx="1936375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>
                      <a:lumMod val="50000"/>
                    </a:srgbClr>
                  </a:solidFill>
                  <a:effectLst/>
                  <a:uLnTx/>
                  <a:uFillTx/>
                </a:rPr>
                <a:t>Походы войска Спартака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>
                      <a:lumMod val="50000"/>
                    </a:srgbClr>
                  </a:solidFill>
                  <a:effectLst/>
                  <a:uLnTx/>
                  <a:uFillTx/>
                </a:rPr>
                <a:t>Действия римских войск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>
                      <a:lumMod val="50000"/>
                    </a:srgbClr>
                  </a:solidFill>
                  <a:effectLst/>
                  <a:uLnTx/>
                  <a:uFillTx/>
                </a:rPr>
                <a:t>Укрепления римлян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>
                      <a:lumMod val="50000"/>
                    </a:srgbClr>
                  </a:solidFill>
                  <a:effectLst/>
                  <a:uLnTx/>
                  <a:uFillTx/>
                </a:rPr>
                <a:t>Поражение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>
                      <a:lumMod val="50000"/>
                    </a:srgbClr>
                  </a:solidFill>
                  <a:effectLst/>
                  <a:uLnTx/>
                  <a:uFillTx/>
                </a:rPr>
                <a:t>войска Спартака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2" name="Picture 2" descr="C:\Documents and Settings\Пользователь\Мои документы\Документы Оли\иллюстрации\иллюстрации Древний мир\Hw-pompe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5" y="27097"/>
            <a:ext cx="1123294" cy="1683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3" descr="C:\Documents and Settings\Пользователь\Мои документы\Документы Оли\иллюстрации\иллюстрации Древний мир\Lukullus_wiki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214290"/>
            <a:ext cx="1000124" cy="14960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C:\Documents and Settings\Пользователь\Мои документы\Документы Оли\иллюстрации\иллюстрации Древний мир\марк красс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072074"/>
            <a:ext cx="1214446" cy="1544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5" name="Прямая со стрелкой 24"/>
          <p:cNvCxnSpPr/>
          <p:nvPr/>
        </p:nvCxnSpPr>
        <p:spPr>
          <a:xfrm>
            <a:off x="3071802" y="3214686"/>
            <a:ext cx="857256" cy="500066"/>
          </a:xfrm>
          <a:prstGeom prst="straightConnector1">
            <a:avLst/>
          </a:prstGeom>
          <a:noFill/>
          <a:ln w="53975" cap="flat" cmpd="sng" algn="ctr">
            <a:solidFill>
              <a:srgbClr val="800000">
                <a:lumMod val="50000"/>
              </a:srgbClr>
            </a:solidFill>
            <a:prstDash val="solid"/>
            <a:bevel/>
            <a:headEnd type="none" w="med" len="med"/>
            <a:tailEnd type="stealth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0449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Eras Bold ITC"/>
        <a:ea typeface="DejaVu Sans"/>
        <a:cs typeface="DejaVu Sans"/>
      </a:majorFont>
      <a:minorFont>
        <a:latin typeface="Tahoma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331</Words>
  <Application>Microsoft Office PowerPoint</Application>
  <PresentationFormat>Экран (4:3)</PresentationFormat>
  <Paragraphs>97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1_Тема Office</vt:lpstr>
      <vt:lpstr>Восстание Спартака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Восстание Спартака</dc:title>
  <dc:creator>User</dc:creator>
  <cp:lastModifiedBy>Admin</cp:lastModifiedBy>
  <cp:revision>34</cp:revision>
  <dcterms:created xsi:type="dcterms:W3CDTF">2012-04-15T17:27:15Z</dcterms:created>
  <dcterms:modified xsi:type="dcterms:W3CDTF">2013-04-18T20:21:01Z</dcterms:modified>
</cp:coreProperties>
</file>