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2" r:id="rId2"/>
    <p:sldId id="273" r:id="rId3"/>
    <p:sldId id="256" r:id="rId4"/>
    <p:sldId id="271" r:id="rId5"/>
    <p:sldId id="268" r:id="rId6"/>
    <p:sldId id="258" r:id="rId7"/>
    <p:sldId id="259" r:id="rId8"/>
    <p:sldId id="260" r:id="rId9"/>
    <p:sldId id="263" r:id="rId10"/>
    <p:sldId id="262" r:id="rId11"/>
    <p:sldId id="264" r:id="rId12"/>
    <p:sldId id="265" r:id="rId13"/>
    <p:sldId id="266" r:id="rId14"/>
    <p:sldId id="267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9900"/>
    <a:srgbClr val="006600"/>
    <a:srgbClr val="F8F8F8"/>
    <a:srgbClr val="000000"/>
    <a:srgbClr val="333333"/>
    <a:srgbClr val="808080"/>
    <a:srgbClr val="5F5F5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9" autoAdjust="0"/>
    <p:restoredTop sz="90944" autoAdjust="0"/>
  </p:normalViewPr>
  <p:slideViewPr>
    <p:cSldViewPr>
      <p:cViewPr varScale="1">
        <p:scale>
          <a:sx n="87" d="100"/>
          <a:sy n="87" d="100"/>
        </p:scale>
        <p:origin x="-22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46FB9E-217A-4818-BD55-6C7FD78985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32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User\Desktop\Рисунок3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930" b="17614"/>
          <a:stretch/>
        </p:blipFill>
        <p:spPr bwMode="auto">
          <a:xfrm>
            <a:off x="-2318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0" y="0"/>
            <a:ext cx="9049871" cy="2563906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0" y="1"/>
            <a:ext cx="9144000" cy="1281953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0019" y="1"/>
            <a:ext cx="1490522" cy="6666379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" y="0"/>
            <a:ext cx="2501153" cy="685800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0" y="0"/>
            <a:ext cx="3092824" cy="685800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4380" y="2893326"/>
            <a:ext cx="5148617" cy="1501253"/>
          </a:xfrm>
        </p:spPr>
        <p:txBody>
          <a:bodyPr anchor="b">
            <a:noAutofit/>
          </a:bodyPr>
          <a:lstStyle>
            <a:lvl1pPr algn="ctr">
              <a:defRPr sz="5400" b="1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4144" y="4435523"/>
            <a:ext cx="5158853" cy="1064525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7DC-6BE8-4145-84AB-B929C871582D}" type="datetime1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B612-8738-4888-8758-951D738C67E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0" y="6042213"/>
            <a:ext cx="9144000" cy="681317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119756" y="222841"/>
            <a:ext cx="8899853" cy="3557589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150018" y="61627"/>
            <a:ext cx="6155248" cy="3623267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150019" y="285751"/>
            <a:ext cx="1735931" cy="314325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150019" y="157163"/>
            <a:ext cx="3504010" cy="3459494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Рамка 34"/>
          <p:cNvSpPr/>
          <p:nvPr/>
        </p:nvSpPr>
        <p:spPr>
          <a:xfrm>
            <a:off x="22374" y="0"/>
            <a:ext cx="9121627" cy="6858000"/>
          </a:xfrm>
          <a:prstGeom prst="frame">
            <a:avLst>
              <a:gd name="adj1" fmla="val 3242"/>
            </a:avLst>
          </a:prstGeom>
          <a:solidFill>
            <a:srgbClr val="747AC2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Рамка 33"/>
          <p:cNvSpPr/>
          <p:nvPr/>
        </p:nvSpPr>
        <p:spPr>
          <a:xfrm>
            <a:off x="2553434" y="2608730"/>
            <a:ext cx="5607423" cy="3209365"/>
          </a:xfrm>
          <a:prstGeom prst="frame">
            <a:avLst>
              <a:gd name="adj1" fmla="val 8367"/>
            </a:avLst>
          </a:prstGeom>
          <a:solidFill>
            <a:srgbClr val="747AC2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5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AF7E-B35C-45C7-B925-D972F4B6AAA7}" type="datetime1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B896-49C9-4F81-83DC-D341644C85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14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9F6D-7780-4452-87C8-DA64C6BF02C9}" type="datetime1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D1B3-3AAD-4421-8753-F5ED26DB3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02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C6C4-96B6-4418-87F8-13248FAC9810}" type="datetime1">
              <a:rPr lang="en-US" smtClean="0"/>
              <a:pPr/>
              <a:t>11/9/2014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6CA3-41B2-48AA-836B-09F57996DA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53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042A-8C19-4083-B68A-104ADF3AAD03}" type="datetime1">
              <a:rPr lang="en-US" smtClean="0"/>
              <a:pPr/>
              <a:t>11/9/2014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933C-DBB8-4552-8C60-1A93D3991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37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AB25-DF54-43E9-934D-C1682C53E87C}" type="datetime1">
              <a:rPr lang="en-US" smtClean="0"/>
              <a:pPr/>
              <a:t>11/9/2014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66F-FA84-4F92-90F6-B7FDDC6179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88"/>
            </a:avLst>
          </a:prstGeom>
          <a:solidFill>
            <a:srgbClr val="747AC2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7D0F-4C68-4375-9B89-1567D940C20B}" type="datetime1">
              <a:rPr lang="en-US" smtClean="0"/>
              <a:pPr/>
              <a:t>11/9/2014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995D-77D7-4C1E-A695-8709C2BCE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84"/>
            </a:avLst>
          </a:prstGeom>
          <a:solidFill>
            <a:srgbClr val="747AC2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19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E3F7-3C97-4417-9D15-C5D1E8ACA270}" type="datetime1">
              <a:rPr lang="en-US" smtClean="0"/>
              <a:pPr/>
              <a:t>11/9/2014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19C8-A357-4485-953D-726F70D338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55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1704-6553-4473-BB03-5C5C15FBFA7A}" type="datetime1">
              <a:rPr lang="en-US" smtClean="0"/>
              <a:pPr/>
              <a:t>11/9/2014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014E-3076-40E0-9786-03E5F5E0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70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5A1F-2FE1-44B7-A889-CE7680954CE1}" type="datetime1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9077-789A-4C31-859D-59FE1F54CD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7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5095D-FAEC-4289-9726-C81C8DA521E0}" type="datetime1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6B0BE-90FD-4EC1-87CA-5463DFDF0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Рамка 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96"/>
            </a:avLst>
          </a:prstGeom>
          <a:solidFill>
            <a:srgbClr val="747AC2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0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2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hyperlink" Target="&#1054;&#1089;&#1084;&#1072;&#1085;&#1089;&#1082;&#1086;&#1077;%20&#1085;&#1072;&#1096;&#1077;&#1089;&#1090;&#1074;&#1080;&#1077;%20&#1080;%20&#1073;&#1080;&#1090;&#1074;&#1072;%20&#1085;&#1072;%20&#1050;&#1086;&#1089;&#1086;&#1074;&#1086;&#1084;%20&#1087;&#1086;&#1083;&#1077;..fl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Повторим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764704"/>
            <a:ext cx="3868340" cy="823912"/>
          </a:xfrm>
        </p:spPr>
        <p:txBody>
          <a:bodyPr anchor="t"/>
          <a:lstStyle/>
          <a:p>
            <a:r>
              <a:rPr lang="ru-RU" dirty="0" smtClean="0"/>
              <a:t>1 вариант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1520" y="1196752"/>
            <a:ext cx="4032448" cy="51845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Назови феодальное  сословие польского общества</a:t>
            </a:r>
          </a:p>
          <a:p>
            <a:pPr marL="342900" indent="-342900">
              <a:buAutoNum type="arabicPeriod"/>
            </a:pPr>
            <a:r>
              <a:rPr lang="ru-RU" b="1" dirty="0" err="1" smtClean="0"/>
              <a:t>Кревская</a:t>
            </a:r>
            <a:r>
              <a:rPr lang="ru-RU" b="1" dirty="0" smtClean="0"/>
              <a:t> уния была подписана в а) 1410 г б) 1385 г в) 1374 г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Назови главное последствие принятия </a:t>
            </a:r>
            <a:r>
              <a:rPr lang="ru-RU" b="1" dirty="0" err="1" smtClean="0"/>
              <a:t>Кошицкого</a:t>
            </a:r>
            <a:r>
              <a:rPr lang="ru-RU" b="1" dirty="0" smtClean="0"/>
              <a:t> </a:t>
            </a:r>
            <a:r>
              <a:rPr lang="ru-RU" b="1" dirty="0" err="1" smtClean="0"/>
              <a:t>привилея</a:t>
            </a:r>
            <a:endParaRPr lang="ru-RU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В чем значение </a:t>
            </a:r>
            <a:r>
              <a:rPr lang="ru-RU" b="1" dirty="0" err="1" smtClean="0"/>
              <a:t>Грюнвальдской</a:t>
            </a:r>
            <a:r>
              <a:rPr lang="ru-RU" b="1" dirty="0" smtClean="0"/>
              <a:t> битвы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27984" y="764704"/>
            <a:ext cx="3887391" cy="823912"/>
          </a:xfrm>
        </p:spPr>
        <p:txBody>
          <a:bodyPr anchor="t"/>
          <a:lstStyle/>
          <a:p>
            <a:r>
              <a:rPr lang="ru-RU" dirty="0" smtClean="0"/>
              <a:t>2 вариант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499992" y="1196752"/>
            <a:ext cx="4392488" cy="51125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Назови самого известного правителя Польши</a:t>
            </a:r>
          </a:p>
          <a:p>
            <a:pPr marL="342900" indent="-342900">
              <a:buAutoNum type="arabicPeriod"/>
            </a:pPr>
            <a:r>
              <a:rPr lang="ru-RU" b="1" dirty="0" err="1" smtClean="0"/>
              <a:t>Грюнвальдская</a:t>
            </a:r>
            <a:r>
              <a:rPr lang="ru-RU" b="1" dirty="0" smtClean="0"/>
              <a:t> битва произошла в </a:t>
            </a:r>
            <a:r>
              <a:rPr lang="ru-RU" b="1" dirty="0">
                <a:solidFill>
                  <a:prstClr val="black"/>
                </a:solidFill>
              </a:rPr>
              <a:t>а) 1410 г б) 1385 г в) 1374 </a:t>
            </a:r>
            <a:r>
              <a:rPr lang="ru-RU" b="1" dirty="0" smtClean="0">
                <a:solidFill>
                  <a:prstClr val="black"/>
                </a:solidFill>
              </a:rPr>
              <a:t>г</a:t>
            </a:r>
          </a:p>
          <a:p>
            <a:pPr marL="342900" lvl="0" indent="-342900">
              <a:buFont typeface="Arial" panose="020B0604020202020204" pitchFamily="34" charset="0"/>
              <a:buAutoNum type="arabicPeriod"/>
            </a:pPr>
            <a:r>
              <a:rPr lang="ru-RU" b="1" dirty="0" smtClean="0">
                <a:solidFill>
                  <a:prstClr val="black"/>
                </a:solidFill>
              </a:rPr>
              <a:t>Назови главное  последствие подписания </a:t>
            </a:r>
            <a:r>
              <a:rPr lang="ru-RU" b="1" dirty="0" err="1" smtClean="0">
                <a:solidFill>
                  <a:prstClr val="black"/>
                </a:solidFill>
              </a:rPr>
              <a:t>Кревской</a:t>
            </a:r>
            <a:r>
              <a:rPr lang="ru-RU" b="1" dirty="0" smtClean="0">
                <a:solidFill>
                  <a:prstClr val="black"/>
                </a:solidFill>
              </a:rPr>
              <a:t> унии</a:t>
            </a:r>
            <a:endParaRPr lang="ru-RU" b="1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AutoNum type="arabicPeriod"/>
            </a:pPr>
            <a:r>
              <a:rPr lang="ru-RU" b="1" dirty="0">
                <a:solidFill>
                  <a:prstClr val="black"/>
                </a:solidFill>
              </a:rPr>
              <a:t>В чем значение </a:t>
            </a:r>
            <a:r>
              <a:rPr lang="ru-RU" b="1" dirty="0" err="1">
                <a:solidFill>
                  <a:prstClr val="black"/>
                </a:solidFill>
              </a:rPr>
              <a:t>Грюнвальдской</a:t>
            </a:r>
            <a:r>
              <a:rPr lang="ru-RU" b="1" dirty="0">
                <a:solidFill>
                  <a:prstClr val="black"/>
                </a:solidFill>
              </a:rPr>
              <a:t> битвы</a:t>
            </a:r>
          </a:p>
          <a:p>
            <a:pPr marL="342900" lvl="0" indent="-342900">
              <a:buFont typeface="Arial" panose="020B0604020202020204" pitchFamily="34" charset="0"/>
              <a:buAutoNum type="arabicPeriod"/>
            </a:pPr>
            <a:endParaRPr lang="ru-RU" b="1" dirty="0">
              <a:solidFill>
                <a:prstClr val="black"/>
              </a:solidFill>
            </a:endParaRPr>
          </a:p>
          <a:p>
            <a:pPr marL="342900" indent="-342900">
              <a:buAutoNum type="arabicPeriod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483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19313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Причины поражения на Косовом поле</a:t>
            </a:r>
            <a:endParaRPr lang="ru-RU" sz="3200" b="1" cap="none" spc="0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17626"/>
            <a:ext cx="837979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800" b="1" dirty="0" smtClean="0"/>
              <a:t>Численное превосходство турецких войск;</a:t>
            </a:r>
          </a:p>
          <a:p>
            <a:pPr marL="457200" indent="-457200">
              <a:buAutoNum type="arabicPeriod"/>
            </a:pPr>
            <a:r>
              <a:rPr lang="ru-RU" sz="2800" b="1" dirty="0" smtClean="0"/>
              <a:t>Отсутствие единства южнославянских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народов;</a:t>
            </a:r>
          </a:p>
          <a:p>
            <a:r>
              <a:rPr lang="ru-RU" sz="2800" b="1" dirty="0" smtClean="0"/>
              <a:t>3.  Частые войны между балканскими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государствами;</a:t>
            </a:r>
          </a:p>
          <a:p>
            <a:pPr marL="514350" indent="-514350">
              <a:buAutoNum type="arabicPeriod" startAt="4"/>
            </a:pPr>
            <a:r>
              <a:rPr lang="ru-RU" sz="2800" b="1" dirty="0" smtClean="0"/>
              <a:t>Раздробленность </a:t>
            </a:r>
            <a:r>
              <a:rPr lang="ru-RU" sz="2800" b="1" dirty="0"/>
              <a:t>Болгарии </a:t>
            </a:r>
            <a:endParaRPr lang="ru-RU" sz="2800" b="1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  и </a:t>
            </a:r>
            <a:r>
              <a:rPr lang="ru-RU" sz="2800" b="1" dirty="0"/>
              <a:t>Сербии;</a:t>
            </a:r>
          </a:p>
          <a:p>
            <a:pPr marL="514350" indent="-514350">
              <a:buAutoNum type="arabicPeriod" startAt="5"/>
            </a:pPr>
            <a:r>
              <a:rPr lang="ru-RU" sz="2800" b="1" dirty="0" smtClean="0"/>
              <a:t>Междоусобные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войны;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48" y="3933056"/>
            <a:ext cx="2450401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071751"/>
            <a:ext cx="246888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398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5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73067" y="332655"/>
            <a:ext cx="3978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6000" b="1" cap="none" spc="0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6516" y="2348880"/>
            <a:ext cx="74888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Какова цель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результат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созыва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Флорентийского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собора?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Стр.93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12" y="332655"/>
            <a:ext cx="1536625" cy="157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2963"/>
            <a:ext cx="113347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60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7905754" cy="58169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1439г.- </a:t>
            </a:r>
            <a:r>
              <a:rPr lang="ru-RU" sz="28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флорентийская уния</a:t>
            </a:r>
          </a:p>
          <a:p>
            <a:r>
              <a:rPr lang="ru-RU" sz="28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(попытка объединения католической </a:t>
            </a:r>
          </a:p>
          <a:p>
            <a:r>
              <a:rPr lang="ru-RU" sz="28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православной церквей в надежде на </a:t>
            </a:r>
          </a:p>
          <a:p>
            <a:r>
              <a:rPr lang="ru-RU" sz="28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помощь европейских государств Византии</a:t>
            </a:r>
          </a:p>
          <a:p>
            <a:r>
              <a:rPr lang="ru-RU" sz="28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28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борьбе против турок);</a:t>
            </a:r>
          </a:p>
          <a:p>
            <a:r>
              <a:rPr lang="ru-RU" sz="4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4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прель 1453г.-</a:t>
            </a:r>
          </a:p>
          <a:p>
            <a:r>
              <a:rPr lang="ru-RU" sz="32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3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ачало осады</a:t>
            </a:r>
          </a:p>
          <a:p>
            <a:r>
              <a:rPr lang="ru-RU" sz="3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Константинополя.</a:t>
            </a:r>
            <a:endParaRPr lang="ru-RU" sz="4400" b="1" dirty="0" smtClean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4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29 мая 1453г.-</a:t>
            </a:r>
          </a:p>
          <a:p>
            <a:r>
              <a:rPr lang="ru-RU" sz="3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падение Византии.</a:t>
            </a:r>
            <a:endParaRPr lang="ru-RU" sz="4400" b="1" dirty="0" smtClean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32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41071"/>
            <a:ext cx="4420114" cy="3269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9810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5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8395" y="188640"/>
            <a:ext cx="82426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endParaRPr lang="ru-RU" sz="6000" b="1" cap="none" spc="0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1461" y="1657269"/>
            <a:ext cx="765671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Какие изменения произошли</a:t>
            </a:r>
          </a:p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жизни народов Балканского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полуострова в результате</a:t>
            </a:r>
          </a:p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урецкого завоевания?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Стр.93-94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696" y="4211814"/>
            <a:ext cx="5369665" cy="2220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398696"/>
            <a:ext cx="1400841" cy="143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1568"/>
            <a:ext cx="113347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9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9183" y="332656"/>
            <a:ext cx="81043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Последствия </a:t>
            </a:r>
            <a:r>
              <a:rPr lang="ru-RU" sz="48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завоевания </a:t>
            </a:r>
            <a:endParaRPr lang="ru-RU" sz="4800" b="1" cap="none" spc="0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272108"/>
            <a:ext cx="849482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b="1" dirty="0" smtClean="0"/>
              <a:t>Убиты и уведены в рабство десятки тысяч людей;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Разрушение и разграбление крупнейших городов;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Сохранение в должностях православных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священников;</a:t>
            </a:r>
          </a:p>
          <a:p>
            <a:r>
              <a:rPr lang="ru-RU" b="1" dirty="0" smtClean="0"/>
              <a:t>4.  Сохранение сельских общин с их руководителями;</a:t>
            </a:r>
          </a:p>
          <a:p>
            <a:r>
              <a:rPr lang="ru-RU" b="1" dirty="0" smtClean="0"/>
              <a:t>5.  Национальное и религиозное угнетение местного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населения;</a:t>
            </a:r>
          </a:p>
          <a:p>
            <a:pPr marL="457200" indent="-457200">
              <a:buAutoNum type="arabicPeriod" startAt="6"/>
            </a:pPr>
            <a:r>
              <a:rPr lang="ru-RU" b="1" dirty="0" smtClean="0"/>
              <a:t>Ограничение прав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порабощённых народов;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417" y="3564335"/>
            <a:ext cx="4223323" cy="3167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0" t="1239" r="20944" b="75238"/>
          <a:stretch/>
        </p:blipFill>
        <p:spPr>
          <a:xfrm>
            <a:off x="2123728" y="4626243"/>
            <a:ext cx="1728191" cy="2072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2351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20688"/>
            <a:ext cx="65527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Достигли ли поставленных целей?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96752"/>
            <a:ext cx="1871960" cy="187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4369" y="2132732"/>
            <a:ext cx="69127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Я узнал, что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Я понял, что..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Я научился…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Мне было сложно..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Мне было интересно..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Я не понял..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1444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529" y="40466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b="1" dirty="0" smtClean="0"/>
              <a:t>Выбрать страны, которые относятся к южнославянским : </a:t>
            </a:r>
          </a:p>
          <a:p>
            <a:r>
              <a:rPr lang="ru-RU" b="1" dirty="0" smtClean="0"/>
              <a:t>А) Болгария б) Византия в) Сербия г) Польша д) Чехия е) Священная Римская империя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97432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 Страны Балканского полуострова были захвачены </a:t>
            </a:r>
          </a:p>
          <a:p>
            <a:r>
              <a:rPr lang="ru-RU" b="1" dirty="0" smtClean="0"/>
              <a:t>А) немцами б) турками в) русскими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7036" y="3192232"/>
            <a:ext cx="8035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r>
              <a:rPr lang="ru-RU" dirty="0" smtClean="0"/>
              <a:t>. </a:t>
            </a:r>
            <a:r>
              <a:rPr lang="ru-RU" b="1" dirty="0" smtClean="0"/>
              <a:t>Титул «царя сербов и греков» принял а ) Стефан </a:t>
            </a:r>
            <a:r>
              <a:rPr lang="ru-RU" b="1" dirty="0" err="1" smtClean="0"/>
              <a:t>Душан</a:t>
            </a:r>
            <a:r>
              <a:rPr lang="ru-RU" b="1" dirty="0" smtClean="0"/>
              <a:t>  б) Иван Александр в ) </a:t>
            </a:r>
            <a:r>
              <a:rPr lang="ru-RU" b="1" dirty="0" err="1" smtClean="0"/>
              <a:t>Милош</a:t>
            </a:r>
            <a:r>
              <a:rPr lang="ru-RU" b="1" dirty="0" smtClean="0"/>
              <a:t> </a:t>
            </a:r>
            <a:r>
              <a:rPr lang="ru-RU" b="1" dirty="0" err="1" smtClean="0"/>
              <a:t>Обилич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7036" y="4023229"/>
            <a:ext cx="8086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1389 г – это : а ) год принятия Флорентийской унии б) год захвата турками Константинополя в)битва на Косовом поле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1951" y="5214391"/>
            <a:ext cx="8035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Константинополь был захвачен в а) 1439  г генуэзцами б) в1389 году сербами  в) 1453 г турками - османами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811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771800" y="3140968"/>
            <a:ext cx="5148617" cy="150125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Д.З §16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НЗ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388979"/>
            <a:ext cx="983009" cy="104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2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52936"/>
            <a:ext cx="5184576" cy="269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476672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Страны Балканского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ctr"/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полуострова</a:t>
            </a:r>
          </a:p>
          <a:p>
            <a:pPr lvl="0" algn="ctr"/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XIV-XV</a:t>
            </a: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вв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Цели: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sz="4000" b="1" dirty="0" smtClean="0"/>
              <a:t>1. Знать южнославянские страны Балканского полуострова, показывать на карте </a:t>
            </a:r>
          </a:p>
          <a:p>
            <a:r>
              <a:rPr lang="ru-RU" sz="4000" b="1" dirty="0" smtClean="0"/>
              <a:t>Как они развивались по сравнению со странами Западной Европы и почему</a:t>
            </a:r>
          </a:p>
          <a:p>
            <a:r>
              <a:rPr lang="ru-RU" sz="4000" b="1" dirty="0" smtClean="0"/>
              <a:t>Называть правителей и героев  южнославянских государств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</a:pPr>
            <a:r>
              <a:rPr lang="ru-RU" sz="4000" b="1" dirty="0" smtClean="0"/>
              <a:t>Знать события, которые произошли в </a:t>
            </a:r>
            <a:r>
              <a:rPr lang="ru-RU" sz="40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a typeface="Calibri"/>
                <a:cs typeface="Times New Roman"/>
              </a:rPr>
              <a:t>1389г, 1439 г, 1453 </a:t>
            </a:r>
            <a:r>
              <a:rPr lang="ru-RU" sz="40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a typeface="Calibri"/>
                <a:cs typeface="Times New Roman"/>
              </a:rPr>
              <a:t>г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</a:pPr>
            <a:endParaRPr lang="ru-RU" sz="40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71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307668"/>
            <a:ext cx="7776864" cy="47705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Знать</a:t>
            </a:r>
            <a:r>
              <a:rPr lang="ru-RU" b="1" dirty="0" smtClean="0">
                <a:ln>
                  <a:solidFill>
                    <a:srgbClr val="009900"/>
                  </a:solidFill>
                </a:ln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b="1" dirty="0">
                <a:ln>
                  <a:solidFill>
                    <a:srgbClr val="009900"/>
                  </a:solidFill>
                </a:ln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:</a:t>
            </a:r>
            <a:endParaRPr lang="ru-RU" dirty="0">
              <a:ln>
                <a:solidFill>
                  <a:srgbClr val="009900"/>
                </a:solidFill>
              </a:ln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Страны Балканского полуострова: Болгария, Византия, Хорватия, Сербия, Албания, Греция. Уметь показывать их на карте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Особенности развития феодальных отношений в южнославянских государствах 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Более медленное развитие по сравнению с Западной Европой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Внутренние феодальные междоусобицы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Войны между южнославянскими государствами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Понятия: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церковная уния, «Законник Стефана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Душана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»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Даты: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1389г, 1439 г, 1453 г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Личности: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Стефан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Душан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, Иван Александр,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Милош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Обилич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, Константин Палеолог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 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6730" y="476672"/>
            <a:ext cx="11432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/>
                <a:ea typeface="Times New Roman"/>
              </a:rPr>
              <a:t>НЗ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431564"/>
            <a:ext cx="983009" cy="104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6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676" y="181089"/>
            <a:ext cx="862479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6000" b="1" cap="none" spc="0" dirty="0">
              <a:ln w="11430"/>
              <a:solidFill>
                <a:srgbClr val="6600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6158" y="548680"/>
            <a:ext cx="8496943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Охарактеризовать п</a:t>
            </a:r>
            <a:r>
              <a:rPr lang="ru-RU" b="1" cap="none" spc="0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оложение </a:t>
            </a:r>
            <a:r>
              <a:rPr lang="ru-RU" b="1" cap="none" spc="0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балканских</a:t>
            </a:r>
          </a:p>
          <a:p>
            <a:pPr algn="ctr"/>
            <a:r>
              <a:rPr lang="ru-RU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</a:t>
            </a:r>
            <a:r>
              <a:rPr lang="ru-RU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осударств н</a:t>
            </a:r>
            <a:r>
              <a:rPr lang="ru-RU" b="1" cap="none" spc="0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акануне турецкого </a:t>
            </a:r>
            <a:r>
              <a:rPr lang="ru-RU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завоевания</a:t>
            </a:r>
            <a:r>
              <a:rPr lang="ru-RU" sz="54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sz="5400" b="1" dirty="0" smtClean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2000" b="1" cap="none" spc="0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Стр.89-90.</a:t>
            </a:r>
            <a:endParaRPr lang="ru-RU" sz="2000" b="1" cap="none" spc="0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284984"/>
            <a:ext cx="8064896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3600" b="1" dirty="0" smtClean="0"/>
              <a:t>Перечислить государства </a:t>
            </a:r>
          </a:p>
          <a:p>
            <a:pPr marL="457200" indent="-457200">
              <a:buAutoNum type="arabicPeriod"/>
            </a:pPr>
            <a:r>
              <a:rPr lang="ru-RU" sz="3600" b="1" dirty="0" smtClean="0"/>
              <a:t>В состав каких государств входили</a:t>
            </a:r>
          </a:p>
          <a:p>
            <a:pPr marL="457200" indent="-457200">
              <a:buAutoNum type="arabicPeriod"/>
            </a:pPr>
            <a:r>
              <a:rPr lang="ru-RU" sz="3600" b="1" dirty="0" smtClean="0"/>
              <a:t>Были ли независимыми </a:t>
            </a:r>
          </a:p>
          <a:p>
            <a:pPr marL="457200" indent="-457200">
              <a:buAutoNum type="arabicPeriod"/>
            </a:pPr>
            <a:r>
              <a:rPr lang="ru-RU" sz="3600" b="1" dirty="0" smtClean="0"/>
              <a:t>Были ли централизованными</a:t>
            </a:r>
          </a:p>
          <a:p>
            <a:pPr marL="457200" indent="-457200">
              <a:buAutoNum type="arabicPeriod"/>
            </a:pPr>
            <a:r>
              <a:rPr lang="ru-RU" sz="3600" b="1" dirty="0" smtClean="0"/>
              <a:t>Известные правители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2471144"/>
            <a:ext cx="4824536" cy="461665"/>
          </a:xfrm>
          <a:prstGeom prst="rect">
            <a:avLst/>
          </a:prstGeom>
          <a:ln w="127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33"/>
                </a:solidFill>
              </a:rPr>
              <a:t>План характеристики </a:t>
            </a:r>
            <a:endParaRPr lang="ru-RU" b="1" dirty="0">
              <a:solidFill>
                <a:srgbClr val="66003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4958">
            <a:off x="7508012" y="1976099"/>
            <a:ext cx="943868" cy="99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7" r="6895"/>
          <a:stretch/>
        </p:blipFill>
        <p:spPr bwMode="auto">
          <a:xfrm>
            <a:off x="336158" y="312199"/>
            <a:ext cx="1133856" cy="10367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4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431" y="324348"/>
            <a:ext cx="88063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Положение балк</a:t>
            </a:r>
            <a:r>
              <a:rPr lang="ru-RU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анских государств в </a:t>
            </a:r>
            <a:r>
              <a:rPr lang="en-US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XIV</a:t>
            </a:r>
            <a:r>
              <a:rPr lang="ru-RU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в.</a:t>
            </a:r>
            <a:endParaRPr lang="ru-RU" sz="3200" b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431" y="954469"/>
            <a:ext cx="90682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b="1" dirty="0" smtClean="0"/>
              <a:t>Хорватия входит в состав Венгерского королевства;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Сербия распадается на несколько независимых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владений после смерти Стефана </a:t>
            </a:r>
            <a:r>
              <a:rPr lang="ru-RU" b="1" dirty="0" err="1" smtClean="0"/>
              <a:t>Душана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3.  В Болгарии начинается феодальная раздробленность,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а после смерти Ивана Александра её начинают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захватывать турки;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58229"/>
            <a:ext cx="1957296" cy="289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encrypted-tbn1.gstatic.com/images?q=tbn:ANd9GcQfLvw50V0oLXi6tu7UDiz82Q65jFMtl2yIsj2pCvuD_Wd4dI_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58229"/>
            <a:ext cx="4738265" cy="2807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96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257" y="548680"/>
            <a:ext cx="79928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Каковы </a:t>
            </a:r>
            <a:r>
              <a:rPr lang="ru-RU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причины </a:t>
            </a:r>
            <a:r>
              <a:rPr lang="ru-RU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успехов турок в</a:t>
            </a:r>
            <a:r>
              <a:rPr lang="ru-RU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завоевании </a:t>
            </a:r>
            <a:r>
              <a:rPr lang="ru-RU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государств</a:t>
            </a:r>
            <a:r>
              <a:rPr lang="ru-RU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Балканского</a:t>
            </a:r>
            <a:r>
              <a:rPr lang="ru-RU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полуострова</a:t>
            </a:r>
            <a:r>
              <a:rPr lang="ru-RU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ru-RU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Стр.90-92</a:t>
            </a:r>
            <a:endParaRPr lang="ru-RU" b="1" cap="none" spc="0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4958">
            <a:off x="7707861" y="1433748"/>
            <a:ext cx="865257" cy="9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2550"/>
            <a:ext cx="113347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0791" y="3026569"/>
            <a:ext cx="87832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Ослабление Византии;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Использование Византией в войнах Сербии с Болгарией турок;</a:t>
            </a: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3.  Ослабление балканских государств в борьбе с     </a:t>
            </a: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Византией и Османской империей;</a:t>
            </a: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4.  Нежелание балканских правителей объединиться в</a:t>
            </a: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борьбе против турок;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2124466"/>
            <a:ext cx="27783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Причины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239449"/>
            <a:ext cx="1633383" cy="138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85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408712"/>
          </a:xfrm>
          <a:prstGeom prst="rect">
            <a:avLst/>
          </a:prstGeom>
        </p:spPr>
        <p:txBody>
          <a:bodyPr>
            <a:normAutofit fontScale="4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0" indent="0" algn="ctr">
              <a:lnSpc>
                <a:spcPct val="115000"/>
              </a:lnSpc>
              <a:buNone/>
            </a:pPr>
            <a:r>
              <a:rPr lang="ru-RU" sz="8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  <a:ea typeface="Calibri"/>
                <a:cs typeface="Times New Roman"/>
              </a:rPr>
              <a:t> </a:t>
            </a:r>
            <a:r>
              <a:rPr lang="ru-RU" sz="101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  <a:ea typeface="Calibri"/>
                <a:cs typeface="Times New Roman"/>
              </a:rPr>
              <a:t>Битва на Косовом </a:t>
            </a:r>
            <a:r>
              <a:rPr lang="ru-RU" sz="101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  <a:ea typeface="Calibri"/>
                <a:cs typeface="Times New Roman"/>
              </a:rPr>
              <a:t>поле  </a:t>
            </a:r>
            <a:endParaRPr lang="ru-RU" sz="101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ru-RU" sz="8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  <a:ea typeface="Calibri"/>
                <a:cs typeface="Times New Roman"/>
              </a:rPr>
              <a:t> </a:t>
            </a:r>
            <a:r>
              <a:rPr lang="ru-RU" sz="67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  <a:ea typeface="Calibri"/>
                <a:cs typeface="Times New Roman"/>
              </a:rPr>
              <a:t>Когда произошла?</a:t>
            </a:r>
            <a:endParaRPr lang="ru-RU" sz="67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ru-RU" sz="67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  <a:ea typeface="Calibri"/>
                <a:cs typeface="Times New Roman"/>
              </a:rPr>
              <a:t> Кто такие </a:t>
            </a:r>
            <a:r>
              <a:rPr lang="ru-RU" sz="67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  <a:ea typeface="Calibri"/>
                <a:cs typeface="Times New Roman"/>
              </a:rPr>
              <a:t>Милош</a:t>
            </a:r>
            <a:r>
              <a:rPr lang="ru-RU" sz="67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  <a:ea typeface="Calibri"/>
                <a:cs typeface="Times New Roman"/>
              </a:rPr>
              <a:t> </a:t>
            </a:r>
            <a:r>
              <a:rPr lang="ru-RU" sz="67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  <a:ea typeface="Calibri"/>
                <a:cs typeface="Times New Roman"/>
              </a:rPr>
              <a:t>Обилич</a:t>
            </a:r>
            <a:r>
              <a:rPr lang="ru-RU" sz="67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  <a:ea typeface="Calibri"/>
                <a:cs typeface="Times New Roman"/>
              </a:rPr>
              <a:t>,   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sz="67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  <a:ea typeface="Calibri"/>
                <a:cs typeface="Times New Roman"/>
              </a:rPr>
              <a:t> </a:t>
            </a:r>
            <a:r>
              <a:rPr lang="ru-RU" sz="67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  <a:ea typeface="Calibri"/>
                <a:cs typeface="Times New Roman"/>
              </a:rPr>
              <a:t>  </a:t>
            </a:r>
            <a:r>
              <a:rPr lang="ru-RU" sz="67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  <a:ea typeface="Calibri"/>
                <a:cs typeface="Times New Roman"/>
              </a:rPr>
              <a:t>Мурад</a:t>
            </a:r>
            <a:r>
              <a:rPr lang="ru-RU" sz="67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  <a:ea typeface="Calibri"/>
                <a:cs typeface="Times New Roman"/>
              </a:rPr>
              <a:t> </a:t>
            </a:r>
            <a:r>
              <a:rPr lang="en-US" sz="67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  <a:ea typeface="Calibri"/>
                <a:cs typeface="Times New Roman"/>
              </a:rPr>
              <a:t>I</a:t>
            </a:r>
            <a:r>
              <a:rPr lang="ru-RU" sz="67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  <a:ea typeface="Calibri"/>
                <a:cs typeface="Times New Roman"/>
              </a:rPr>
              <a:t>, Лазарь?</a:t>
            </a:r>
            <a:endParaRPr lang="ru-RU" sz="67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ru-RU" sz="67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  <a:ea typeface="Calibri"/>
                <a:cs typeface="Times New Roman"/>
              </a:rPr>
              <a:t> Чем закончилась, почему?  </a:t>
            </a:r>
            <a:r>
              <a:rPr lang="ru-RU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  <a:ea typeface="Calibri"/>
                <a:cs typeface="Times New Roman"/>
              </a:rPr>
              <a:t>    </a:t>
            </a:r>
            <a:r>
              <a:rPr lang="ru-RU" sz="8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  <a:ea typeface="Calibri"/>
                <a:cs typeface="Times New Roman"/>
              </a:rPr>
              <a:t>	</a:t>
            </a:r>
            <a:endParaRPr lang="ru-RU" sz="8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8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 </a:t>
            </a:r>
          </a:p>
          <a:p>
            <a:pPr marL="0" lvl="0" indent="0">
              <a:lnSpc>
                <a:spcPct val="115000"/>
              </a:lnSpc>
              <a:buNone/>
            </a:pPr>
            <a:endParaRPr lang="ru-RU" sz="7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 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74872"/>
            <a:ext cx="3496640" cy="2622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900652"/>
            <a:ext cx="2088231" cy="250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974872"/>
            <a:ext cx="1824884" cy="2431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199" y="1124744"/>
            <a:ext cx="740758" cy="76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840" y="2864015"/>
            <a:ext cx="113347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71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 Широкоформатный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широкоформатный 4</Template>
  <TotalTime>237</TotalTime>
  <Words>642</Words>
  <Application>Microsoft Office PowerPoint</Application>
  <PresentationFormat>Экран (4:3)</PresentationFormat>
  <Paragraphs>127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4 Широкоформатный</vt:lpstr>
      <vt:lpstr>Повторим </vt:lpstr>
      <vt:lpstr>Д.З §16  НЗ</vt:lpstr>
      <vt:lpstr>Презентация PowerPoint</vt:lpstr>
      <vt:lpstr>Цели: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21</cp:revision>
  <cp:lastPrinted>1601-01-01T00:00:00Z</cp:lastPrinted>
  <dcterms:created xsi:type="dcterms:W3CDTF">2013-11-12T05:13:37Z</dcterms:created>
  <dcterms:modified xsi:type="dcterms:W3CDTF">2014-11-09T09:58:01Z</dcterms:modified>
</cp:coreProperties>
</file>