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5" r:id="rId6"/>
    <p:sldId id="260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23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7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3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6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1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6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23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2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9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0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C6D11-0439-416F-B28D-28251DF8C033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0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783" y="1713259"/>
            <a:ext cx="8663296" cy="47525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</a:rPr>
              <a:t>СССР в середине 1960-1980-ых годов</a:t>
            </a:r>
            <a:endParaRPr lang="ru-RU" sz="3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356285" y="476672"/>
            <a:ext cx="2275915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 Эпоха «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Р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азвитого социализма»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632201" y="476671"/>
            <a:ext cx="2178158" cy="123658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 Общественно-политическая жизнь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4810359" y="476672"/>
            <a:ext cx="230425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 Проблемы внешней политики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7114615" y="476672"/>
            <a:ext cx="194421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Личности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132856"/>
            <a:ext cx="7488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7294635" y="6302308"/>
            <a:ext cx="1584175" cy="64807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 action="ppaction://hlinksldjump"/>
              </a:rPr>
              <a:t>Тест</a:t>
            </a:r>
            <a:endParaRPr lang="ru-RU" sz="2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Прямоугольник 10"/>
          <p:cNvSpPr>
            <a:spLocks/>
          </p:cNvSpPr>
          <p:nvPr/>
        </p:nvSpPr>
        <p:spPr>
          <a:xfrm>
            <a:off x="917839" y="1921212"/>
            <a:ext cx="7416800" cy="1008062"/>
          </a:xfrm>
          <a:prstGeom prst="rect">
            <a:avLst/>
          </a:prstGeom>
          <a:solidFill>
            <a:srgbClr val="72A376"/>
          </a:solidFill>
          <a:ln w="55000" cmpd="thickThin">
            <a:solidFill>
              <a:srgbClr val="527755"/>
            </a:solidFill>
          </a:ln>
        </p:spPr>
        <p:txBody>
          <a:bodyPr anchor="ctr"/>
          <a:lstStyle/>
          <a:p>
            <a:pPr algn="ctr"/>
            <a:r>
              <a:rPr lang="en-US" altLang="en-US" sz="4800" dirty="0">
                <a:solidFill>
                  <a:srgbClr val="FFFFFF"/>
                </a:solidFill>
                <a:latin typeface="Lucida Sans Unicode" charset="0"/>
              </a:rPr>
              <a:t>«Эпоха застоя»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76418"/>
            <a:ext cx="2130623" cy="25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5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4829020" y="373521"/>
            <a:ext cx="230425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Проблемы внешней политики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6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Изучить §15 </a:t>
            </a:r>
            <a:r>
              <a:rPr lang="ru-RU" sz="2800" b="1" dirty="0" err="1" smtClean="0">
                <a:solidFill>
                  <a:srgbClr val="FF0000"/>
                </a:solidFill>
                <a:latin typeface="Century Gothic" pitchFamily="34" charset="0"/>
              </a:rPr>
              <a:t>стр</a:t>
            </a: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 111-114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Ответить на вопросы:</a:t>
            </a:r>
          </a:p>
          <a:p>
            <a:pPr marL="514350" lvl="0" indent="-514350"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  <a:latin typeface="Century Gothic" pitchFamily="34" charset="0"/>
              </a:rPr>
              <a:t>Какой период  называют «эпохой развитого социализма». Почему?</a:t>
            </a:r>
          </a:p>
          <a:p>
            <a:pPr marL="514350" lvl="0" indent="-514350"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  <a:latin typeface="Century Gothic" pitchFamily="34" charset="0"/>
              </a:rPr>
              <a:t>Заполнить таблицу «Итоги экономической реформы 1965г.»</a:t>
            </a:r>
          </a:p>
          <a:p>
            <a:pPr marL="514350" lvl="0" indent="-514350"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  <a:latin typeface="Century Gothic" pitchFamily="34" charset="0"/>
              </a:rPr>
              <a:t>В чем причины отставания экономики СССР от экономики западных стран?</a:t>
            </a:r>
          </a:p>
          <a:p>
            <a:pPr marL="514350" lvl="0" indent="-514350"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  <a:latin typeface="Century Gothic" pitchFamily="34" charset="0"/>
              </a:rPr>
              <a:t>Каковы основные противоречия этого периода? Почему его называют «эпохой застоя</a:t>
            </a:r>
            <a:r>
              <a:rPr lang="ru-RU" sz="2200" b="1" dirty="0" smtClean="0">
                <a:solidFill>
                  <a:srgbClr val="002060"/>
                </a:solidFill>
                <a:latin typeface="Century Gothic" pitchFamily="34" charset="0"/>
              </a:rPr>
              <a:t>»</a:t>
            </a:r>
            <a:endParaRPr lang="ru-RU" sz="2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323528" y="357881"/>
            <a:ext cx="221624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Эпоха «Развитого социализма»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5" name="Скругленный прямоугольник 14">
            <a:hlinkClick r:id="rId4" action="ppaction://hlinksldjump"/>
          </p:cNvPr>
          <p:cNvSpPr/>
          <p:nvPr/>
        </p:nvSpPr>
        <p:spPr>
          <a:xfrm>
            <a:off x="2539774" y="357880"/>
            <a:ext cx="2248250" cy="123658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Общественно-политическая жизнь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6" name="Скругленный прямоугольник 15">
            <a:hlinkClick r:id="rId5" action="ppaction://hlinksldjump"/>
          </p:cNvPr>
          <p:cNvSpPr/>
          <p:nvPr/>
        </p:nvSpPr>
        <p:spPr>
          <a:xfrm>
            <a:off x="7130526" y="384609"/>
            <a:ext cx="194421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Личности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3140968"/>
            <a:ext cx="749091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310546" y="6533964"/>
            <a:ext cx="1584175" cy="64807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 action="ppaction://hlinksldjump"/>
              </a:rPr>
              <a:t>Тест</a:t>
            </a:r>
            <a:endParaRPr lang="ru-RU" sz="2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195103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бъект 3"/>
          <p:cNvSpPr>
            <a:spLocks noGrp="1"/>
          </p:cNvSpPr>
          <p:nvPr>
            <p:ph sz="half" idx="2"/>
          </p:nvPr>
        </p:nvSpPr>
        <p:spPr>
          <a:xfrm>
            <a:off x="4751185" y="1625118"/>
            <a:ext cx="4038600" cy="4925144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6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ru-RU" sz="2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>
          <a:xfrm>
            <a:off x="5508104" y="1844824"/>
            <a:ext cx="2315841" cy="284487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>
            <a:spLocks/>
          </p:cNvSpPr>
          <p:nvPr/>
        </p:nvSpPr>
        <p:spPr>
          <a:xfrm>
            <a:off x="5438338" y="4909229"/>
            <a:ext cx="2664295" cy="14638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5000" cmpd="thickThin">
            <a:solidFill>
              <a:srgbClr val="527755"/>
            </a:solidFill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А.Н.Косыгин, Председатель Совета Министров СССР</a:t>
            </a:r>
          </a:p>
        </p:txBody>
      </p:sp>
    </p:spTree>
    <p:extLst>
      <p:ext uri="{BB962C8B-B14F-4D97-AF65-F5344CB8AC3E}">
        <p14:creationId xmlns:p14="http://schemas.microsoft.com/office/powerpoint/2010/main" val="7176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648091"/>
            <a:ext cx="8640960" cy="4925144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6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Изучить </a:t>
            </a:r>
            <a:r>
              <a:rPr lang="ru-RU" sz="2800" b="1" dirty="0" err="1" smtClean="0">
                <a:solidFill>
                  <a:srgbClr val="FF0000"/>
                </a:solidFill>
                <a:latin typeface="Century Gothic" pitchFamily="34" charset="0"/>
              </a:rPr>
              <a:t>стр</a:t>
            </a: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 114-16.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Ответить на вопросы : 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Когда и в связи с чем была принята новая Конституция СССР?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В чем причины возникновения диссидентского движения? Каковы его основные направления? 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365649" y="387286"/>
            <a:ext cx="2216246" cy="1287791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Эпоха «Развитого социализма»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2581896" y="387287"/>
            <a:ext cx="2149920" cy="123658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Общественно-политическая жизнь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4731815" y="387286"/>
            <a:ext cx="230425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Проблемы внешней политики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7036071" y="412888"/>
            <a:ext cx="2044893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Личности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294635" y="6302308"/>
            <a:ext cx="1584175" cy="64807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 action="ppaction://hlinksldjump"/>
              </a:rPr>
              <a:t>Тест</a:t>
            </a:r>
            <a:endParaRPr lang="ru-RU" sz="2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>
          <a:xfrm>
            <a:off x="682989" y="4365104"/>
            <a:ext cx="1349562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23728" y="479715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400" b="1" kern="0" dirty="0" smtClean="0">
                <a:solidFill>
                  <a:srgbClr val="375439"/>
                </a:solidFill>
                <a:latin typeface="Arial" charset="0"/>
              </a:rPr>
              <a:t> </a:t>
            </a:r>
            <a:r>
              <a:rPr lang="ru-RU" altLang="en-US" b="1" kern="0" dirty="0" smtClean="0">
                <a:solidFill>
                  <a:srgbClr val="002060"/>
                </a:solidFill>
                <a:latin typeface="Arial" charset="0"/>
              </a:rPr>
              <a:t>Б</a:t>
            </a:r>
            <a:r>
              <a:rPr lang="en-US" altLang="en-US" b="1" kern="0" dirty="0" err="1" smtClean="0">
                <a:solidFill>
                  <a:srgbClr val="002060"/>
                </a:solidFill>
                <a:latin typeface="Arial" charset="0"/>
              </a:rPr>
              <a:t>ыла</a:t>
            </a:r>
            <a:r>
              <a:rPr lang="en-US" altLang="en-US" b="1" kern="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Arial" charset="0"/>
              </a:rPr>
              <a:t>закреплена</a:t>
            </a:r>
            <a:r>
              <a:rPr lang="en-US" altLang="en-US" b="1" kern="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Arial" charset="0"/>
              </a:rPr>
              <a:t>роль</a:t>
            </a:r>
            <a:r>
              <a:rPr lang="en-US" altLang="en-US" b="1" kern="0" dirty="0">
                <a:solidFill>
                  <a:srgbClr val="002060"/>
                </a:solidFill>
                <a:latin typeface="Arial" charset="0"/>
              </a:rPr>
              <a:t> КПСС </a:t>
            </a:r>
            <a:r>
              <a:rPr lang="en-US" altLang="en-US" b="1" kern="0" dirty="0" err="1">
                <a:solidFill>
                  <a:srgbClr val="002060"/>
                </a:solidFill>
                <a:latin typeface="Arial" charset="0"/>
              </a:rPr>
              <a:t>как</a:t>
            </a:r>
            <a:r>
              <a:rPr lang="en-US" altLang="en-US" b="1" kern="0" dirty="0">
                <a:solidFill>
                  <a:srgbClr val="002060"/>
                </a:solidFill>
                <a:latin typeface="Arial" charset="0"/>
              </a:rPr>
              <a:t> «</a:t>
            </a:r>
            <a:r>
              <a:rPr lang="en-US" altLang="en-US" b="1" kern="0" dirty="0" err="1">
                <a:solidFill>
                  <a:srgbClr val="002060"/>
                </a:solidFill>
                <a:latin typeface="Arial" charset="0"/>
              </a:rPr>
              <a:t>руководящей</a:t>
            </a:r>
            <a:r>
              <a:rPr lang="en-US" altLang="en-US" b="1" kern="0" dirty="0">
                <a:solidFill>
                  <a:srgbClr val="002060"/>
                </a:solidFill>
                <a:latin typeface="Arial" charset="0"/>
              </a:rPr>
              <a:t> и </a:t>
            </a:r>
            <a:r>
              <a:rPr lang="en-US" altLang="en-US" b="1" kern="0" dirty="0" err="1">
                <a:solidFill>
                  <a:srgbClr val="002060"/>
                </a:solidFill>
                <a:latin typeface="Arial" charset="0"/>
              </a:rPr>
              <a:t>направляющей</a:t>
            </a:r>
            <a:r>
              <a:rPr lang="en-US" altLang="en-US" b="1" kern="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Arial" charset="0"/>
              </a:rPr>
              <a:t>силы</a:t>
            </a:r>
            <a:r>
              <a:rPr lang="en-US" altLang="en-US" b="1" kern="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Arial" charset="0"/>
              </a:rPr>
              <a:t>советского</a:t>
            </a:r>
            <a:r>
              <a:rPr lang="en-US" altLang="en-US" b="1" kern="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Arial" charset="0"/>
              </a:rPr>
              <a:t>общества</a:t>
            </a:r>
            <a:r>
              <a:rPr lang="en-US" altLang="en-US" b="1" kern="0" dirty="0">
                <a:solidFill>
                  <a:srgbClr val="002060"/>
                </a:solidFill>
                <a:latin typeface="Arial" charset="0"/>
              </a:rPr>
              <a:t>», «</a:t>
            </a:r>
            <a:r>
              <a:rPr lang="en-US" altLang="en-US" b="1" kern="0" dirty="0" err="1">
                <a:solidFill>
                  <a:srgbClr val="002060"/>
                </a:solidFill>
                <a:latin typeface="Arial" charset="0"/>
              </a:rPr>
              <a:t>ядра</a:t>
            </a:r>
            <a:r>
              <a:rPr lang="en-US" altLang="en-US" b="1" kern="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Arial" charset="0"/>
              </a:rPr>
              <a:t>политической</a:t>
            </a:r>
            <a:r>
              <a:rPr lang="en-US" altLang="en-US" b="1" kern="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Arial" charset="0"/>
              </a:rPr>
              <a:t>системы</a:t>
            </a:r>
            <a:r>
              <a:rPr lang="en-US" altLang="en-US" b="1" kern="0" dirty="0">
                <a:solidFill>
                  <a:srgbClr val="002060"/>
                </a:solidFill>
                <a:latin typeface="Arial" charset="0"/>
              </a:rPr>
              <a:t>»</a:t>
            </a:r>
            <a:endParaRPr lang="en-US" altLang="en-US" b="1" kern="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554" y="3452345"/>
            <a:ext cx="1124570" cy="134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0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88" y="1605045"/>
            <a:ext cx="8964487" cy="5136324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6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Century Gothic" pitchFamily="34" charset="0"/>
              </a:rPr>
              <a:t> 1.  </a:t>
            </a:r>
            <a:r>
              <a:rPr lang="ru-RU" sz="2400" b="1" smtClean="0">
                <a:solidFill>
                  <a:srgbClr val="002060"/>
                </a:solidFill>
                <a:latin typeface="Century Gothic" pitchFamily="34" charset="0"/>
              </a:rPr>
              <a:t> Заполните таблицу «Важнейшие события международной жизни СССР»</a:t>
            </a:r>
          </a:p>
          <a:p>
            <a:pPr algn="ctr"/>
            <a:endParaRPr lang="ru-RU" sz="24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Century Gothic" pitchFamily="34" charset="0"/>
              </a:rPr>
              <a:t>2. В чем сущность </a:t>
            </a:r>
            <a:r>
              <a:rPr lang="ru-RU" sz="2400" b="1" smtClean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sz="2400" b="1" smtClean="0">
                <a:solidFill>
                  <a:srgbClr val="002060"/>
                </a:solidFill>
                <a:latin typeface="Century Gothic" pitchFamily="34" charset="0"/>
              </a:rPr>
              <a:t>доктрины Брежнева»? </a:t>
            </a:r>
          </a:p>
          <a:p>
            <a:pPr algn="ctr"/>
            <a:endParaRPr lang="ru-RU" sz="24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323528" y="382161"/>
            <a:ext cx="221624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Эпоха «Развитого социализма»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2539774" y="388133"/>
            <a:ext cx="2153907" cy="1227189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Общественно-политическая жизнь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4675652" y="388133"/>
            <a:ext cx="230425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Проблемы внешней политики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6997937" y="388133"/>
            <a:ext cx="194421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Личности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596336" y="6626344"/>
            <a:ext cx="1282474" cy="324036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 action="ppaction://hlinksldjump"/>
              </a:rPr>
              <a:t>Тест</a:t>
            </a:r>
            <a:endParaRPr lang="ru-RU" sz="2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4258"/>
            <a:ext cx="363109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293" y="6034407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Подписание  договора </a:t>
            </a:r>
            <a:r>
              <a:rPr lang="ru-RU" b="1" dirty="0"/>
              <a:t>между СССР и США ОСВ -1 и Договор ПРО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>
          <a:xfrm>
            <a:off x="4482172" y="3584258"/>
            <a:ext cx="3653481" cy="24121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93681" y="6165304"/>
            <a:ext cx="389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itchFamily="34" charset="0"/>
              </a:rPr>
              <a:t>Ввод войск в Афганистан 1979г</a:t>
            </a:r>
            <a:endParaRPr lang="ru-RU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3161" y="1412776"/>
            <a:ext cx="8496944" cy="5328592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6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1. Кто возглавил СССР в период  после отставки Н.С Хрущева?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2. Кто возглавлял СССР в период «эпохи застоя»?</a:t>
            </a:r>
          </a:p>
          <a:p>
            <a:endParaRPr lang="ru-RU" sz="2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3. Кто был инициатором проведения экономической реформы 1965 года?</a:t>
            </a:r>
          </a:p>
          <a:p>
            <a:endParaRPr lang="ru-RU" sz="2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4.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Русский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писатель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ветеран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Великой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Отечественной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войны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. В 1945-1953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гг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. –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репрессирован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по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«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политической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»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статье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. В 1974 г.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лишен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гражданства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и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выслан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из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страны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. В 1994 г.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вернулся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на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002060"/>
                </a:solidFill>
                <a:latin typeface="Century Gothic" pitchFamily="34" charset="0"/>
              </a:rPr>
              <a:t>Родину</a:t>
            </a:r>
            <a:endParaRPr lang="ru-RU" altLang="en-US" sz="2000" b="1" kern="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endParaRPr lang="ru-RU" altLang="en-US" sz="2000" b="1" kern="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2060"/>
                </a:solidFill>
                <a:latin typeface="Century Gothic" pitchFamily="34" charset="0"/>
              </a:rPr>
              <a:t>5.</a:t>
            </a:r>
            <a:r>
              <a:rPr lang="en-US" altLang="en-US" sz="2000" kern="0" dirty="0">
                <a:solidFill>
                  <a:srgbClr val="375439"/>
                </a:solidFill>
                <a:latin typeface="Arial" charset="0"/>
              </a:rPr>
              <a:t>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Руководитель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коллектива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разработчиков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водородной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бомбы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академик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АН СССР.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Правозащитник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нобелевский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лауреат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altLang="en-US" sz="2000" b="1" kern="0" dirty="0" err="1">
                <a:solidFill>
                  <a:srgbClr val="002060"/>
                </a:solidFill>
                <a:latin typeface="Century Gothic" pitchFamily="34" charset="0"/>
              </a:rPr>
              <a:t>мира</a:t>
            </a:r>
            <a:r>
              <a:rPr lang="en-US" altLang="en-US" sz="2000" b="1" kern="0" dirty="0">
                <a:solidFill>
                  <a:srgbClr val="002060"/>
                </a:solidFill>
                <a:latin typeface="Century Gothic" pitchFamily="34" charset="0"/>
              </a:rPr>
              <a:t> (1975</a:t>
            </a:r>
            <a:r>
              <a:rPr lang="en-US" altLang="en-US" sz="2000" b="1" kern="0" dirty="0" smtClean="0">
                <a:solidFill>
                  <a:srgbClr val="002060"/>
                </a:solidFill>
                <a:latin typeface="Century Gothic" pitchFamily="34" charset="0"/>
              </a:rPr>
              <a:t>)</a:t>
            </a:r>
            <a:endParaRPr lang="ru-RU" altLang="en-US" sz="2000" b="1" kern="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kern="0" dirty="0">
              <a:solidFill>
                <a:srgbClr val="002060"/>
              </a:solidFill>
              <a:latin typeface="Century Gothic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414558" y="176189"/>
            <a:ext cx="221624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Эпоха «Развитого социализма»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2643763" y="176188"/>
            <a:ext cx="2032225" cy="123658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Общественно-политическая жизнь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4675988" y="176189"/>
            <a:ext cx="230425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Проблемы внешней политики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6980244" y="201791"/>
            <a:ext cx="194421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Личности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294635" y="6302308"/>
            <a:ext cx="1584175" cy="64807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 action="ppaction://hlinksldjump"/>
              </a:rPr>
              <a:t>Тест</a:t>
            </a:r>
            <a:endParaRPr lang="ru-RU" sz="2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1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69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717" y="522920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1. Кто есть кто?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3604" y="1688709"/>
            <a:ext cx="83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 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268353" y="1617467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140427" y="1617467"/>
            <a:ext cx="896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3867145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254005" y="389390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8336433" y="372922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6</a:t>
            </a:r>
            <a:endParaRPr lang="ru-RU" sz="40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7862081" y="6355036"/>
            <a:ext cx="978408" cy="484632"/>
          </a:xfrm>
          <a:prstGeom prst="rightArrow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" y="110982"/>
            <a:ext cx="1959583" cy="222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0982"/>
            <a:ext cx="1680891" cy="215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227887" y="2681128"/>
            <a:ext cx="1749054" cy="23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5940152" y="110982"/>
            <a:ext cx="1734570" cy="2224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81127"/>
            <a:ext cx="1818993" cy="23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://static.intelligent.lv/uploadEx/images/ru/people/faces/solzenicin/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23" y="2694484"/>
            <a:ext cx="186545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</a:rPr>
              <a:t>Ответь на </a:t>
            </a:r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</a:rPr>
              <a:t>вопросы, работая  в парах</a:t>
            </a:r>
            <a:endParaRPr lang="ru-RU" sz="3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В чем противоречие эпохи середины 1960-1980-ых годов?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Почему эта эпоха называется двумя терминами «эпоха развитого социализма» и «эпоха застоя»?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Положительного или отрицательного в ней ( эпохе) больше?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79597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388424" y="6257637"/>
            <a:ext cx="521208" cy="58075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375</Words>
  <Application>Microsoft Office PowerPoint</Application>
  <PresentationFormat>Экран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Ответь на вопросы, работая  в парах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2013-11-09T09:15:12Z</dcterms:created>
  <dcterms:modified xsi:type="dcterms:W3CDTF">2014-10-22T16:52:34Z</dcterms:modified>
</cp:coreProperties>
</file>