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DA378-DB41-42D4-ABF7-7C8A7A0996EE}" type="datetimeFigureOut">
              <a:rPr lang="ru-RU" smtClean="0"/>
              <a:t>07.09.2014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49EA-4DD8-4E04-917C-774864F26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549EA-4DD8-4E04-917C-774864F26E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3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99E22-86E4-47BC-B756-2C25E910F153}" type="datetime1">
              <a:rPr lang="ru-RU" smtClean="0"/>
              <a:t>07.09.2014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9AF3-34AD-4A38-875B-E8ACE97D3E15}" type="datetime1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4048-B20D-4750-AF6E-1757097293BF}" type="datetime1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7E342-083B-4566-9089-3230565DF04F}" type="datetime1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8B59-A2C7-4E0E-9BCC-E8F0273EE16B}" type="datetime1">
              <a:rPr lang="ru-RU" smtClean="0"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8546-A3D9-42D2-83A1-35CC2642EC86}" type="datetime1">
              <a:rPr lang="ru-RU" smtClean="0"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84C2-A802-4833-ACEA-0B8BBCF93AB0}" type="datetime1">
              <a:rPr lang="ru-RU" smtClean="0"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C107-68A3-462B-981A-EDA66F34ADE7}" type="datetime1">
              <a:rPr lang="ru-RU" smtClean="0"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A84B-FBBD-4971-A0D3-30651F8EE42C}" type="datetime1">
              <a:rPr lang="ru-RU" smtClean="0"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BC4B-7477-468C-A331-2DC659AE1D6E}" type="datetime1">
              <a:rPr lang="ru-RU" smtClean="0"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2B8E-5015-4943-AE66-91998CC70978}" type="datetime1">
              <a:rPr lang="ru-RU" smtClean="0"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7A6701-757E-4DC1-8981-983741358C4A}" type="datetime1">
              <a:rPr lang="ru-RU" smtClean="0"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7F1C8D-F5B9-4A06-B15A-738E1FC019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4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Централизованные государства  </a:t>
            </a:r>
            <a:r>
              <a:rPr lang="ru-RU" sz="4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4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49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49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36450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7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13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</a:rPr>
              <a:t>НЗ 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Понятия :</a:t>
            </a:r>
          </a:p>
          <a:p>
            <a:r>
              <a:rPr lang="ru-RU" b="1" dirty="0" smtClean="0"/>
              <a:t>Централизованное государство</a:t>
            </a:r>
          </a:p>
          <a:p>
            <a:r>
              <a:rPr lang="ru-RU" b="1" dirty="0" smtClean="0"/>
              <a:t>Сословно- представительная монархия</a:t>
            </a:r>
          </a:p>
          <a:p>
            <a:r>
              <a:rPr lang="ru-RU" b="1" dirty="0" smtClean="0"/>
              <a:t>Парламент</a:t>
            </a:r>
          </a:p>
          <a:p>
            <a:r>
              <a:rPr lang="ru-RU" b="1" dirty="0" smtClean="0"/>
              <a:t>Генеральные штаты</a:t>
            </a:r>
          </a:p>
          <a:p>
            <a:r>
              <a:rPr lang="ru-RU" b="1" dirty="0" smtClean="0"/>
              <a:t>Кортесы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1265 г, 1302 г, 1137 г</a:t>
            </a:r>
          </a:p>
          <a:p>
            <a:r>
              <a:rPr lang="ru-RU" b="1" dirty="0" smtClean="0"/>
              <a:t>Какие государства Европы и почему стали централизованными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7760" y="5023866"/>
            <a:ext cx="15716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260648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Calibri" pitchFamily="34" charset="0"/>
                <a:ea typeface="+mj-ea"/>
                <a:cs typeface="Calibri" pitchFamily="34" charset="0"/>
              </a:rPr>
              <a:t>Централизованное 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ea typeface="+mj-ea"/>
                <a:cs typeface="Calibri" pitchFamily="34" charset="0"/>
              </a:rPr>
              <a:t>государство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+mj-ea"/>
                <a:cs typeface="Calibri" pitchFamily="34" charset="0"/>
              </a:rPr>
              <a:t>-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государство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  <a:t>, управление которым осуществляется из одного центра</a:t>
            </a:r>
            <a:br>
              <a:rPr lang="ru-RU" sz="2800" b="1" dirty="0">
                <a:solidFill>
                  <a:srgbClr val="002060"/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0" y="4365104"/>
            <a:ext cx="1885841" cy="208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291669" cy="266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132856"/>
            <a:ext cx="7488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Централизованными государствами в Позднем средневековье стали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 Англия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 Франция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/>
              <a:t> </a:t>
            </a:r>
            <a:r>
              <a:rPr lang="ru-RU" sz="2800" b="1" dirty="0" smtClean="0"/>
              <a:t> Испания</a:t>
            </a:r>
            <a:endParaRPr lang="ru-RU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29128"/>
            <a:ext cx="1426102" cy="2123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148" y="1916832"/>
            <a:ext cx="984334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56835"/>
              </p:ext>
            </p:extLst>
          </p:nvPr>
        </p:nvGraphicFramePr>
        <p:xfrm>
          <a:off x="395536" y="1268760"/>
          <a:ext cx="8496944" cy="5421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174900"/>
                <a:gridCol w="1452469"/>
                <a:gridCol w="4357407"/>
              </a:tblGrid>
              <a:tr h="7929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Группы населения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Сторонники объединения страны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Противники объединения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</a:t>
                      </a:r>
                      <a:r>
                        <a:rPr lang="ru-RU" baseline="0" dirty="0" smtClean="0"/>
                        <a:t> одни стремились к объединению, другие нет?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737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горожане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438"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крестьяне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701">
                <a:tc>
                  <a:txBody>
                    <a:bodyPr/>
                    <a:lstStyle/>
                    <a:p>
                      <a:r>
                        <a:rPr lang="ru-RU" dirty="0" smtClean="0"/>
                        <a:t>Мелкие и средние феодалы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097">
                <a:tc>
                  <a:txBody>
                    <a:bodyPr/>
                    <a:lstStyle/>
                    <a:p>
                      <a:r>
                        <a:rPr lang="ru-RU" dirty="0" smtClean="0"/>
                        <a:t>Духовенство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695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Крупные феодалы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11663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>
                <a:solidFill>
                  <a:srgbClr val="D34817">
                    <a:lumMod val="50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Сторонники и противники централизации власти</a:t>
            </a:r>
            <a:br>
              <a:rPr lang="ru-RU" sz="3100" b="1" dirty="0">
                <a:solidFill>
                  <a:srgbClr val="D34817">
                    <a:lumMod val="50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</a:b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24509"/>
              </p:ext>
            </p:extLst>
          </p:nvPr>
        </p:nvGraphicFramePr>
        <p:xfrm>
          <a:off x="395536" y="704583"/>
          <a:ext cx="8496944" cy="599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80120"/>
                <a:gridCol w="792088"/>
                <a:gridCol w="5040560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 Группы населения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Сторонники объединения страны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Противники объединения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Почему</a:t>
                      </a:r>
                      <a:r>
                        <a:rPr lang="ru-RU" sz="1400" b="1" baseline="0" dirty="0" smtClean="0"/>
                        <a:t> одни стремились к объединению, другие нет?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горожане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Отсутствовали препятствия</a:t>
                      </a:r>
                      <a:r>
                        <a:rPr lang="ru-RU" b="1" baseline="0" dirty="0" smtClean="0"/>
                        <a:t> для торговли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baseline="0" dirty="0" smtClean="0"/>
                        <a:t>Короли давали городам право на самоуправление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36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крестьяне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Страдали от междоусобных войн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Выполняли</a:t>
                      </a:r>
                      <a:r>
                        <a:rPr lang="ru-RU" b="1" baseline="0" dirty="0" smtClean="0"/>
                        <a:t> много повинностей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Мелкие и средние феодалы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Король защищал от своеволия крупных феодалов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b="1" dirty="0" smtClean="0"/>
                        <a:t>Можно было служить при дворе короля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6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духовенство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Междоусобные</a:t>
                      </a:r>
                      <a:r>
                        <a:rPr lang="ru-RU" b="1" baseline="0" dirty="0" smtClean="0"/>
                        <a:t> войны наносили большие потери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0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Крупные феодалы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-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Были очень богаты и сильны, не хотели зависеть от короля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879" y="336839"/>
            <a:ext cx="701153" cy="735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66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Сословно- представительная монархия- </a:t>
            </a:r>
            <a:r>
              <a:rPr lang="ru-RU" b="1" dirty="0" smtClean="0">
                <a:solidFill>
                  <a:srgbClr val="002060"/>
                </a:solidFill>
              </a:rPr>
              <a:t>монархия, которая опирается на органы сословного представительства дворян, духовенства, горожан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800" b="1" dirty="0" smtClean="0"/>
              <a:t>Парламент                      Англия             1265 год</a:t>
            </a:r>
          </a:p>
          <a:p>
            <a:r>
              <a:rPr lang="ru-RU" sz="2800" b="1" dirty="0" smtClean="0"/>
              <a:t>Генеральные штаты      Франция         1302 год</a:t>
            </a:r>
          </a:p>
          <a:p>
            <a:r>
              <a:rPr lang="ru-RU" sz="2800" b="1" dirty="0" smtClean="0"/>
              <a:t>Кортесы                           Испания           1137 год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763808"/>
            <a:ext cx="819708" cy="8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8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accent2"/>
                </a:solidFill>
              </a:rPr>
              <a:t>Дополните таблицу элементами :  </a:t>
            </a:r>
            <a:r>
              <a:rPr lang="ru-RU" sz="3200" b="1" dirty="0" smtClean="0">
                <a:solidFill>
                  <a:schemeClr val="accent2"/>
                </a:solidFill>
              </a:rPr>
              <a:t>Англия, </a:t>
            </a:r>
            <a:r>
              <a:rPr lang="ru-RU" sz="3200" b="1" dirty="0" smtClean="0">
                <a:solidFill>
                  <a:srgbClr val="9B2D1F"/>
                </a:solidFill>
              </a:rPr>
              <a:t>Испания,</a:t>
            </a:r>
            <a:endParaRPr lang="ru-RU" sz="3200" b="1" dirty="0">
              <a:solidFill>
                <a:srgbClr val="9B2D1F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  </a:t>
            </a:r>
            <a:r>
              <a:rPr lang="ru-RU" sz="3200" b="1" dirty="0" smtClean="0">
                <a:solidFill>
                  <a:schemeClr val="accent2"/>
                </a:solidFill>
              </a:rPr>
              <a:t>Священная Римская империя, Франция, </a:t>
            </a:r>
            <a:r>
              <a:rPr lang="ru-RU" sz="3200" b="1" dirty="0" smtClean="0">
                <a:solidFill>
                  <a:schemeClr val="accent2"/>
                </a:solidFill>
              </a:rPr>
              <a:t>Византия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95049"/>
              </p:ext>
            </p:extLst>
          </p:nvPr>
        </p:nvGraphicFramePr>
        <p:xfrm>
          <a:off x="323528" y="2276873"/>
          <a:ext cx="8496944" cy="4392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121851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Это государство в Позднем средневековье осталось раздробленным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836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Сословно- представительный</a:t>
                      </a:r>
                      <a:r>
                        <a:rPr lang="ru-RU" sz="2400" b="1" baseline="0" dirty="0" smtClean="0"/>
                        <a:t> орган в этом государстве был созван королем в 1302 году</a:t>
                      </a:r>
                      <a:endParaRPr lang="ru-RU" sz="2400" b="1" dirty="0"/>
                    </a:p>
                  </a:txBody>
                  <a:tcPr/>
                </a:tc>
              </a:tr>
              <a:tr h="12056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Это государство сложилось в ходе Реконкисты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6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211" y="260648"/>
            <a:ext cx="6556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242088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Священная Римская империя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57301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Франция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58924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Испания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129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Домашнее задание § </a:t>
            </a:r>
            <a:r>
              <a:rPr lang="ru-RU" sz="7200" b="1" dirty="0" smtClean="0"/>
              <a:t>2</a:t>
            </a:r>
          </a:p>
          <a:p>
            <a:endParaRPr lang="ru-RU" sz="7200" b="1" dirty="0"/>
          </a:p>
          <a:p>
            <a:r>
              <a:rPr lang="ru-RU" sz="7200" b="1" smtClean="0"/>
              <a:t>НЗ</a:t>
            </a:r>
            <a:endParaRPr lang="ru-RU" sz="7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1C8D-F5B9-4A06-B15A-738E1FC0190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5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248</Words>
  <Application>Microsoft Office PowerPoint</Application>
  <PresentationFormat>Экран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     Централизованные государства    </vt:lpstr>
      <vt:lpstr>НЗ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Централизованное государство-государство, управление которым осуществляется из одного центра  Сторонники и противники централизации власти </dc:title>
  <dc:creator>Admin</dc:creator>
  <cp:lastModifiedBy>Admin</cp:lastModifiedBy>
  <cp:revision>12</cp:revision>
  <dcterms:created xsi:type="dcterms:W3CDTF">2012-09-09T06:47:51Z</dcterms:created>
  <dcterms:modified xsi:type="dcterms:W3CDTF">2014-09-07T07:26:09Z</dcterms:modified>
</cp:coreProperties>
</file>