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D6FFF-27A1-4AD6-8568-66027093057F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B59237-A071-46C1-A5F1-70B84CD29EC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D6FFF-27A1-4AD6-8568-66027093057F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59237-A071-46C1-A5F1-70B84CD29E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D6FFF-27A1-4AD6-8568-66027093057F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59237-A071-46C1-A5F1-70B84CD29E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D6FFF-27A1-4AD6-8568-66027093057F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59237-A071-46C1-A5F1-70B84CD29E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D6FFF-27A1-4AD6-8568-66027093057F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59237-A071-46C1-A5F1-70B84CD29EC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D6FFF-27A1-4AD6-8568-66027093057F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59237-A071-46C1-A5F1-70B84CD29EC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D6FFF-27A1-4AD6-8568-66027093057F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59237-A071-46C1-A5F1-70B84CD29EC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D6FFF-27A1-4AD6-8568-66027093057F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59237-A071-46C1-A5F1-70B84CD29E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D6FFF-27A1-4AD6-8568-66027093057F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59237-A071-46C1-A5F1-70B84CD29E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D6FFF-27A1-4AD6-8568-66027093057F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59237-A071-46C1-A5F1-70B84CD29E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D6FFF-27A1-4AD6-8568-66027093057F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59237-A071-46C1-A5F1-70B84CD29E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78D6FFF-27A1-4AD6-8568-66027093057F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5B59237-A071-46C1-A5F1-70B84CD29EC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036159"/>
            <a:ext cx="1943002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4"/>
          <a:stretch/>
        </p:blipFill>
        <p:spPr bwMode="auto">
          <a:xfrm>
            <a:off x="611560" y="5013176"/>
            <a:ext cx="1940276" cy="1484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00"/>
          <a:stretch/>
        </p:blipFill>
        <p:spPr bwMode="auto">
          <a:xfrm>
            <a:off x="3707904" y="3501008"/>
            <a:ext cx="1950100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163" y="260648"/>
            <a:ext cx="7772400" cy="2505075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+mj-lt"/>
              </a:rPr>
              <a:t>Изменения в обществе в Западной Европе</a:t>
            </a:r>
            <a:endParaRPr lang="ru-RU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532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8982" y="87269"/>
            <a:ext cx="295916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/>
              <a:t>мануфактура</a:t>
            </a:r>
            <a:endParaRPr lang="ru-RU" sz="2800" b="1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1835696" y="693732"/>
            <a:ext cx="2821029" cy="6775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771792" y="706970"/>
            <a:ext cx="2435555" cy="6510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689476" y="693732"/>
            <a:ext cx="0" cy="96955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21938" y="1415624"/>
            <a:ext cx="2342693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Крупное</a:t>
            </a:r>
          </a:p>
          <a:p>
            <a:pPr algn="ctr"/>
            <a:r>
              <a:rPr lang="ru-RU" sz="2800" b="1" dirty="0" smtClean="0"/>
              <a:t>производство</a:t>
            </a:r>
            <a:endParaRPr lang="ru-RU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961663" y="1687741"/>
            <a:ext cx="1390124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Ручной </a:t>
            </a:r>
          </a:p>
          <a:p>
            <a:pPr algn="ctr"/>
            <a:r>
              <a:rPr lang="ru-RU" sz="2800" b="1" dirty="0" smtClean="0"/>
              <a:t>труд</a:t>
            </a:r>
            <a:endParaRPr lang="ru-RU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120665" y="1556792"/>
            <a:ext cx="1655197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Наёмные</a:t>
            </a:r>
          </a:p>
          <a:p>
            <a:pPr algn="ctr"/>
            <a:r>
              <a:rPr lang="ru-RU" sz="2800" b="1" dirty="0" smtClean="0"/>
              <a:t>рабочие</a:t>
            </a:r>
            <a:endParaRPr lang="ru-RU" sz="2800" b="1" dirty="0"/>
          </a:p>
        </p:txBody>
      </p:sp>
      <p:cxnSp>
        <p:nvCxnSpPr>
          <p:cNvPr id="31" name="Прямая со стрелкой 30"/>
          <p:cNvCxnSpPr>
            <a:stCxn id="10" idx="2"/>
          </p:cNvCxnSpPr>
          <p:nvPr/>
        </p:nvCxnSpPr>
        <p:spPr>
          <a:xfrm>
            <a:off x="1993285" y="2369731"/>
            <a:ext cx="876778" cy="12286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6120665" y="2532267"/>
            <a:ext cx="1008112" cy="12378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4689476" y="2641848"/>
            <a:ext cx="0" cy="96955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282396" y="3625952"/>
            <a:ext cx="696201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/>
              <a:t>Последствия появления мануфактур</a:t>
            </a:r>
            <a:endParaRPr lang="ru-RU" sz="28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755576" y="4755594"/>
            <a:ext cx="3384376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/>
              <a:t>Разделение труда</a:t>
            </a:r>
            <a:endParaRPr lang="ru-RU" sz="28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5220072" y="4586316"/>
            <a:ext cx="3528392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/>
              <a:t>Резкое увеличение </a:t>
            </a:r>
          </a:p>
          <a:p>
            <a:r>
              <a:rPr lang="ru-RU" sz="2800" b="1" dirty="0" smtClean="0"/>
              <a:t>выпуска товаров </a:t>
            </a:r>
          </a:p>
          <a:p>
            <a:r>
              <a:rPr lang="ru-RU" sz="2800" b="1" dirty="0" smtClean="0"/>
              <a:t>и их удешевление</a:t>
            </a:r>
            <a:endParaRPr lang="ru-RU" sz="2800" b="1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2339752" y="4149172"/>
            <a:ext cx="0" cy="60642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6644647" y="4226971"/>
            <a:ext cx="0" cy="30321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680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Домашнее задание §1, с.11-15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78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456184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4400" b="1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n-ea"/>
                <a:cs typeface="+mn-cs"/>
              </a:rPr>
              <a:t>НаШтоБузу</a:t>
            </a:r>
            <a:r>
              <a:rPr lang="ru-RU" sz="4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n-ea"/>
                <a:cs typeface="+mn-cs"/>
              </a:rPr>
              <a:t/>
            </a:r>
            <a:br>
              <a:rPr lang="ru-RU" sz="4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n-ea"/>
                <a:cs typeface="+mn-cs"/>
              </a:rPr>
            </a:br>
            <a:r>
              <a:rPr lang="ru-RU" sz="4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n-ea"/>
                <a:cs typeface="+mn-cs"/>
              </a:rPr>
              <a:t>( необходимо знать)</a:t>
            </a:r>
            <a:r>
              <a:rPr lang="ru-RU" sz="4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n-ea"/>
                <a:cs typeface="+mn-cs"/>
              </a:rPr>
              <a:t/>
            </a:r>
            <a:br>
              <a:rPr lang="ru-RU" sz="4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n-ea"/>
                <a:cs typeface="+mn-cs"/>
              </a:rPr>
            </a:br>
            <a:endParaRPr lang="ru-RU" sz="44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525963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 Крестьяне стали лично свободными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Изменения в производстве сельскохозяйственной продукции: вместо зерна-производство шерсти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Исчезла феодальная иерархия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Сформировалось позднефеодальное общество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Появляются мануфактуры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Знать понятия : позднефеодальное общество, наемный труд, разделение труда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 мануфактура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489447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214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1943002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4"/>
          <a:stretch/>
        </p:blipFill>
        <p:spPr bwMode="auto">
          <a:xfrm>
            <a:off x="1802020" y="5068053"/>
            <a:ext cx="1940276" cy="14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00"/>
          <a:stretch/>
        </p:blipFill>
        <p:spPr bwMode="auto">
          <a:xfrm>
            <a:off x="6444208" y="4797152"/>
            <a:ext cx="195010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49442" y="-277087"/>
            <a:ext cx="41549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61842" y="1144996"/>
            <a:ext cx="7406195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rgbClr val="002060"/>
                </a:solidFill>
                <a:effectLst/>
              </a:rPr>
              <a:t>Каковы причины</a:t>
            </a:r>
          </a:p>
          <a:p>
            <a:pPr algn="ctr"/>
            <a:r>
              <a:rPr lang="ru-RU" sz="4000" b="1" dirty="0">
                <a:ln/>
                <a:solidFill>
                  <a:srgbClr val="002060"/>
                </a:solidFill>
              </a:rPr>
              <a:t>о</a:t>
            </a:r>
            <a:r>
              <a:rPr lang="ru-RU" sz="4000" b="1" dirty="0" smtClean="0">
                <a:ln/>
                <a:solidFill>
                  <a:srgbClr val="002060"/>
                </a:solidFill>
              </a:rPr>
              <a:t>свобождения крестьян</a:t>
            </a:r>
          </a:p>
          <a:p>
            <a:pPr algn="ctr"/>
            <a:r>
              <a:rPr lang="ru-RU" sz="4000" b="1" dirty="0">
                <a:ln/>
                <a:solidFill>
                  <a:srgbClr val="002060"/>
                </a:solidFill>
              </a:rPr>
              <a:t>о</a:t>
            </a:r>
            <a:r>
              <a:rPr lang="ru-RU" sz="4000" b="1" cap="none" spc="0" dirty="0" smtClean="0">
                <a:ln/>
                <a:solidFill>
                  <a:srgbClr val="002060"/>
                </a:solidFill>
                <a:effectLst/>
              </a:rPr>
              <a:t>т крепостной зависимости</a:t>
            </a:r>
          </a:p>
          <a:p>
            <a:pPr algn="ctr"/>
            <a:r>
              <a:rPr lang="ru-RU" sz="4000" b="1" dirty="0">
                <a:ln/>
                <a:solidFill>
                  <a:srgbClr val="002060"/>
                </a:solidFill>
              </a:rPr>
              <a:t>в</a:t>
            </a:r>
            <a:r>
              <a:rPr lang="ru-RU" sz="4000" b="1" dirty="0" smtClean="0">
                <a:ln/>
                <a:solidFill>
                  <a:srgbClr val="002060"/>
                </a:solidFill>
              </a:rPr>
              <a:t> Западной Европе</a:t>
            </a:r>
          </a:p>
          <a:p>
            <a:pPr algn="ctr"/>
            <a:r>
              <a:rPr lang="ru-RU" sz="4000" b="1" dirty="0">
                <a:ln/>
                <a:solidFill>
                  <a:srgbClr val="002060"/>
                </a:solidFill>
              </a:rPr>
              <a:t>в</a:t>
            </a:r>
            <a:r>
              <a:rPr lang="ru-RU" sz="4000" b="1" cap="none" spc="0" dirty="0" smtClean="0">
                <a:ln/>
                <a:solidFill>
                  <a:srgbClr val="002060"/>
                </a:solidFill>
                <a:effectLst/>
              </a:rPr>
              <a:t> позднем средневековье?</a:t>
            </a:r>
          </a:p>
          <a:p>
            <a:pPr algn="ctr"/>
            <a:r>
              <a:rPr lang="ru-RU" sz="4000" b="1" dirty="0" smtClean="0">
                <a:ln/>
                <a:solidFill>
                  <a:srgbClr val="002060"/>
                </a:solidFill>
              </a:rPr>
              <a:t>Стр.11-12.</a:t>
            </a:r>
            <a:endParaRPr lang="ru-RU" sz="4000" b="1" cap="none" spc="0" dirty="0">
              <a:ln/>
              <a:solidFill>
                <a:srgbClr val="002060"/>
              </a:solidFill>
              <a:effectLst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258" y="188640"/>
            <a:ext cx="123190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17232"/>
            <a:ext cx="8413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359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495800"/>
            <a:ext cx="1651552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4"/>
          <a:stretch/>
        </p:blipFill>
        <p:spPr bwMode="auto">
          <a:xfrm>
            <a:off x="830697" y="5484839"/>
            <a:ext cx="159966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00"/>
          <a:stretch/>
        </p:blipFill>
        <p:spPr bwMode="auto">
          <a:xfrm>
            <a:off x="3707904" y="5340823"/>
            <a:ext cx="1543829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08520" y="-16133"/>
            <a:ext cx="941222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50800"/>
                <a:solidFill>
                  <a:srgbClr val="002060"/>
                </a:solidFill>
                <a:effectLst/>
                <a:latin typeface="+mj-lt"/>
              </a:rPr>
              <a:t>Причины освобождения крестьян</a:t>
            </a:r>
            <a:endParaRPr lang="ru-RU" sz="2800" b="1" cap="none" spc="0" dirty="0">
              <a:ln w="50800"/>
              <a:solidFill>
                <a:srgbClr val="002060"/>
              </a:solidFill>
              <a:effectLst/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0697" y="745080"/>
            <a:ext cx="7985143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b="1" dirty="0" smtClean="0">
                <a:latin typeface="+mj-lt"/>
              </a:rPr>
              <a:t>Отделение ремесла от сельского </a:t>
            </a:r>
          </a:p>
          <a:p>
            <a:r>
              <a:rPr lang="ru-RU" sz="3200" b="1" dirty="0"/>
              <a:t> </a:t>
            </a:r>
            <a:r>
              <a:rPr lang="ru-RU" sz="3200" b="1" dirty="0" smtClean="0"/>
              <a:t>   </a:t>
            </a:r>
            <a:r>
              <a:rPr lang="ru-RU" sz="2800" b="1" dirty="0" smtClean="0">
                <a:latin typeface="+mj-lt"/>
              </a:rPr>
              <a:t>хозяйства;</a:t>
            </a:r>
          </a:p>
          <a:p>
            <a:r>
              <a:rPr lang="ru-RU" sz="2800" b="1" dirty="0" smtClean="0">
                <a:latin typeface="+mj-lt"/>
              </a:rPr>
              <a:t>2.Рост городов;</a:t>
            </a:r>
          </a:p>
          <a:p>
            <a:r>
              <a:rPr lang="ru-RU" sz="2800" b="1" dirty="0" smtClean="0">
                <a:latin typeface="+mj-lt"/>
              </a:rPr>
              <a:t>3.Повышение спроса на </a:t>
            </a:r>
            <a:r>
              <a:rPr lang="ru-RU" sz="2800" b="1" dirty="0" err="1" smtClean="0">
                <a:latin typeface="+mj-lt"/>
              </a:rPr>
              <a:t>сельскохо</a:t>
            </a:r>
            <a:r>
              <a:rPr lang="ru-RU" sz="2800" b="1" dirty="0" smtClean="0">
                <a:latin typeface="+mj-lt"/>
              </a:rPr>
              <a:t>-</a:t>
            </a:r>
          </a:p>
          <a:p>
            <a:r>
              <a:rPr lang="ru-RU" sz="2800" b="1" dirty="0">
                <a:latin typeface="+mj-lt"/>
              </a:rPr>
              <a:t> </a:t>
            </a:r>
            <a:r>
              <a:rPr lang="ru-RU" sz="2800" b="1" dirty="0" smtClean="0">
                <a:latin typeface="+mj-lt"/>
              </a:rPr>
              <a:t>   </a:t>
            </a:r>
            <a:r>
              <a:rPr lang="ru-RU" sz="2800" b="1" dirty="0" err="1" smtClean="0">
                <a:latin typeface="+mj-lt"/>
              </a:rPr>
              <a:t>зяйственную</a:t>
            </a:r>
            <a:r>
              <a:rPr lang="ru-RU" sz="2800" b="1" dirty="0" smtClean="0">
                <a:latin typeface="+mj-lt"/>
              </a:rPr>
              <a:t> продукцию;</a:t>
            </a:r>
          </a:p>
          <a:p>
            <a:r>
              <a:rPr lang="ru-RU" sz="2800" b="1" dirty="0" smtClean="0">
                <a:latin typeface="+mj-lt"/>
              </a:rPr>
              <a:t>4.Поземельная и личная зависимость </a:t>
            </a:r>
          </a:p>
          <a:p>
            <a:r>
              <a:rPr lang="ru-RU" sz="2800" b="1" dirty="0">
                <a:latin typeface="+mj-lt"/>
              </a:rPr>
              <a:t> </a:t>
            </a:r>
            <a:r>
              <a:rPr lang="ru-RU" sz="2800" b="1" dirty="0" smtClean="0">
                <a:latin typeface="+mj-lt"/>
              </a:rPr>
              <a:t>   крестьян от феодала;</a:t>
            </a:r>
          </a:p>
          <a:p>
            <a:r>
              <a:rPr lang="ru-RU" sz="2800" b="1" dirty="0" smtClean="0">
                <a:latin typeface="+mj-lt"/>
              </a:rPr>
              <a:t>5.Отсутствие заинтересованности </a:t>
            </a:r>
          </a:p>
          <a:p>
            <a:r>
              <a:rPr lang="ru-RU" sz="2800" b="1" dirty="0">
                <a:latin typeface="+mj-lt"/>
              </a:rPr>
              <a:t> </a:t>
            </a:r>
            <a:r>
              <a:rPr lang="ru-RU" sz="2800" b="1" dirty="0" smtClean="0">
                <a:latin typeface="+mj-lt"/>
              </a:rPr>
              <a:t>   крестьян в результатах своего труда;</a:t>
            </a:r>
          </a:p>
          <a:p>
            <a:r>
              <a:rPr lang="ru-RU" sz="2800" b="1" dirty="0" smtClean="0">
                <a:latin typeface="+mj-lt"/>
              </a:rPr>
              <a:t>6.Стремление феодалов к обогащению;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62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57706" y="-99392"/>
            <a:ext cx="357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260648"/>
            <a:ext cx="5658920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+mj-lt"/>
              </a:rPr>
              <a:t>Какие преобразования</a:t>
            </a:r>
          </a:p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j-lt"/>
              </a:rPr>
              <a:t>с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j-lt"/>
              </a:rPr>
              <a:t>пособствовали</a:t>
            </a:r>
          </a:p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j-lt"/>
              </a:rPr>
              <a:t>у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+mj-lt"/>
              </a:rPr>
              <a:t>креплению</a:t>
            </a:r>
          </a:p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j-lt"/>
              </a:rPr>
              <a:t>к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j-lt"/>
              </a:rPr>
              <a:t>оролевской власти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j-lt"/>
              </a:rPr>
              <a:t>?</a:t>
            </a:r>
          </a:p>
          <a:p>
            <a:pPr algn="ctr"/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j-lt"/>
              </a:rPr>
              <a:t>Каковы последствия 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j-lt"/>
              </a:rPr>
              <a:t>преобразований?</a:t>
            </a:r>
          </a:p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+mj-lt"/>
              </a:rPr>
              <a:t>Стр.13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60648"/>
            <a:ext cx="123190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81128"/>
            <a:ext cx="2016000" cy="201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466" y="4727075"/>
            <a:ext cx="2761778" cy="183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128587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437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8404" y="107921"/>
            <a:ext cx="7087197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  <a:t>Укрепление королевской власти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3728" y="908720"/>
            <a:ext cx="642195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smtClean="0">
                <a:latin typeface="+mj-lt"/>
              </a:rPr>
              <a:t>Разрушение замков феодалов;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latin typeface="+mj-lt"/>
              </a:rPr>
              <a:t>Роспуск отрядов крупных феодалов;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latin typeface="+mj-lt"/>
              </a:rPr>
              <a:t>Принесение крупными феодалами </a:t>
            </a:r>
          </a:p>
          <a:p>
            <a:r>
              <a:rPr lang="ru-RU" sz="2400" b="1" dirty="0">
                <a:latin typeface="+mj-lt"/>
              </a:rPr>
              <a:t> </a:t>
            </a:r>
            <a:r>
              <a:rPr lang="ru-RU" sz="2400" b="1" dirty="0" smtClean="0">
                <a:latin typeface="+mj-lt"/>
              </a:rPr>
              <a:t>   присяги на верность королю;</a:t>
            </a:r>
          </a:p>
          <a:p>
            <a:r>
              <a:rPr lang="ru-RU" sz="2400" b="1" dirty="0" smtClean="0">
                <a:latin typeface="+mj-lt"/>
              </a:rPr>
              <a:t>4.Рыцари поступали на службу в </a:t>
            </a:r>
          </a:p>
          <a:p>
            <a:r>
              <a:rPr lang="ru-RU" sz="2400" b="1" dirty="0">
                <a:latin typeface="+mj-lt"/>
              </a:rPr>
              <a:t> </a:t>
            </a:r>
            <a:r>
              <a:rPr lang="ru-RU" sz="2400" b="1" dirty="0" smtClean="0">
                <a:latin typeface="+mj-lt"/>
              </a:rPr>
              <a:t>   королевскую армию;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3813884"/>
            <a:ext cx="37289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Последствия: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5418" y="4869160"/>
            <a:ext cx="72991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+mj-lt"/>
              </a:rPr>
              <a:t>1. Исчезновение феодальной иерархии;</a:t>
            </a:r>
          </a:p>
          <a:p>
            <a:r>
              <a:rPr lang="ru-RU" sz="2800" b="1" dirty="0" smtClean="0">
                <a:latin typeface="+mj-lt"/>
              </a:rPr>
              <a:t>2. Формирование позднефеодального </a:t>
            </a:r>
          </a:p>
          <a:p>
            <a:r>
              <a:rPr lang="ru-RU" sz="2800" b="1" dirty="0">
                <a:latin typeface="+mj-lt"/>
              </a:rPr>
              <a:t> </a:t>
            </a:r>
            <a:r>
              <a:rPr lang="ru-RU" sz="2800" b="1" dirty="0" smtClean="0">
                <a:latin typeface="+mj-lt"/>
              </a:rPr>
              <a:t>    общества;</a:t>
            </a:r>
            <a:endParaRPr lang="ru-RU" sz="2800" b="1" dirty="0">
              <a:latin typeface="+mj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3" y="2840335"/>
            <a:ext cx="2857500" cy="20288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009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520" y="5013176"/>
            <a:ext cx="1943002" cy="14401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19872" y="432356"/>
            <a:ext cx="26100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Вспомните!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39081" y="1846272"/>
            <a:ext cx="5775940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400" b="1" dirty="0" smtClean="0">
                <a:ln w="50800"/>
                <a:solidFill>
                  <a:sysClr val="windowText" lastClr="000000"/>
                </a:solidFill>
                <a:latin typeface="+mj-lt"/>
              </a:rPr>
              <a:t>1.Какие занятия были основными </a:t>
            </a:r>
          </a:p>
          <a:p>
            <a:r>
              <a:rPr lang="ru-RU" sz="2400" b="1" dirty="0">
                <a:ln w="50800"/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ru-RU" sz="2400" b="1" dirty="0" smtClean="0">
                <a:ln w="50800"/>
                <a:solidFill>
                  <a:sysClr val="windowText" lastClr="000000"/>
                </a:solidFill>
                <a:latin typeface="+mj-lt"/>
              </a:rPr>
              <a:t>   у городского населения?</a:t>
            </a:r>
          </a:p>
          <a:p>
            <a:r>
              <a:rPr lang="ru-RU" sz="2400" b="1" dirty="0" smtClean="0">
                <a:ln w="50800"/>
                <a:solidFill>
                  <a:sysClr val="windowText" lastClr="000000"/>
                </a:solidFill>
                <a:latin typeface="+mj-lt"/>
              </a:rPr>
              <a:t>2. Как называлось помещение, где </a:t>
            </a:r>
          </a:p>
          <a:p>
            <a:r>
              <a:rPr lang="ru-RU" sz="2400" b="1" dirty="0">
                <a:ln w="50800"/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ru-RU" sz="2400" b="1" dirty="0" smtClean="0">
                <a:ln w="50800"/>
                <a:solidFill>
                  <a:sysClr val="windowText" lastClr="000000"/>
                </a:solidFill>
                <a:latin typeface="+mj-lt"/>
              </a:rPr>
              <a:t>    трудился ремесленник?</a:t>
            </a:r>
          </a:p>
          <a:p>
            <a:r>
              <a:rPr lang="ru-RU" sz="2400" b="1" dirty="0" smtClean="0">
                <a:ln w="50800"/>
                <a:solidFill>
                  <a:sysClr val="windowText" lastClr="000000"/>
                </a:solidFill>
                <a:latin typeface="+mj-lt"/>
              </a:rPr>
              <a:t>3. Как был организован процесс</a:t>
            </a:r>
          </a:p>
          <a:p>
            <a:r>
              <a:rPr lang="ru-RU" sz="2400" b="1" dirty="0">
                <a:ln w="50800"/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ru-RU" sz="2400" b="1" dirty="0" smtClean="0">
                <a:ln w="50800"/>
                <a:solidFill>
                  <a:sysClr val="windowText" lastClr="000000"/>
                </a:solidFill>
                <a:latin typeface="+mj-lt"/>
              </a:rPr>
              <a:t>    изготовления продукции?</a:t>
            </a:r>
          </a:p>
          <a:p>
            <a:r>
              <a:rPr lang="ru-RU" sz="2400" b="1" dirty="0" smtClean="0">
                <a:ln w="50800"/>
                <a:solidFill>
                  <a:sysClr val="windowText" lastClr="000000"/>
                </a:solidFill>
                <a:latin typeface="+mj-lt"/>
              </a:rPr>
              <a:t>4. Кто помогал ремесленнику?</a:t>
            </a:r>
          </a:p>
          <a:p>
            <a:r>
              <a:rPr lang="ru-RU" sz="2400" b="1" dirty="0" smtClean="0">
                <a:ln w="50800"/>
                <a:solidFill>
                  <a:sysClr val="windowText" lastClr="000000"/>
                </a:solidFill>
                <a:latin typeface="+mj-lt"/>
              </a:rPr>
              <a:t>5. Как называлось объединение</a:t>
            </a:r>
          </a:p>
          <a:p>
            <a:r>
              <a:rPr lang="ru-RU" sz="2400" b="1" dirty="0" smtClean="0">
                <a:ln w="50800"/>
                <a:solidFill>
                  <a:sysClr val="windowText" lastClr="000000"/>
                </a:solidFill>
                <a:latin typeface="+mj-lt"/>
              </a:rPr>
              <a:t>    ремесленников одной </a:t>
            </a:r>
          </a:p>
          <a:p>
            <a:r>
              <a:rPr lang="ru-RU" sz="2400" b="1" dirty="0">
                <a:ln w="50800"/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ru-RU" sz="2400" b="1" dirty="0" smtClean="0">
                <a:ln w="50800"/>
                <a:solidFill>
                  <a:sysClr val="windowText" lastClr="000000"/>
                </a:solidFill>
                <a:latin typeface="+mj-lt"/>
              </a:rPr>
              <a:t>   специальности?</a:t>
            </a:r>
          </a:p>
          <a:p>
            <a:r>
              <a:rPr lang="ru-RU" sz="2400" b="1" dirty="0" smtClean="0">
                <a:ln w="50800"/>
                <a:solidFill>
                  <a:sysClr val="windowText" lastClr="000000"/>
                </a:solidFill>
                <a:latin typeface="+mj-lt"/>
              </a:rPr>
              <a:t>6. Какие правила устанавливал </a:t>
            </a:r>
          </a:p>
          <a:p>
            <a:r>
              <a:rPr lang="ru-RU" sz="2400" b="1" dirty="0" smtClean="0">
                <a:ln w="50800"/>
                <a:solidFill>
                  <a:sysClr val="windowText" lastClr="000000"/>
                </a:solidFill>
                <a:latin typeface="+mj-lt"/>
              </a:rPr>
              <a:t>     устав цеха?</a:t>
            </a:r>
          </a:p>
          <a:p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  <a:latin typeface="+mj-lt"/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91942"/>
            <a:ext cx="885577" cy="1064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2356"/>
            <a:ext cx="1872208" cy="14844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18" y="2996952"/>
            <a:ext cx="1824000" cy="1368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981455"/>
            <a:ext cx="2266037" cy="1404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853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97152"/>
            <a:ext cx="1943002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19795" y="0"/>
            <a:ext cx="357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923330"/>
            <a:ext cx="5596810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latin typeface="+mj-lt"/>
              </a:rPr>
              <a:t>Какое предприятие</a:t>
            </a:r>
          </a:p>
          <a:p>
            <a:pPr algn="ctr"/>
            <a:r>
              <a:rPr lang="ru-RU" sz="3600" b="1" dirty="0" smtClean="0">
                <a:ln w="50800"/>
                <a:latin typeface="+mj-lt"/>
              </a:rPr>
              <a:t>н</a:t>
            </a:r>
            <a:r>
              <a:rPr lang="ru-RU" sz="3600" b="1" cap="none" spc="0" dirty="0" smtClean="0">
                <a:ln w="50800"/>
                <a:effectLst/>
                <a:latin typeface="+mj-lt"/>
              </a:rPr>
              <a:t>азывается</a:t>
            </a:r>
          </a:p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м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ануфактурой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?</a:t>
            </a:r>
          </a:p>
          <a:p>
            <a:pPr algn="ctr"/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  <a:p>
            <a:pPr algn="ctr"/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В чём её отличие</a:t>
            </a:r>
          </a:p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о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т ремесленной</a:t>
            </a:r>
          </a:p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м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астерской?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Стр.13-14.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7217"/>
            <a:ext cx="123190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554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28999" y="-25148"/>
            <a:ext cx="357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116632"/>
            <a:ext cx="633670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Заполнить схему</a:t>
            </a:r>
          </a:p>
          <a:p>
            <a:pPr algn="ctr"/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«Основные черты</a:t>
            </a:r>
          </a:p>
          <a:p>
            <a:pPr algn="ctr"/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м</a:t>
            </a:r>
            <a:r>
              <a:rPr lang="ru-RU" sz="2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ануфактуры»</a:t>
            </a:r>
            <a:endParaRPr lang="ru-RU" sz="24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pic>
        <p:nvPicPr>
          <p:cNvPr id="2050" name="Picture 2" descr="D:\Мои документы\Мои рисунки\MP Navigator\2013_09_04\IM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800381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5110288"/>
            <a:ext cx="2192352" cy="1644264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31953"/>
            <a:ext cx="8413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484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226</TotalTime>
  <Words>267</Words>
  <Application>Microsoft Office PowerPoint</Application>
  <PresentationFormat>Экран (4:3)</PresentationFormat>
  <Paragraphs>87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Исполнительная</vt:lpstr>
      <vt:lpstr>Изменения в обществе в Западной Европе</vt:lpstr>
      <vt:lpstr>НаШтоБузу ( необходимо знать)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БАБУЛЯ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МАМА</dc:creator>
  <cp:lastModifiedBy>Admin</cp:lastModifiedBy>
  <cp:revision>16</cp:revision>
  <dcterms:created xsi:type="dcterms:W3CDTF">2013-09-04T14:16:53Z</dcterms:created>
  <dcterms:modified xsi:type="dcterms:W3CDTF">2014-09-03T16:28:04Z</dcterms:modified>
</cp:coreProperties>
</file>