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27"/>
  </p:notesMasterIdLst>
  <p:sldIdLst>
    <p:sldId id="279" r:id="rId2"/>
    <p:sldId id="272" r:id="rId3"/>
    <p:sldId id="274" r:id="rId4"/>
    <p:sldId id="273" r:id="rId5"/>
    <p:sldId id="275" r:id="rId6"/>
    <p:sldId id="257" r:id="rId7"/>
    <p:sldId id="271" r:id="rId8"/>
    <p:sldId id="276" r:id="rId9"/>
    <p:sldId id="258" r:id="rId10"/>
    <p:sldId id="259" r:id="rId11"/>
    <p:sldId id="277" r:id="rId12"/>
    <p:sldId id="280" r:id="rId13"/>
    <p:sldId id="260" r:id="rId14"/>
    <p:sldId id="270" r:id="rId15"/>
    <p:sldId id="281" r:id="rId16"/>
    <p:sldId id="261" r:id="rId17"/>
    <p:sldId id="262" r:id="rId18"/>
    <p:sldId id="263" r:id="rId19"/>
    <p:sldId id="264" r:id="rId20"/>
    <p:sldId id="265" r:id="rId21"/>
    <p:sldId id="267" r:id="rId22"/>
    <p:sldId id="268" r:id="rId23"/>
    <p:sldId id="269" r:id="rId24"/>
    <p:sldId id="266" r:id="rId25"/>
    <p:sldId id="278" r:id="rId2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9900"/>
    <a:srgbClr val="996600"/>
    <a:srgbClr val="FF9933"/>
    <a:srgbClr val="FF9900"/>
    <a:srgbClr val="FFCC99"/>
    <a:srgbClr val="CC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B7710-57AB-4BAE-B842-E910B1488041}" type="doc">
      <dgm:prSet loTypeId="urn:microsoft.com/office/officeart/2005/8/layout/hierarchy2" loCatId="hierarchy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C8B412E-C072-4727-8B2D-C89473C947D7}">
      <dgm:prSet phldrT="[Текст]" custT="1"/>
      <dgm:spPr/>
      <dgm:t>
        <a:bodyPr/>
        <a:lstStyle/>
        <a:p>
          <a:r>
            <a:rPr lang="ru-RU" sz="6600" dirty="0" smtClean="0">
              <a:solidFill>
                <a:srgbClr val="C00000"/>
              </a:solidFill>
            </a:rPr>
            <a:t>Древний мир</a:t>
          </a:r>
          <a:endParaRPr lang="ru-RU" sz="6600" dirty="0">
            <a:solidFill>
              <a:srgbClr val="C00000"/>
            </a:solidFill>
          </a:endParaRPr>
        </a:p>
      </dgm:t>
    </dgm:pt>
    <dgm:pt modelId="{FFA99B2B-5FBA-4776-B10B-714636005530}" type="parTrans" cxnId="{713B0FDA-7060-47CA-A235-C410D5BFEBC8}">
      <dgm:prSet/>
      <dgm:spPr/>
      <dgm:t>
        <a:bodyPr/>
        <a:lstStyle/>
        <a:p>
          <a:endParaRPr lang="ru-RU"/>
        </a:p>
      </dgm:t>
    </dgm:pt>
    <dgm:pt modelId="{2D7CF589-52C8-45EF-BCEA-4AFB44588D7D}" type="sibTrans" cxnId="{713B0FDA-7060-47CA-A235-C410D5BFEBC8}">
      <dgm:prSet/>
      <dgm:spPr/>
      <dgm:t>
        <a:bodyPr/>
        <a:lstStyle/>
        <a:p>
          <a:endParaRPr lang="ru-RU"/>
        </a:p>
      </dgm:t>
    </dgm:pt>
    <dgm:pt modelId="{B047A41E-3AFE-4E9A-B5D1-6B330DFA1D2D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5">
                  <a:lumMod val="50000"/>
                </a:schemeClr>
              </a:solidFill>
            </a:rPr>
            <a:t>первобытность</a:t>
          </a:r>
          <a:endParaRPr lang="ru-RU" sz="3200" b="1" dirty="0">
            <a:solidFill>
              <a:schemeClr val="accent5">
                <a:lumMod val="50000"/>
              </a:schemeClr>
            </a:solidFill>
          </a:endParaRPr>
        </a:p>
      </dgm:t>
    </dgm:pt>
    <dgm:pt modelId="{A7A501EC-C991-4D73-B8C6-5C8144F521B8}" type="parTrans" cxnId="{BA3B45D2-ABE1-46B8-B11E-C934CEE193BA}">
      <dgm:prSet/>
      <dgm:spPr/>
      <dgm:t>
        <a:bodyPr/>
        <a:lstStyle/>
        <a:p>
          <a:endParaRPr lang="ru-RU"/>
        </a:p>
      </dgm:t>
    </dgm:pt>
    <dgm:pt modelId="{BD78A93F-839B-45EC-8909-C7EC31F57A57}" type="sibTrans" cxnId="{BA3B45D2-ABE1-46B8-B11E-C934CEE193BA}">
      <dgm:prSet/>
      <dgm:spPr/>
      <dgm:t>
        <a:bodyPr/>
        <a:lstStyle/>
        <a:p>
          <a:endParaRPr lang="ru-RU"/>
        </a:p>
      </dgm:t>
    </dgm:pt>
    <dgm:pt modelId="{F87EF32B-4EB9-4648-A3FB-3948AF01D292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6">
                  <a:lumMod val="50000"/>
                </a:schemeClr>
              </a:solidFill>
            </a:rPr>
            <a:t>Древний Восток</a:t>
          </a:r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8264408E-C91C-4C93-B73C-5CBB50EFEAC6}" type="parTrans" cxnId="{F676877A-528C-4727-B562-EFFDD2BE7CF0}">
      <dgm:prSet/>
      <dgm:spPr/>
      <dgm:t>
        <a:bodyPr/>
        <a:lstStyle/>
        <a:p>
          <a:endParaRPr lang="ru-RU"/>
        </a:p>
      </dgm:t>
    </dgm:pt>
    <dgm:pt modelId="{EAA8C276-8498-41C3-BF16-8CDF047829CF}" type="sibTrans" cxnId="{F676877A-528C-4727-B562-EFFDD2BE7CF0}">
      <dgm:prSet/>
      <dgm:spPr/>
      <dgm:t>
        <a:bodyPr/>
        <a:lstStyle/>
        <a:p>
          <a:endParaRPr lang="ru-RU"/>
        </a:p>
      </dgm:t>
    </dgm:pt>
    <dgm:pt modelId="{A5593A8E-3FB7-4CD3-B4F1-D0C953279AE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5">
                  <a:lumMod val="50000"/>
                </a:schemeClr>
              </a:solidFill>
            </a:rPr>
            <a:t>античность</a:t>
          </a:r>
          <a:endParaRPr lang="ru-RU" sz="2800" b="1" dirty="0">
            <a:solidFill>
              <a:schemeClr val="accent5">
                <a:lumMod val="50000"/>
              </a:schemeClr>
            </a:solidFill>
          </a:endParaRPr>
        </a:p>
      </dgm:t>
    </dgm:pt>
    <dgm:pt modelId="{B06BF835-7FEE-4F78-960C-9915D67AF8C3}" type="parTrans" cxnId="{AB404C10-DEA1-4004-A931-E4A7868834BB}">
      <dgm:prSet/>
      <dgm:spPr/>
      <dgm:t>
        <a:bodyPr/>
        <a:lstStyle/>
        <a:p>
          <a:endParaRPr lang="ru-RU"/>
        </a:p>
      </dgm:t>
    </dgm:pt>
    <dgm:pt modelId="{E149B7DC-CB96-45A6-81A5-22FB9E27B3C3}" type="sibTrans" cxnId="{AB404C10-DEA1-4004-A931-E4A7868834BB}">
      <dgm:prSet/>
      <dgm:spPr/>
      <dgm:t>
        <a:bodyPr/>
        <a:lstStyle/>
        <a:p>
          <a:endParaRPr lang="ru-RU"/>
        </a:p>
      </dgm:t>
    </dgm:pt>
    <dgm:pt modelId="{C89CBDF1-C073-448D-9DB0-EA88D607CCA9}" type="pres">
      <dgm:prSet presAssocID="{9B9B7710-57AB-4BAE-B842-E910B14880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6717ED-6E2B-4AAD-AFE1-6913CFB03419}" type="pres">
      <dgm:prSet presAssocID="{AC8B412E-C072-4727-8B2D-C89473C947D7}" presName="root1" presStyleCnt="0"/>
      <dgm:spPr/>
    </dgm:pt>
    <dgm:pt modelId="{C009ED63-3215-4D31-9AFD-E33A927862BC}" type="pres">
      <dgm:prSet presAssocID="{AC8B412E-C072-4727-8B2D-C89473C947D7}" presName="LevelOneTextNode" presStyleLbl="node0" presStyleIdx="0" presStyleCnt="1" custScaleX="186744" custScaleY="258560" custLinFactNeighborX="-37182" custLinFactNeighborY="-20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4835A8-BF13-4EB3-B535-E257C2AE940F}" type="pres">
      <dgm:prSet presAssocID="{AC8B412E-C072-4727-8B2D-C89473C947D7}" presName="level2hierChild" presStyleCnt="0"/>
      <dgm:spPr/>
    </dgm:pt>
    <dgm:pt modelId="{136315C5-7A11-4EC6-8461-9755D73D7E75}" type="pres">
      <dgm:prSet presAssocID="{A7A501EC-C991-4D73-B8C6-5C8144F521B8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CFB3966-3E75-40C7-9171-60398D6AED17}" type="pres">
      <dgm:prSet presAssocID="{A7A501EC-C991-4D73-B8C6-5C8144F521B8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22DBFE3-ABB2-4AD9-82C5-763B4C6EE9E2}" type="pres">
      <dgm:prSet presAssocID="{B047A41E-3AFE-4E9A-B5D1-6B330DFA1D2D}" presName="root2" presStyleCnt="0"/>
      <dgm:spPr/>
    </dgm:pt>
    <dgm:pt modelId="{F8317306-C252-4EED-9C9E-213C014056B0}" type="pres">
      <dgm:prSet presAssocID="{B047A41E-3AFE-4E9A-B5D1-6B330DFA1D2D}" presName="LevelTwoTextNode" presStyleLbl="node2" presStyleIdx="0" presStyleCnt="3" custScaleX="103069" custScaleY="97173" custLinFactNeighborX="-740" custLinFactNeighborY="24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D3275-6D3A-41D5-AC60-67802B687624}" type="pres">
      <dgm:prSet presAssocID="{B047A41E-3AFE-4E9A-B5D1-6B330DFA1D2D}" presName="level3hierChild" presStyleCnt="0"/>
      <dgm:spPr/>
    </dgm:pt>
    <dgm:pt modelId="{74FAF24A-D2EB-4104-AF56-CBDDAE7CFFC0}" type="pres">
      <dgm:prSet presAssocID="{8264408E-C91C-4C93-B73C-5CBB50EFEAC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02DFFFE-44E9-4C2C-89F5-E0686E529E93}" type="pres">
      <dgm:prSet presAssocID="{8264408E-C91C-4C93-B73C-5CBB50EFEAC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CA6614D-8955-4431-B897-6A4D48A1BC48}" type="pres">
      <dgm:prSet presAssocID="{F87EF32B-4EB9-4648-A3FB-3948AF01D292}" presName="root2" presStyleCnt="0"/>
      <dgm:spPr/>
    </dgm:pt>
    <dgm:pt modelId="{E99B8036-C0B1-4086-BC54-BB807BFC33FA}" type="pres">
      <dgm:prSet presAssocID="{F87EF32B-4EB9-4648-A3FB-3948AF01D29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E8D36D-9E92-41A5-B125-20D9B3933326}" type="pres">
      <dgm:prSet presAssocID="{F87EF32B-4EB9-4648-A3FB-3948AF01D292}" presName="level3hierChild" presStyleCnt="0"/>
      <dgm:spPr/>
    </dgm:pt>
    <dgm:pt modelId="{97B325BF-3301-4AD1-829F-BAA2A918BD1A}" type="pres">
      <dgm:prSet presAssocID="{B06BF835-7FEE-4F78-960C-9915D67AF8C3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D3DA0810-BFA3-4441-AC4D-42FEE80DEDE7}" type="pres">
      <dgm:prSet presAssocID="{B06BF835-7FEE-4F78-960C-9915D67AF8C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3CFEB53-0236-4D3E-B5CE-A092FA90486A}" type="pres">
      <dgm:prSet presAssocID="{A5593A8E-3FB7-4CD3-B4F1-D0C953279AE5}" presName="root2" presStyleCnt="0"/>
      <dgm:spPr/>
    </dgm:pt>
    <dgm:pt modelId="{51A078DF-769C-45C8-83AC-3CD458471FEC}" type="pres">
      <dgm:prSet presAssocID="{A5593A8E-3FB7-4CD3-B4F1-D0C953279AE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8DFE7B-3A76-4187-A976-097E326584B1}" type="pres">
      <dgm:prSet presAssocID="{A5593A8E-3FB7-4CD3-B4F1-D0C953279AE5}" presName="level3hierChild" presStyleCnt="0"/>
      <dgm:spPr/>
    </dgm:pt>
  </dgm:ptLst>
  <dgm:cxnLst>
    <dgm:cxn modelId="{45348E79-3291-412D-884F-9467283F3C7C}" type="presOf" srcId="{A7A501EC-C991-4D73-B8C6-5C8144F521B8}" destId="{7CFB3966-3E75-40C7-9171-60398D6AED17}" srcOrd="1" destOrd="0" presId="urn:microsoft.com/office/officeart/2005/8/layout/hierarchy2"/>
    <dgm:cxn modelId="{95061016-D594-43C1-A220-30DFBFCCA2AA}" type="presOf" srcId="{9B9B7710-57AB-4BAE-B842-E910B1488041}" destId="{C89CBDF1-C073-448D-9DB0-EA88D607CCA9}" srcOrd="0" destOrd="0" presId="urn:microsoft.com/office/officeart/2005/8/layout/hierarchy2"/>
    <dgm:cxn modelId="{0FE75718-99F9-4C5A-958C-B0E4AAEE39F2}" type="presOf" srcId="{B047A41E-3AFE-4E9A-B5D1-6B330DFA1D2D}" destId="{F8317306-C252-4EED-9C9E-213C014056B0}" srcOrd="0" destOrd="0" presId="urn:microsoft.com/office/officeart/2005/8/layout/hierarchy2"/>
    <dgm:cxn modelId="{F1D5230A-9955-494F-979C-A0E1D96E1D1C}" type="presOf" srcId="{A5593A8E-3FB7-4CD3-B4F1-D0C953279AE5}" destId="{51A078DF-769C-45C8-83AC-3CD458471FEC}" srcOrd="0" destOrd="0" presId="urn:microsoft.com/office/officeart/2005/8/layout/hierarchy2"/>
    <dgm:cxn modelId="{269740C8-6776-47C1-B255-425F4D976C15}" type="presOf" srcId="{B06BF835-7FEE-4F78-960C-9915D67AF8C3}" destId="{D3DA0810-BFA3-4441-AC4D-42FEE80DEDE7}" srcOrd="1" destOrd="0" presId="urn:microsoft.com/office/officeart/2005/8/layout/hierarchy2"/>
    <dgm:cxn modelId="{34FD2082-F67B-4101-AD4A-B6EA5D538E88}" type="presOf" srcId="{F87EF32B-4EB9-4648-A3FB-3948AF01D292}" destId="{E99B8036-C0B1-4086-BC54-BB807BFC33FA}" srcOrd="0" destOrd="0" presId="urn:microsoft.com/office/officeart/2005/8/layout/hierarchy2"/>
    <dgm:cxn modelId="{17D084AE-0FC9-43A9-B4C7-E66013C37D73}" type="presOf" srcId="{B06BF835-7FEE-4F78-960C-9915D67AF8C3}" destId="{97B325BF-3301-4AD1-829F-BAA2A918BD1A}" srcOrd="0" destOrd="0" presId="urn:microsoft.com/office/officeart/2005/8/layout/hierarchy2"/>
    <dgm:cxn modelId="{F0A00C94-228C-49A6-89B7-4A6B2B16AFE8}" type="presOf" srcId="{8264408E-C91C-4C93-B73C-5CBB50EFEAC6}" destId="{74FAF24A-D2EB-4104-AF56-CBDDAE7CFFC0}" srcOrd="0" destOrd="0" presId="urn:microsoft.com/office/officeart/2005/8/layout/hierarchy2"/>
    <dgm:cxn modelId="{F8B1976C-A790-4A42-BD4C-59A0809633A4}" type="presOf" srcId="{8264408E-C91C-4C93-B73C-5CBB50EFEAC6}" destId="{E02DFFFE-44E9-4C2C-89F5-E0686E529E93}" srcOrd="1" destOrd="0" presId="urn:microsoft.com/office/officeart/2005/8/layout/hierarchy2"/>
    <dgm:cxn modelId="{F676877A-528C-4727-B562-EFFDD2BE7CF0}" srcId="{AC8B412E-C072-4727-8B2D-C89473C947D7}" destId="{F87EF32B-4EB9-4648-A3FB-3948AF01D292}" srcOrd="1" destOrd="0" parTransId="{8264408E-C91C-4C93-B73C-5CBB50EFEAC6}" sibTransId="{EAA8C276-8498-41C3-BF16-8CDF047829CF}"/>
    <dgm:cxn modelId="{AB404C10-DEA1-4004-A931-E4A7868834BB}" srcId="{AC8B412E-C072-4727-8B2D-C89473C947D7}" destId="{A5593A8E-3FB7-4CD3-B4F1-D0C953279AE5}" srcOrd="2" destOrd="0" parTransId="{B06BF835-7FEE-4F78-960C-9915D67AF8C3}" sibTransId="{E149B7DC-CB96-45A6-81A5-22FB9E27B3C3}"/>
    <dgm:cxn modelId="{68DFCBAF-3271-41BA-A81E-21309AAB01E2}" type="presOf" srcId="{AC8B412E-C072-4727-8B2D-C89473C947D7}" destId="{C009ED63-3215-4D31-9AFD-E33A927862BC}" srcOrd="0" destOrd="0" presId="urn:microsoft.com/office/officeart/2005/8/layout/hierarchy2"/>
    <dgm:cxn modelId="{8622F9B9-515F-4085-AD42-218708490ADD}" type="presOf" srcId="{A7A501EC-C991-4D73-B8C6-5C8144F521B8}" destId="{136315C5-7A11-4EC6-8461-9755D73D7E75}" srcOrd="0" destOrd="0" presId="urn:microsoft.com/office/officeart/2005/8/layout/hierarchy2"/>
    <dgm:cxn modelId="{BA3B45D2-ABE1-46B8-B11E-C934CEE193BA}" srcId="{AC8B412E-C072-4727-8B2D-C89473C947D7}" destId="{B047A41E-3AFE-4E9A-B5D1-6B330DFA1D2D}" srcOrd="0" destOrd="0" parTransId="{A7A501EC-C991-4D73-B8C6-5C8144F521B8}" sibTransId="{BD78A93F-839B-45EC-8909-C7EC31F57A57}"/>
    <dgm:cxn modelId="{713B0FDA-7060-47CA-A235-C410D5BFEBC8}" srcId="{9B9B7710-57AB-4BAE-B842-E910B1488041}" destId="{AC8B412E-C072-4727-8B2D-C89473C947D7}" srcOrd="0" destOrd="0" parTransId="{FFA99B2B-5FBA-4776-B10B-714636005530}" sibTransId="{2D7CF589-52C8-45EF-BCEA-4AFB44588D7D}"/>
    <dgm:cxn modelId="{FE48F02D-54EF-4D3C-BF0A-4D1889F6A08B}" type="presParOf" srcId="{C89CBDF1-C073-448D-9DB0-EA88D607CCA9}" destId="{836717ED-6E2B-4AAD-AFE1-6913CFB03419}" srcOrd="0" destOrd="0" presId="urn:microsoft.com/office/officeart/2005/8/layout/hierarchy2"/>
    <dgm:cxn modelId="{1051E0EF-4226-4B16-BC10-302E3A7B22D4}" type="presParOf" srcId="{836717ED-6E2B-4AAD-AFE1-6913CFB03419}" destId="{C009ED63-3215-4D31-9AFD-E33A927862BC}" srcOrd="0" destOrd="0" presId="urn:microsoft.com/office/officeart/2005/8/layout/hierarchy2"/>
    <dgm:cxn modelId="{01EF00B6-BA06-4981-B33F-CC6B51F0F145}" type="presParOf" srcId="{836717ED-6E2B-4AAD-AFE1-6913CFB03419}" destId="{AF4835A8-BF13-4EB3-B535-E257C2AE940F}" srcOrd="1" destOrd="0" presId="urn:microsoft.com/office/officeart/2005/8/layout/hierarchy2"/>
    <dgm:cxn modelId="{1B36141F-6968-40F5-99CD-34B68B4A1894}" type="presParOf" srcId="{AF4835A8-BF13-4EB3-B535-E257C2AE940F}" destId="{136315C5-7A11-4EC6-8461-9755D73D7E75}" srcOrd="0" destOrd="0" presId="urn:microsoft.com/office/officeart/2005/8/layout/hierarchy2"/>
    <dgm:cxn modelId="{F3098ED7-E4FE-492B-923E-9AE5F0599E8F}" type="presParOf" srcId="{136315C5-7A11-4EC6-8461-9755D73D7E75}" destId="{7CFB3966-3E75-40C7-9171-60398D6AED17}" srcOrd="0" destOrd="0" presId="urn:microsoft.com/office/officeart/2005/8/layout/hierarchy2"/>
    <dgm:cxn modelId="{01470367-B0D2-4807-AEDA-C642E8317DF1}" type="presParOf" srcId="{AF4835A8-BF13-4EB3-B535-E257C2AE940F}" destId="{E22DBFE3-ABB2-4AD9-82C5-763B4C6EE9E2}" srcOrd="1" destOrd="0" presId="urn:microsoft.com/office/officeart/2005/8/layout/hierarchy2"/>
    <dgm:cxn modelId="{8BB65E8B-AACF-419A-B949-1ED910FED319}" type="presParOf" srcId="{E22DBFE3-ABB2-4AD9-82C5-763B4C6EE9E2}" destId="{F8317306-C252-4EED-9C9E-213C014056B0}" srcOrd="0" destOrd="0" presId="urn:microsoft.com/office/officeart/2005/8/layout/hierarchy2"/>
    <dgm:cxn modelId="{C877EECC-F3DD-44E5-AB7F-8D1996C23710}" type="presParOf" srcId="{E22DBFE3-ABB2-4AD9-82C5-763B4C6EE9E2}" destId="{227D3275-6D3A-41D5-AC60-67802B687624}" srcOrd="1" destOrd="0" presId="urn:microsoft.com/office/officeart/2005/8/layout/hierarchy2"/>
    <dgm:cxn modelId="{7EF71637-A621-44CD-9491-930D8CCE12D3}" type="presParOf" srcId="{AF4835A8-BF13-4EB3-B535-E257C2AE940F}" destId="{74FAF24A-D2EB-4104-AF56-CBDDAE7CFFC0}" srcOrd="2" destOrd="0" presId="urn:microsoft.com/office/officeart/2005/8/layout/hierarchy2"/>
    <dgm:cxn modelId="{DAA69894-FFA4-4C72-8018-B8391FDA8AE2}" type="presParOf" srcId="{74FAF24A-D2EB-4104-AF56-CBDDAE7CFFC0}" destId="{E02DFFFE-44E9-4C2C-89F5-E0686E529E93}" srcOrd="0" destOrd="0" presId="urn:microsoft.com/office/officeart/2005/8/layout/hierarchy2"/>
    <dgm:cxn modelId="{C874A7E2-57FC-4349-B1D5-DE2B0519A208}" type="presParOf" srcId="{AF4835A8-BF13-4EB3-B535-E257C2AE940F}" destId="{8CA6614D-8955-4431-B897-6A4D48A1BC48}" srcOrd="3" destOrd="0" presId="urn:microsoft.com/office/officeart/2005/8/layout/hierarchy2"/>
    <dgm:cxn modelId="{1B56B2F5-56E8-434D-9044-6D53BD507AA2}" type="presParOf" srcId="{8CA6614D-8955-4431-B897-6A4D48A1BC48}" destId="{E99B8036-C0B1-4086-BC54-BB807BFC33FA}" srcOrd="0" destOrd="0" presId="urn:microsoft.com/office/officeart/2005/8/layout/hierarchy2"/>
    <dgm:cxn modelId="{CBB67900-2BE0-4D59-85B7-F49BD5B4E733}" type="presParOf" srcId="{8CA6614D-8955-4431-B897-6A4D48A1BC48}" destId="{93E8D36D-9E92-41A5-B125-20D9B3933326}" srcOrd="1" destOrd="0" presId="urn:microsoft.com/office/officeart/2005/8/layout/hierarchy2"/>
    <dgm:cxn modelId="{692E1E54-3C93-4016-A63C-2768361A095F}" type="presParOf" srcId="{AF4835A8-BF13-4EB3-B535-E257C2AE940F}" destId="{97B325BF-3301-4AD1-829F-BAA2A918BD1A}" srcOrd="4" destOrd="0" presId="urn:microsoft.com/office/officeart/2005/8/layout/hierarchy2"/>
    <dgm:cxn modelId="{431459D5-C37F-4D18-8376-3B09DCAAADBD}" type="presParOf" srcId="{97B325BF-3301-4AD1-829F-BAA2A918BD1A}" destId="{D3DA0810-BFA3-4441-AC4D-42FEE80DEDE7}" srcOrd="0" destOrd="0" presId="urn:microsoft.com/office/officeart/2005/8/layout/hierarchy2"/>
    <dgm:cxn modelId="{F1FE12C7-1515-409C-8B48-18B33A66E45E}" type="presParOf" srcId="{AF4835A8-BF13-4EB3-B535-E257C2AE940F}" destId="{53CFEB53-0236-4D3E-B5CE-A092FA90486A}" srcOrd="5" destOrd="0" presId="urn:microsoft.com/office/officeart/2005/8/layout/hierarchy2"/>
    <dgm:cxn modelId="{B64B0731-33EB-4FC0-80D9-66B6C7236443}" type="presParOf" srcId="{53CFEB53-0236-4D3E-B5CE-A092FA90486A}" destId="{51A078DF-769C-45C8-83AC-3CD458471FEC}" srcOrd="0" destOrd="0" presId="urn:microsoft.com/office/officeart/2005/8/layout/hierarchy2"/>
    <dgm:cxn modelId="{8DB83745-BB2B-442F-8192-3D09AA5A10FA}" type="presParOf" srcId="{53CFEB53-0236-4D3E-B5CE-A092FA90486A}" destId="{348DFE7B-3A76-4187-A976-097E326584B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9ED63-3215-4D31-9AFD-E33A927862BC}">
      <dsp:nvSpPr>
        <dsp:cNvPr id="0" name=""/>
        <dsp:cNvSpPr/>
      </dsp:nvSpPr>
      <dsp:spPr>
        <a:xfrm>
          <a:off x="0" y="145567"/>
          <a:ext cx="3939655" cy="2727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smtClean="0">
              <a:solidFill>
                <a:srgbClr val="C00000"/>
              </a:solidFill>
            </a:rPr>
            <a:t>Древний мир</a:t>
          </a:r>
          <a:endParaRPr lang="ru-RU" sz="6600" kern="1200" dirty="0">
            <a:solidFill>
              <a:srgbClr val="C00000"/>
            </a:solidFill>
          </a:endParaRPr>
        </a:p>
      </dsp:txBody>
      <dsp:txXfrm>
        <a:off x="79882" y="225449"/>
        <a:ext cx="3779891" cy="2567599"/>
      </dsp:txXfrm>
    </dsp:sp>
    <dsp:sp modelId="{136315C5-7A11-4EC6-8461-9755D73D7E75}">
      <dsp:nvSpPr>
        <dsp:cNvPr id="0" name=""/>
        <dsp:cNvSpPr/>
      </dsp:nvSpPr>
      <dsp:spPr>
        <a:xfrm rot="19621780">
          <a:off x="3796667" y="998630"/>
          <a:ext cx="1775727" cy="54877"/>
        </a:xfrm>
        <a:custGeom>
          <a:avLst/>
          <a:gdLst/>
          <a:ahLst/>
          <a:cxnLst/>
          <a:rect l="0" t="0" r="0" b="0"/>
          <a:pathLst>
            <a:path>
              <a:moveTo>
                <a:pt x="0" y="27438"/>
              </a:moveTo>
              <a:lnTo>
                <a:pt x="1775727" y="27438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640138" y="981676"/>
        <a:ext cx="88786" cy="88786"/>
      </dsp:txXfrm>
    </dsp:sp>
    <dsp:sp modelId="{F8317306-C252-4EED-9C9E-213C014056B0}">
      <dsp:nvSpPr>
        <dsp:cNvPr id="0" name=""/>
        <dsp:cNvSpPr/>
      </dsp:nvSpPr>
      <dsp:spPr>
        <a:xfrm>
          <a:off x="5429407" y="30385"/>
          <a:ext cx="2174401" cy="10250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5">
                  <a:lumMod val="50000"/>
                </a:schemeClr>
              </a:solidFill>
            </a:rPr>
            <a:t>первобытность</a:t>
          </a:r>
          <a:endParaRPr lang="ru-RU" sz="32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459428" y="60406"/>
        <a:ext cx="2114359" cy="964965"/>
      </dsp:txXfrm>
    </dsp:sp>
    <dsp:sp modelId="{74FAF24A-D2EB-4104-AF56-CBDDAE7CFFC0}">
      <dsp:nvSpPr>
        <dsp:cNvPr id="0" name=""/>
        <dsp:cNvSpPr/>
      </dsp:nvSpPr>
      <dsp:spPr>
        <a:xfrm rot="466993">
          <a:off x="3932657" y="1584690"/>
          <a:ext cx="1519359" cy="54877"/>
        </a:xfrm>
        <a:custGeom>
          <a:avLst/>
          <a:gdLst/>
          <a:ahLst/>
          <a:cxnLst/>
          <a:rect l="0" t="0" r="0" b="0"/>
          <a:pathLst>
            <a:path>
              <a:moveTo>
                <a:pt x="0" y="27438"/>
              </a:moveTo>
              <a:lnTo>
                <a:pt x="1519359" y="27438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54353" y="1574145"/>
        <a:ext cx="75967" cy="75967"/>
      </dsp:txXfrm>
    </dsp:sp>
    <dsp:sp modelId="{E99B8036-C0B1-4086-BC54-BB807BFC33FA}">
      <dsp:nvSpPr>
        <dsp:cNvPr id="0" name=""/>
        <dsp:cNvSpPr/>
      </dsp:nvSpPr>
      <dsp:spPr>
        <a:xfrm>
          <a:off x="5445018" y="1187595"/>
          <a:ext cx="2109655" cy="1054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6">
                  <a:lumMod val="50000"/>
                </a:schemeClr>
              </a:solidFill>
            </a:rPr>
            <a:t>Древний Восток</a:t>
          </a:r>
          <a:endParaRPr lang="ru-RU" sz="2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475913" y="1218490"/>
        <a:ext cx="2047865" cy="993037"/>
      </dsp:txXfrm>
    </dsp:sp>
    <dsp:sp modelId="{97B325BF-3301-4AD1-829F-BAA2A918BD1A}">
      <dsp:nvSpPr>
        <dsp:cNvPr id="0" name=""/>
        <dsp:cNvSpPr/>
      </dsp:nvSpPr>
      <dsp:spPr>
        <a:xfrm rot="2598278">
          <a:off x="3658032" y="2191216"/>
          <a:ext cx="2068609" cy="54877"/>
        </a:xfrm>
        <a:custGeom>
          <a:avLst/>
          <a:gdLst/>
          <a:ahLst/>
          <a:cxnLst/>
          <a:rect l="0" t="0" r="0" b="0"/>
          <a:pathLst>
            <a:path>
              <a:moveTo>
                <a:pt x="0" y="27438"/>
              </a:moveTo>
              <a:lnTo>
                <a:pt x="2068609" y="27438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640621" y="2166940"/>
        <a:ext cx="103430" cy="103430"/>
      </dsp:txXfrm>
    </dsp:sp>
    <dsp:sp modelId="{51A078DF-769C-45C8-83AC-3CD458471FEC}">
      <dsp:nvSpPr>
        <dsp:cNvPr id="0" name=""/>
        <dsp:cNvSpPr/>
      </dsp:nvSpPr>
      <dsp:spPr>
        <a:xfrm>
          <a:off x="5445018" y="2400647"/>
          <a:ext cx="2109655" cy="1054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5">
                  <a:lumMod val="50000"/>
                </a:schemeClr>
              </a:solidFill>
            </a:rPr>
            <a:t>античность</a:t>
          </a:r>
          <a:endParaRPr lang="ru-RU" sz="2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475913" y="2431542"/>
        <a:ext cx="2047865" cy="993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C5A9EFF-8FE4-439F-BDD9-91F5864130D9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6325E2D-90A1-4129-9CD0-B7FD4B030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46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0D4CD1-EE04-4C52-B90F-8AADA918AB7E}" type="slidenum">
              <a:rPr lang="ru-RU"/>
              <a:pPr eaLnBrk="1" hangingPunct="1"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7165C-CB8B-4F2B-9D2E-CD28F2183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19875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5C9E4-16A8-4FD9-9418-AB0A5DAB8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36683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B8732-DEE4-4989-9645-285FE5233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318227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0AB6-D677-4DA0-A8FE-B979ED3F1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19334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429A-2B17-4A7F-AAF5-C24024854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72873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EEB2-2A86-4C61-B033-D81C63C10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0668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4DF65-933A-4B47-9B41-273D7932A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17727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0DDE-7B6E-43D1-80C0-BC38834E9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5869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261E-664A-4F46-BE31-AAC151117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338438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CC344-3004-449E-81AC-1109F0F77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76294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ABF47-0F27-445F-A39B-915E15686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32906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60EAD-2F3C-458A-8AAB-D01DE8A60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3034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DBE05-D73A-4123-86CB-324E3FD1C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751480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1B49-5CCB-4AAC-8D30-3891D1978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67218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1CDF32B-42AC-4070-90AA-1267EE8DE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21" r:id="rId2"/>
    <p:sldLayoutId id="2147483833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34" r:id="rId9"/>
    <p:sldLayoutId id="2147483827" r:id="rId10"/>
    <p:sldLayoutId id="2147483828" r:id="rId11"/>
    <p:sldLayoutId id="2147483829" r:id="rId12"/>
    <p:sldLayoutId id="2147483830" r:id="rId13"/>
    <p:sldLayoutId id="2147483831" r:id="rId14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E4E99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E4E99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E4E99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E4E99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E4E99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7E4E99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7E4E99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7E4E99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7E4E99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7E4E99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17.xml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0.xml"/><Relationship Id="rId11" Type="http://schemas.openxmlformats.org/officeDocument/2006/relationships/image" Target="../media/image23.png"/><Relationship Id="rId5" Type="http://schemas.openxmlformats.org/officeDocument/2006/relationships/slide" Target="slide19.xml"/><Relationship Id="rId10" Type="http://schemas.openxmlformats.org/officeDocument/2006/relationships/image" Target="../media/image22.jpeg"/><Relationship Id="rId4" Type="http://schemas.openxmlformats.org/officeDocument/2006/relationships/slide" Target="slide18.xml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slide" Target="slide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6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entoralla.jimdo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Что вам известно о понятии </a:t>
            </a:r>
            <a:r>
              <a:rPr lang="ru-RU" sz="2800" b="1" i="1" dirty="0" smtClean="0">
                <a:solidFill>
                  <a:srgbClr val="C00000"/>
                </a:solidFill>
              </a:rPr>
              <a:t>история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Заполните таблицу :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715613"/>
              </p:ext>
            </p:extLst>
          </p:nvPr>
        </p:nvGraphicFramePr>
        <p:xfrm>
          <a:off x="755575" y="1397000"/>
          <a:ext cx="7632850" cy="438763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26570"/>
                <a:gridCol w="1526570"/>
                <a:gridCol w="1526570"/>
                <a:gridCol w="1526570"/>
                <a:gridCol w="1526570"/>
              </a:tblGrid>
              <a:tr h="1311920">
                <a:tc>
                  <a:txBody>
                    <a:bodyPr/>
                    <a:lstStyle/>
                    <a:p>
                      <a:r>
                        <a:rPr lang="ru-RU" dirty="0" smtClean="0"/>
                        <a:t>Понятие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</a:t>
                      </a:r>
                    </a:p>
                    <a:p>
                      <a:r>
                        <a:rPr lang="ru-RU" dirty="0" smtClean="0"/>
                        <a:t>(это мы знаем)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dirty="0" smtClean="0"/>
                        <a:t>Х</a:t>
                      </a:r>
                    </a:p>
                    <a:p>
                      <a:pPr algn="ctr"/>
                      <a:r>
                        <a:rPr lang="be-BY" dirty="0" smtClean="0"/>
                        <a:t>( хотим узнать)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</a:p>
                    <a:p>
                      <a:pPr algn="ctr"/>
                      <a:r>
                        <a:rPr lang="ru-RU" dirty="0" smtClean="0"/>
                        <a:t>( это мы узнали)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</a:p>
                    <a:p>
                      <a:pPr algn="ctr"/>
                      <a:r>
                        <a:rPr lang="ru-RU" dirty="0" smtClean="0"/>
                        <a:t>( у нас остались вопросы)</a:t>
                      </a:r>
                      <a:endParaRPr lang="ru-RU" dirty="0"/>
                    </a:p>
                  </a:txBody>
                  <a:tcPr/>
                </a:tc>
              </a:tr>
              <a:tr h="3075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история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21100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3"/>
            <a:ext cx="4465638" cy="6192837"/>
          </a:xfrm>
          <a:ln w="38100"/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tlCol="0">
            <a:normAutofit lnSpcReduction="10000"/>
          </a:bodyPr>
          <a:lstStyle/>
          <a:p>
            <a:pPr indent="-18288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8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8288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каждого народа </a:t>
            </a:r>
          </a:p>
          <a:p>
            <a:pPr indent="-18288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есть свои</a:t>
            </a:r>
          </a:p>
          <a:p>
            <a:pPr indent="-18288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сказания,</a:t>
            </a:r>
          </a:p>
          <a:p>
            <a:pPr indent="-18288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мифы,</a:t>
            </a:r>
          </a:p>
          <a:p>
            <a:pPr indent="-18288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легенды,</a:t>
            </a:r>
          </a:p>
          <a:p>
            <a:pPr indent="-18288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которые сначала </a:t>
            </a:r>
          </a:p>
          <a:p>
            <a:pPr indent="-18288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передавались</a:t>
            </a:r>
          </a:p>
          <a:p>
            <a:pPr indent="-18288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уст в уста</a:t>
            </a:r>
          </a:p>
          <a:p>
            <a:pPr indent="-18288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8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8288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8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8288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8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15" name="Picture 17" descr="275107773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620713"/>
            <a:ext cx="3889375" cy="2492375"/>
          </a:xfrm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316" name="Picture 18" descr="slovar4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4900" y="3938588"/>
            <a:ext cx="3505200" cy="2187575"/>
          </a:xfrm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333375"/>
            <a:ext cx="8893175" cy="4525963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C00000"/>
                </a:solidFill>
                <a:latin typeface="Georgia" pitchFamily="18" charset="0"/>
              </a:rPr>
              <a:t>Мифы</a:t>
            </a:r>
            <a:r>
              <a:rPr lang="ru-RU" sz="3200" b="1" smtClean="0">
                <a:latin typeface="Georgia" pitchFamily="18" charset="0"/>
              </a:rPr>
              <a:t>- это сказания, повествования о когда-то происходивших событиях, о природе и обществе, о происхождении человека, о богах и героях</a:t>
            </a:r>
          </a:p>
          <a:p>
            <a:pPr eaLnBrk="1" hangingPunct="1"/>
            <a:endParaRPr lang="ru-RU" sz="3200" b="1" smtClean="0">
              <a:latin typeface="Georgia" pitchFamily="18" charset="0"/>
            </a:endParaRPr>
          </a:p>
          <a:p>
            <a:pPr eaLnBrk="1" hangingPunct="1"/>
            <a:r>
              <a:rPr lang="ru-RU" sz="3200" b="1" i="1" smtClean="0">
                <a:solidFill>
                  <a:srgbClr val="C00000"/>
                </a:solidFill>
                <a:latin typeface="Georgia" pitchFamily="18" charset="0"/>
              </a:rPr>
              <a:t>Этнография </a:t>
            </a:r>
            <a:r>
              <a:rPr lang="ru-RU" sz="3200" b="1" smtClean="0">
                <a:latin typeface="Georgia" pitchFamily="18" charset="0"/>
              </a:rPr>
              <a:t>– это историческая наука, которая изучает быт, нравы и культуру народов земного шара, их расселение и взаимоотношения</a:t>
            </a:r>
          </a:p>
          <a:p>
            <a:pPr eaLnBrk="1" hangingPunct="1"/>
            <a:endParaRPr lang="ru-RU" sz="3200" b="1" smtClean="0">
              <a:latin typeface="Georgia" pitchFamily="18" charset="0"/>
            </a:endParaRPr>
          </a:p>
          <a:p>
            <a:pPr eaLnBrk="1" hangingPunct="1"/>
            <a:endParaRPr lang="ru-RU" sz="3200" b="1" smtClean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Антропология</a:t>
            </a:r>
            <a:r>
              <a:rPr lang="ru-RU" sz="3600" dirty="0" smtClean="0">
                <a:solidFill>
                  <a:srgbClr val="C00000"/>
                </a:solidFill>
              </a:rPr>
              <a:t> -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2727424" cy="3424762"/>
          </a:xfrm>
          <a:prstGeom prst="rect">
            <a:avLst/>
          </a:prstGeom>
          <a:solidFill>
            <a:srgbClr val="004C38"/>
          </a:solidFill>
          <a:ln w="762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87" y="3629213"/>
            <a:ext cx="2691304" cy="290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52" y="2880982"/>
            <a:ext cx="3659039" cy="251482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906979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srgbClr val="002060"/>
                </a:solidFill>
              </a:rPr>
              <a:t>наука, которая изучает и восстанавливает физический облик людей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724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 descr="8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2114550" cy="2881313"/>
          </a:xfrm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5363" name="Picture 20" descr="Chudo_01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708275"/>
            <a:ext cx="2376488" cy="2065338"/>
          </a:xfrm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160" name="Rectangle 16"/>
          <p:cNvSpPr>
            <a:spLocks noGrp="1" noChangeArrowheads="1"/>
          </p:cNvSpPr>
          <p:nvPr>
            <p:ph type="body" sz="half" idx="3"/>
          </p:nvPr>
        </p:nvSpPr>
        <p:spPr>
          <a:xfrm>
            <a:off x="4787900" y="620713"/>
            <a:ext cx="4105275" cy="5329237"/>
          </a:xfrm>
          <a:ln w="38100"/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tlCol="0">
            <a:noAutofit/>
          </a:bodyPr>
          <a:lstStyle/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Многое могут </a:t>
            </a: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рассказать</a:t>
            </a: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жизни </a:t>
            </a: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людей</a:t>
            </a: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произведения</a:t>
            </a: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искусства</a:t>
            </a:r>
          </a:p>
        </p:txBody>
      </p:sp>
      <p:pic>
        <p:nvPicPr>
          <p:cNvPr id="15365" name="Picture 21" descr="image071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21163"/>
            <a:ext cx="2447925" cy="1938337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504" y="25610"/>
            <a:ext cx="6512511" cy="1143000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6000" i="1" dirty="0" smtClean="0">
                <a:solidFill>
                  <a:srgbClr val="800080"/>
                </a:solidFill>
                <a:latin typeface="Times New Roman" pitchFamily="18" charset="0"/>
              </a:rPr>
              <a:t>Исторический источник</a:t>
            </a:r>
            <a:endParaRPr lang="ru-RU" dirty="0" smtClean="0"/>
          </a:p>
        </p:txBody>
      </p:sp>
      <p:sp>
        <p:nvSpPr>
          <p:cNvPr id="8195" name="Объект 5"/>
          <p:cNvSpPr>
            <a:spLocks noGrp="1"/>
          </p:cNvSpPr>
          <p:nvPr>
            <p:ph sz="quarter" idx="13"/>
          </p:nvPr>
        </p:nvSpPr>
        <p:spPr>
          <a:xfrm>
            <a:off x="827088" y="2133600"/>
            <a:ext cx="8137525" cy="3887788"/>
          </a:xfrm>
        </p:spPr>
        <p:txBody>
          <a:bodyPr rtlCol="0">
            <a:normAutofit lnSpcReduction="1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SzPct val="75000"/>
              <a:buFontTx/>
              <a:buNone/>
              <a:defRPr/>
            </a:pPr>
            <a:r>
              <a:rPr lang="ru-RU" sz="5400" b="1" i="1" dirty="0" smtClean="0">
                <a:solidFill>
                  <a:srgbClr val="1C1C1C"/>
                </a:solidFill>
                <a:latin typeface="Times New Roman" pitchFamily="18" charset="0"/>
              </a:rPr>
              <a:t>это памятник истории, который даёт информацию о жизни людей в далёком прошлом.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824136"/>
              </p:ext>
            </p:extLst>
          </p:nvPr>
        </p:nvGraphicFramePr>
        <p:xfrm>
          <a:off x="899592" y="1397000"/>
          <a:ext cx="7848872" cy="41922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4436"/>
                <a:gridCol w="3924436"/>
              </a:tblGrid>
              <a:tr h="13845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Основные группы исторических источников 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Науки, которые помогают изучать жизнь людей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5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52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52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52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52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7544" y="18864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Заполнить таблицу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898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0"/>
            <a:ext cx="8229600" cy="1143000"/>
          </a:xfrm>
          <a:ln w="38100"/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Виды исторических источников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68538" y="1628775"/>
            <a:ext cx="4464050" cy="3240088"/>
          </a:xfrm>
          <a:ln w="38100"/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Вещественные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Письменные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Устные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6" action="ppaction://hlinksldjump"/>
              </a:rPr>
              <a:t>Произведения искусства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12" name="Picture 4" descr="pieta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4797425"/>
            <a:ext cx="1622425" cy="1655763"/>
          </a:xfrm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7413" name="Picture 6" descr="alchemia02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73238"/>
            <a:ext cx="1630363" cy="2082800"/>
          </a:xfrm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7414" name="Picture 8" descr="r_kiev2_3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16113"/>
            <a:ext cx="2441575" cy="12112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 descr="3sobamen2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" t="9932" b="-58"/>
          <a:stretch>
            <a:fillRect/>
          </a:stretch>
        </p:blipFill>
        <p:spPr bwMode="auto">
          <a:xfrm>
            <a:off x="6948488" y="3933825"/>
            <a:ext cx="1717675" cy="2520950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16" descr="50_1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1414462" cy="1958975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403c70fd877e5a980258090101819771[1]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060575"/>
            <a:ext cx="3095625" cy="1608138"/>
          </a:xfrm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83188" y="1844675"/>
            <a:ext cx="3960812" cy="4319588"/>
          </a:xfrm>
          <a:ln w="38100"/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tlCol="0">
            <a:normAutofit fontScale="925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3"/>
              </a:buBlip>
              <a:defRPr/>
            </a:pP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Орудия труда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3"/>
              </a:buBlip>
              <a:defRPr/>
            </a:pP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Одежда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3"/>
              </a:buBlip>
              <a:defRPr/>
            </a:pP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Оружие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3"/>
              </a:buBlip>
              <a:defRPr/>
            </a:pP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Предметы быта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3"/>
              </a:buBlip>
              <a:defRPr/>
            </a:pP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Украшения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3"/>
              </a:buBlip>
              <a:defRPr/>
            </a:pP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Жилища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3"/>
              </a:buBlip>
              <a:defRPr/>
            </a:pP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Монеты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3"/>
              </a:buBlip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436" name="Picture 10" descr="slovar1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176712" cy="1517650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11" descr="slovar2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860800"/>
            <a:ext cx="2301875" cy="2736850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504825" cy="431800"/>
          </a:xfrm>
          <a:prstGeom prst="actionButtonBlank">
            <a:avLst/>
          </a:prstGeom>
          <a:solidFill>
            <a:srgbClr val="CC6600"/>
          </a:solidFill>
          <a:ln w="19050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806450"/>
            <a:ext cx="3898900" cy="4421188"/>
          </a:xfrm>
          <a:solidFill>
            <a:schemeClr val="bg1"/>
          </a:solidFill>
          <a:ln w="38100"/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Летописи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Хроники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Указы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Законы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Исторические сочинения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Научные труды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Мемуары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endParaRPr lang="ru-RU" sz="36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9459" name="Picture 4" descr="image00201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050" y="260350"/>
            <a:ext cx="1935163" cy="2590800"/>
          </a:xfrm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9460" name="Picture 7" descr="IMGL1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60350"/>
            <a:ext cx="1673225" cy="2474913"/>
          </a:xfrm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9461" name="Picture 11" descr="petr1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92375"/>
            <a:ext cx="1825625" cy="2519363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12" descr="petr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4005263"/>
            <a:ext cx="2030413" cy="2449512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AutoShape 1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165850"/>
            <a:ext cx="503237" cy="466725"/>
          </a:xfrm>
          <a:prstGeom prst="actionButtonBlank">
            <a:avLst/>
          </a:prstGeom>
          <a:solidFill>
            <a:srgbClr val="FFCC99"/>
          </a:solidFill>
          <a:ln w="19050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76825" y="1052513"/>
            <a:ext cx="4067175" cy="4248150"/>
          </a:xfrm>
          <a:ln w="38100"/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Легенды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Сказания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Мифы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Песни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Пословицы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Поговорки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Обряды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Загадки</a:t>
            </a:r>
          </a:p>
        </p:txBody>
      </p:sp>
      <p:pic>
        <p:nvPicPr>
          <p:cNvPr id="20483" name="Picture 4" descr="dregipet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549275"/>
            <a:ext cx="3960813" cy="2322513"/>
          </a:xfrm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484" name="Picture 7" descr="zeix-224f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086100"/>
            <a:ext cx="2109787" cy="3097213"/>
          </a:xfrm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485" name="Picture 26" descr="161104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81338"/>
            <a:ext cx="2116137" cy="3097212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AutoShape 2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5949950"/>
            <a:ext cx="503238" cy="466725"/>
          </a:xfrm>
          <a:prstGeom prst="actionButtonBlank">
            <a:avLst/>
          </a:prstGeom>
          <a:solidFill>
            <a:srgbClr val="CC6600"/>
          </a:solidFill>
          <a:ln w="19050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612775"/>
            <a:ext cx="79930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kern="0" dirty="0">
                <a:solidFill>
                  <a:srgbClr val="404176"/>
                </a:solidFill>
                <a:latin typeface="Times New Roman"/>
                <a:ea typeface="+mj-ea"/>
                <a:cs typeface="+mj-cs"/>
              </a:rPr>
              <a:t>Мир Древней истории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2921000"/>
            <a:ext cx="378142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765175"/>
            <a:ext cx="3600450" cy="4608513"/>
          </a:xfrm>
          <a:ln w="38100"/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tlCol="0">
            <a:normAutofit lnSpcReduction="10000"/>
          </a:bodyPr>
          <a:lstStyle/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Фрески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Статуи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Мозаика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Книжная миниатюра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Соборы 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Храмы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Дворцы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/>
            </a:pPr>
            <a:r>
              <a:rPr lang="ru-RU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Прикладное искусство</a:t>
            </a:r>
          </a:p>
        </p:txBody>
      </p:sp>
      <p:pic>
        <p:nvPicPr>
          <p:cNvPr id="21507" name="Picture 4" descr="mavzolei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260350"/>
            <a:ext cx="1735137" cy="2520950"/>
          </a:xfrm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1508" name="Picture 7" descr="448px-Athena_holding_Nike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1844675"/>
            <a:ext cx="1670050" cy="2232025"/>
          </a:xfrm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1509" name="Picture 12" descr="Culture_img%5Cs_ptr_spb_1v3s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44900"/>
            <a:ext cx="1612900" cy="2016125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13" descr="brun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97425"/>
            <a:ext cx="1355725" cy="1800225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4824412" cy="1008063"/>
          </a:xfrm>
          <a:solidFill>
            <a:schemeClr val="accent3"/>
          </a:solidFill>
          <a:ln w="38100">
            <a:solidFill>
              <a:srgbClr val="002060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Проверь себя !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16113"/>
            <a:ext cx="4608513" cy="3097212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Определи вид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исторического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источника</a:t>
            </a:r>
          </a:p>
        </p:txBody>
      </p:sp>
      <p:pic>
        <p:nvPicPr>
          <p:cNvPr id="65543" name="Picture 7" descr="CASVH7U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8850" y="260350"/>
            <a:ext cx="1474788" cy="1944688"/>
          </a:xfrm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5546" name="Picture 10" descr="CAWF6HA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196975"/>
            <a:ext cx="1371600" cy="1871663"/>
          </a:xfrm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5547" name="Picture 11" descr="images[49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92375"/>
            <a:ext cx="1800225" cy="1350963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8" name="Picture 12" descr="images[9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644900"/>
            <a:ext cx="1409700" cy="1727200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0" name="Picture 14" descr="CAAWHV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157788"/>
            <a:ext cx="1512888" cy="1139825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1" name="Picture 15" descr="CAK79NI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52738"/>
            <a:ext cx="1223962" cy="1800225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2" name="Picture 16" descr="pieta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1371600" cy="14001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5" name="Picture 19" descr="zeix-224f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221163"/>
            <a:ext cx="1276350" cy="1871662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8" name="Picture 22" descr="CA4JQ54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229225"/>
            <a:ext cx="1296988" cy="1362075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6877050" y="26035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5651500" y="126841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4211638" y="25654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3419475" y="37163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2124075" y="515778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7164388" y="328453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6156325" y="42926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4932363" y="558958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79388" y="494188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50" autoRev="1" fill="remove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remove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  <p:bldP spid="65538" grpId="1" animBg="1"/>
      <p:bldP spid="65540" grpId="0" build="p"/>
      <p:bldP spid="65559" grpId="0"/>
      <p:bldP spid="65560" grpId="0"/>
      <p:bldP spid="65561" grpId="0"/>
      <p:bldP spid="65562" grpId="0"/>
      <p:bldP spid="65563" grpId="0"/>
      <p:bldP spid="65564" grpId="0"/>
      <p:bldP spid="65565" grpId="0"/>
      <p:bldP spid="65566" grpId="0"/>
      <p:bldP spid="655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ln w="38100"/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Подчеркни в тексте вещественные исторические источники: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600200"/>
            <a:ext cx="8229600" cy="4924425"/>
          </a:xfrm>
          <a:ln w="38100" cap="flat"/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tlCol="0">
            <a:normAutofit/>
          </a:bodyPr>
          <a:lstStyle/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  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Летописи, пословицы, предметы быта, одежда, песни, легенды, храмы, жилища, статуи, мемуары, монеты, оружие, украшения, мозаика, орудия труда, книжная миниатюра, хроники, законы, прикладное искусство</a:t>
            </a: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6372225" y="2205038"/>
            <a:ext cx="2016125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1331913" y="2781300"/>
            <a:ext cx="936625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>
            <a:off x="2700338" y="2781300"/>
            <a:ext cx="1584325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3851275" y="3284538"/>
            <a:ext cx="165735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>
            <a:off x="4067175" y="3860800"/>
            <a:ext cx="165735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>
            <a:off x="1692275" y="4437063"/>
            <a:ext cx="2232025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6443663" y="4437063"/>
            <a:ext cx="1368425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auto">
          <a:xfrm>
            <a:off x="1692275" y="5013325"/>
            <a:ext cx="107950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41" name="Line 17"/>
          <p:cNvSpPr>
            <a:spLocks noChangeShapeType="1"/>
          </p:cNvSpPr>
          <p:nvPr/>
        </p:nvSpPr>
        <p:spPr bwMode="auto">
          <a:xfrm>
            <a:off x="6156325" y="3860800"/>
            <a:ext cx="1368425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27" grpId="0" build="p"/>
      <p:bldP spid="77832" grpId="0" animBg="1"/>
      <p:bldP spid="77833" grpId="0" animBg="1"/>
      <p:bldP spid="77834" grpId="0" animBg="1"/>
      <p:bldP spid="77835" grpId="0" animBg="1"/>
      <p:bldP spid="77836" grpId="0" animBg="1"/>
      <p:bldP spid="77838" grpId="0" animBg="1"/>
      <p:bldP spid="77839" grpId="0" animBg="1"/>
      <p:bldP spid="77840" grpId="0" animBg="1"/>
      <p:bldP spid="778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260350"/>
            <a:ext cx="5545137" cy="72072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Заполни таблицу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803400" y="1011238"/>
            <a:ext cx="5834063" cy="608012"/>
          </a:xfrm>
          <a:prstGeom prst="rect">
            <a:avLst/>
          </a:prstGeom>
          <a:solidFill>
            <a:schemeClr val="bg1"/>
          </a:solidFill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Исторические источники</a:t>
            </a:r>
          </a:p>
        </p:txBody>
      </p:sp>
      <p:sp>
        <p:nvSpPr>
          <p:cNvPr id="80053" name="Rectangle 181"/>
          <p:cNvSpPr>
            <a:spLocks noChangeArrowheads="1"/>
          </p:cNvSpPr>
          <p:nvPr/>
        </p:nvSpPr>
        <p:spPr bwMode="auto">
          <a:xfrm>
            <a:off x="6623050" y="2924175"/>
            <a:ext cx="2125663" cy="3556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Мозаика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Соборы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Дворцы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Книжная миниатюра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Статуи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Фрески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Прикладное искусство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ru-RU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ru-RU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051" name="Rectangle 179"/>
          <p:cNvSpPr>
            <a:spLocks noChangeArrowheads="1"/>
          </p:cNvSpPr>
          <p:nvPr/>
        </p:nvSpPr>
        <p:spPr bwMode="auto">
          <a:xfrm>
            <a:off x="6623050" y="2060575"/>
            <a:ext cx="2125663" cy="86360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Произведения </a:t>
            </a:r>
          </a:p>
          <a:p>
            <a:pPr>
              <a:spcBef>
                <a:spcPct val="20000"/>
              </a:spcBef>
              <a:defRPr/>
            </a:pPr>
            <a:r>
              <a:rPr lang="ru-RU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искусства</a:t>
            </a:r>
          </a:p>
        </p:txBody>
      </p:sp>
      <p:sp>
        <p:nvSpPr>
          <p:cNvPr id="80048" name="Rectangle 176"/>
          <p:cNvSpPr>
            <a:spLocks noChangeArrowheads="1"/>
          </p:cNvSpPr>
          <p:nvPr/>
        </p:nvSpPr>
        <p:spPr bwMode="auto">
          <a:xfrm>
            <a:off x="2519363" y="2924175"/>
            <a:ext cx="2197100" cy="3556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Законы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Указы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Научные труды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Мемуары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Исторические сочинения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Летописи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хроники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ru-RU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046" name="Rectangle 174"/>
          <p:cNvSpPr>
            <a:spLocks noChangeArrowheads="1"/>
          </p:cNvSpPr>
          <p:nvPr/>
        </p:nvSpPr>
        <p:spPr bwMode="auto">
          <a:xfrm>
            <a:off x="2555875" y="2060575"/>
            <a:ext cx="2159000" cy="86360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Письменные</a:t>
            </a:r>
          </a:p>
        </p:txBody>
      </p:sp>
      <p:sp>
        <p:nvSpPr>
          <p:cNvPr id="80043" name="Rectangle 171"/>
          <p:cNvSpPr>
            <a:spLocks noChangeArrowheads="1"/>
          </p:cNvSpPr>
          <p:nvPr/>
        </p:nvSpPr>
        <p:spPr bwMode="auto">
          <a:xfrm>
            <a:off x="4716463" y="2924175"/>
            <a:ext cx="1906587" cy="3556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Пословицы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Поговорки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Обряды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Загадки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Песни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Мифы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Сказания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легенды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ru-RU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041" name="Rectangle 169"/>
          <p:cNvSpPr>
            <a:spLocks noChangeArrowheads="1"/>
          </p:cNvSpPr>
          <p:nvPr/>
        </p:nvSpPr>
        <p:spPr bwMode="auto">
          <a:xfrm>
            <a:off x="4716463" y="2060575"/>
            <a:ext cx="1906587" cy="86360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Устные</a:t>
            </a:r>
          </a:p>
        </p:txBody>
      </p:sp>
      <p:sp>
        <p:nvSpPr>
          <p:cNvPr id="80038" name="Rectangle 166"/>
          <p:cNvSpPr>
            <a:spLocks noChangeArrowheads="1"/>
          </p:cNvSpPr>
          <p:nvPr/>
        </p:nvSpPr>
        <p:spPr bwMode="auto">
          <a:xfrm>
            <a:off x="395288" y="2924175"/>
            <a:ext cx="2124075" cy="3556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орудия труда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Одежда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Оружие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Предметы    быта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Украшения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Жилища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монеты</a:t>
            </a:r>
          </a:p>
          <a:p>
            <a:pPr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ru-RU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031" name="Rectangle 159"/>
          <p:cNvSpPr>
            <a:spLocks noChangeArrowheads="1"/>
          </p:cNvSpPr>
          <p:nvPr/>
        </p:nvSpPr>
        <p:spPr bwMode="auto">
          <a:xfrm>
            <a:off x="395288" y="2060575"/>
            <a:ext cx="2124075" cy="86360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Вещественные</a:t>
            </a:r>
          </a:p>
        </p:txBody>
      </p:sp>
      <p:sp>
        <p:nvSpPr>
          <p:cNvPr id="24588" name="Line 160"/>
          <p:cNvSpPr>
            <a:spLocks noChangeShapeType="1"/>
          </p:cNvSpPr>
          <p:nvPr/>
        </p:nvSpPr>
        <p:spPr bwMode="auto">
          <a:xfrm>
            <a:off x="395288" y="2060575"/>
            <a:ext cx="8353425" cy="0"/>
          </a:xfrm>
          <a:prstGeom prst="line">
            <a:avLst/>
          </a:prstGeom>
          <a:noFill/>
          <a:ln w="38100" cap="sq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9" name="Line 161"/>
          <p:cNvSpPr>
            <a:spLocks noChangeShapeType="1"/>
          </p:cNvSpPr>
          <p:nvPr/>
        </p:nvSpPr>
        <p:spPr bwMode="auto">
          <a:xfrm>
            <a:off x="395288" y="6480175"/>
            <a:ext cx="8353425" cy="0"/>
          </a:xfrm>
          <a:prstGeom prst="line">
            <a:avLst/>
          </a:prstGeom>
          <a:noFill/>
          <a:ln w="38100" cap="sq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8" name="Line 162"/>
          <p:cNvSpPr>
            <a:spLocks noChangeShapeType="1"/>
          </p:cNvSpPr>
          <p:nvPr/>
        </p:nvSpPr>
        <p:spPr bwMode="auto">
          <a:xfrm>
            <a:off x="261938" y="2060575"/>
            <a:ext cx="0" cy="4419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93" name="Line 163"/>
          <p:cNvSpPr>
            <a:spLocks noChangeShapeType="1"/>
          </p:cNvSpPr>
          <p:nvPr/>
        </p:nvSpPr>
        <p:spPr bwMode="auto">
          <a:xfrm>
            <a:off x="8748713" y="2060575"/>
            <a:ext cx="0" cy="4419600"/>
          </a:xfrm>
          <a:prstGeom prst="line">
            <a:avLst/>
          </a:prstGeom>
          <a:noFill/>
          <a:ln w="38100" cap="sq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4" name="Line 167"/>
          <p:cNvSpPr>
            <a:spLocks noChangeShapeType="1"/>
          </p:cNvSpPr>
          <p:nvPr/>
        </p:nvSpPr>
        <p:spPr bwMode="auto">
          <a:xfrm>
            <a:off x="395288" y="2924175"/>
            <a:ext cx="8353425" cy="0"/>
          </a:xfrm>
          <a:prstGeom prst="line">
            <a:avLst/>
          </a:prstGeom>
          <a:noFill/>
          <a:ln w="38100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5" name="Line 170"/>
          <p:cNvSpPr>
            <a:spLocks noChangeShapeType="1"/>
          </p:cNvSpPr>
          <p:nvPr/>
        </p:nvSpPr>
        <p:spPr bwMode="auto">
          <a:xfrm>
            <a:off x="4716463" y="2060575"/>
            <a:ext cx="0" cy="4419600"/>
          </a:xfrm>
          <a:prstGeom prst="line">
            <a:avLst/>
          </a:prstGeom>
          <a:noFill/>
          <a:ln w="38100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6" name="Line 175"/>
          <p:cNvSpPr>
            <a:spLocks noChangeShapeType="1"/>
          </p:cNvSpPr>
          <p:nvPr/>
        </p:nvSpPr>
        <p:spPr bwMode="auto">
          <a:xfrm>
            <a:off x="2519363" y="2060575"/>
            <a:ext cx="0" cy="4419600"/>
          </a:xfrm>
          <a:prstGeom prst="line">
            <a:avLst/>
          </a:prstGeom>
          <a:noFill/>
          <a:ln w="38100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97" name="Line 180"/>
          <p:cNvSpPr>
            <a:spLocks noChangeShapeType="1"/>
          </p:cNvSpPr>
          <p:nvPr/>
        </p:nvSpPr>
        <p:spPr bwMode="auto">
          <a:xfrm>
            <a:off x="6623050" y="2060575"/>
            <a:ext cx="0" cy="4419600"/>
          </a:xfrm>
          <a:prstGeom prst="line">
            <a:avLst/>
          </a:prstGeom>
          <a:noFill/>
          <a:ln w="38100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8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8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8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8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6" grpId="0" animBg="1"/>
      <p:bldP spid="80053" grpId="0" animBg="1"/>
      <p:bldP spid="80051" grpId="0" animBg="1"/>
      <p:bldP spid="80048" grpId="0" animBg="1"/>
      <p:bldP spid="80046" grpId="0" animBg="1"/>
      <p:bldP spid="80043" grpId="0" animBg="1"/>
      <p:bldP spid="80041" grpId="0" animBg="1"/>
      <p:bldP spid="80038" grpId="0" animBg="1"/>
      <p:bldP spid="800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11300" y="3789363"/>
            <a:ext cx="7632700" cy="2519362"/>
          </a:xfrm>
          <a:ln w="38100"/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Исторические источники – это источники наших знаний по истории человеческой цивилизации</a:t>
            </a:r>
          </a:p>
        </p:txBody>
      </p:sp>
      <p:pic>
        <p:nvPicPr>
          <p:cNvPr id="60422" name="Picture 6" descr="135-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57338"/>
            <a:ext cx="2592388" cy="1728787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 descr="luksor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2590800" cy="1620838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7" name="Picture 11" descr="piramidy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519362" cy="1584325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3855" y="116632"/>
            <a:ext cx="89506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latin typeface="Georgia" pitchFamily="18" charset="0"/>
              </a:rPr>
              <a:t>Домашнее задание</a:t>
            </a:r>
          </a:p>
          <a:p>
            <a:pPr eaLnBrk="1" hangingPunct="1"/>
            <a:r>
              <a:rPr lang="ru-RU" sz="2800" dirty="0" smtClean="0">
                <a:latin typeface="Georgia" pitchFamily="18" charset="0"/>
              </a:rPr>
              <a:t> §  1, устно отвечать на вопросы на </a:t>
            </a:r>
            <a:r>
              <a:rPr lang="ru-RU" sz="2800" dirty="0" err="1" smtClean="0">
                <a:latin typeface="Georgia" pitchFamily="18" charset="0"/>
              </a:rPr>
              <a:t>стр</a:t>
            </a:r>
            <a:r>
              <a:rPr lang="ru-RU" sz="2800" dirty="0" smtClean="0">
                <a:latin typeface="Georgia" pitchFamily="18" charset="0"/>
              </a:rPr>
              <a:t> 6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740768" y="3429000"/>
            <a:ext cx="77190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Как учить историю:</a:t>
            </a:r>
          </a:p>
          <a:p>
            <a:pPr algn="l" eaLnBrk="1" hangingPunct="1"/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Сайт «Ученье с увлеченьем»</a:t>
            </a:r>
          </a:p>
          <a:p>
            <a:pPr algn="l" eaLnBrk="1" hangingPunct="1"/>
            <a:r>
              <a:rPr lang="en-US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hlinkClick r:id="rId3"/>
              </a:rPr>
              <a:t>http://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  <a:hlinkClick r:id="rId3"/>
              </a:rPr>
              <a:t>mentoralla.jimdo.com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l" eaLnBrk="1" hangingPunct="1"/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l" eaLnBrk="1" hangingPunct="1"/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l" eaLnBrk="1" hangingPunct="1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0768" y="9087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	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	</a:t>
            </a:r>
            <a:r>
              <a:rPr lang="ru-RU" sz="2000" dirty="0" smtClean="0">
                <a:latin typeface="Georgia" pitchFamily="18" charset="0"/>
              </a:rPr>
              <a:t> 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t="20940" r="7110" b="6130"/>
          <a:stretch/>
        </p:blipFill>
        <p:spPr>
          <a:xfrm>
            <a:off x="493462" y="1170330"/>
            <a:ext cx="3095625" cy="1973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3" b="5848"/>
          <a:stretch/>
        </p:blipFill>
        <p:spPr>
          <a:xfrm>
            <a:off x="5508104" y="3789040"/>
            <a:ext cx="3456384" cy="244337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23850" y="620713"/>
            <a:ext cx="8351838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9600" b="1">
                <a:solidFill>
                  <a:srgbClr val="C00000"/>
                </a:solidFill>
                <a:latin typeface="Ariston" pitchFamily="66" charset="0"/>
              </a:rPr>
              <a:t>История – это наука о жизни людей в прошлом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88913"/>
            <a:ext cx="8785225" cy="6554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kern="0" dirty="0">
                <a:solidFill>
                  <a:srgbClr val="1C1C1C"/>
                </a:solidFill>
                <a:latin typeface="Georgia" pitchFamily="18" charset="0"/>
              </a:rPr>
              <a:t>Прошлое народов всего мира называется</a:t>
            </a:r>
            <a:r>
              <a:rPr lang="ru-RU" sz="7200" b="1" kern="0" dirty="0">
                <a:solidFill>
                  <a:srgbClr val="1C1C1C"/>
                </a:solidFill>
                <a:latin typeface="Georgia" pitchFamily="18" charset="0"/>
              </a:rPr>
              <a:t> </a:t>
            </a:r>
            <a:r>
              <a:rPr lang="ru-RU" sz="7200" b="1" i="1" kern="0" dirty="0">
                <a:solidFill>
                  <a:srgbClr val="C00000"/>
                </a:solidFill>
                <a:latin typeface="Georgia" pitchFamily="18" charset="0"/>
              </a:rPr>
              <a:t>Всемирной</a:t>
            </a:r>
            <a:r>
              <a:rPr lang="ru-RU" sz="7200" b="1" kern="0" dirty="0">
                <a:solidFill>
                  <a:srgbClr val="C00000"/>
                </a:solidFill>
                <a:latin typeface="Georgia" pitchFamily="18" charset="0"/>
              </a:rPr>
              <a:t> , </a:t>
            </a:r>
            <a:r>
              <a:rPr lang="ru-RU" sz="6600" b="1" kern="0" dirty="0">
                <a:latin typeface="Georgia" pitchFamily="18" charset="0"/>
              </a:rPr>
              <a:t>или</a:t>
            </a:r>
            <a:r>
              <a:rPr lang="ru-RU" sz="6600" b="1" kern="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7200" b="1" i="1" kern="0" dirty="0">
                <a:solidFill>
                  <a:srgbClr val="C00000"/>
                </a:solidFill>
                <a:latin typeface="Georgia" pitchFamily="18" charset="0"/>
              </a:rPr>
              <a:t>Всеобщей историей</a:t>
            </a:r>
            <a:endParaRPr lang="ru-RU" b="1" kern="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3184" y="404664"/>
            <a:ext cx="849130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Начальный этап истории человечества называется Древним миром 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763713" y="3213100"/>
            <a:ext cx="561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 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611560" y="2564904"/>
          <a:ext cx="8280920" cy="3459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7343775" cy="1081088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мы узнаем о прошлом человечества ?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717675"/>
            <a:ext cx="4103688" cy="4591050"/>
          </a:xfrm>
          <a:ln w="28575"/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tlCol="0">
            <a:normAutofit/>
          </a:bodyPr>
          <a:lstStyle/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 многих 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музеях 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мира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хранятся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вещественные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памятники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8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8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0" name="Picture 13" descr="osada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9313" y="1763713"/>
            <a:ext cx="1944687" cy="1879600"/>
          </a:xfrm>
          <a:ln w="19050">
            <a:solidFill>
              <a:srgbClr val="CC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221" name="Picture 18" descr="n3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708275"/>
            <a:ext cx="1871663" cy="1871663"/>
          </a:xfrm>
          <a:prstGeom prst="rect">
            <a:avLst/>
          </a:prstGeom>
          <a:noFill/>
          <a:ln w="19050">
            <a:solidFill>
              <a:srgbClr val="CC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20" descr="national-treasures-museum_3_full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508500"/>
            <a:ext cx="2376487" cy="1584325"/>
          </a:xfrm>
          <a:prstGeom prst="rect">
            <a:avLst/>
          </a:prstGeom>
          <a:noFill/>
          <a:ln w="19050">
            <a:solidFill>
              <a:srgbClr val="CC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-14288" y="260350"/>
            <a:ext cx="89646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C00000"/>
                </a:solidFill>
                <a:latin typeface="Georgia" pitchFamily="18" charset="0"/>
              </a:rPr>
              <a:t>Археология</a:t>
            </a:r>
            <a:r>
              <a:rPr lang="ru-RU" sz="4400" i="1">
                <a:latin typeface="Georgia" pitchFamily="18" charset="0"/>
              </a:rPr>
              <a:t> – </a:t>
            </a:r>
          </a:p>
          <a:p>
            <a:r>
              <a:rPr lang="ru-RU" sz="4400">
                <a:latin typeface="Georgia" pitchFamily="18" charset="0"/>
              </a:rPr>
              <a:t>наука, изучающая вещественные памятники истории</a:t>
            </a:r>
          </a:p>
        </p:txBody>
      </p:sp>
      <p:pic>
        <p:nvPicPr>
          <p:cNvPr id="10243" name="Picture 6" descr="img922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2951162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429000"/>
            <a:ext cx="5091113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712946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650" y="115888"/>
            <a:ext cx="78486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ea typeface="+mj-ea"/>
                <a:cs typeface="+mj-cs"/>
              </a:rPr>
              <a:t>Археологи за работой</a:t>
            </a:r>
            <a:endParaRPr lang="ru-RU" b="1" kern="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5148263" y="620713"/>
            <a:ext cx="3744912" cy="4248150"/>
          </a:xfrm>
          <a:ln w="38100"/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tlCol="0">
            <a:noAutofit/>
          </a:bodyPr>
          <a:lstStyle/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Письменные </a:t>
            </a: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источники </a:t>
            </a: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сохраняются в </a:t>
            </a: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хранилищах </a:t>
            </a: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документов – </a:t>
            </a: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архивах</a:t>
            </a:r>
          </a:p>
        </p:txBody>
      </p:sp>
      <p:pic>
        <p:nvPicPr>
          <p:cNvPr id="12291" name="Picture 14" descr="24586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549275"/>
            <a:ext cx="3108325" cy="3167063"/>
          </a:xfrm>
          <a:ln w="38100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292" name="Picture 18" descr="37244730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429000"/>
            <a:ext cx="3816350" cy="2879725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1011</TotalTime>
  <Words>408</Words>
  <Application>Microsoft Office PowerPoint</Application>
  <PresentationFormat>Экран (4:3)</PresentationFormat>
  <Paragraphs>161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мы узнаем о прошлом человечества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Исторический источник</vt:lpstr>
      <vt:lpstr>Презентация PowerPoint</vt:lpstr>
      <vt:lpstr>Виды исторических источников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себя !</vt:lpstr>
      <vt:lpstr>Подчеркни в тексте вещественные исторические источники:</vt:lpstr>
      <vt:lpstr>Заполни таблицу</vt:lpstr>
      <vt:lpstr>Исторические источники – это источники наших знаний по истории человеческой цивилизации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Клио</dc:title>
  <dc:creator>User</dc:creator>
  <cp:lastModifiedBy>Admin</cp:lastModifiedBy>
  <cp:revision>44</cp:revision>
  <dcterms:created xsi:type="dcterms:W3CDTF">2008-01-05T16:13:43Z</dcterms:created>
  <dcterms:modified xsi:type="dcterms:W3CDTF">2014-09-01T12:44:01Z</dcterms:modified>
</cp:coreProperties>
</file>