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1"/>
    <p:sldMasterId id="2147483693" r:id="rId2"/>
  </p:sldMasterIdLst>
  <p:sldIdLst>
    <p:sldId id="256" r:id="rId3"/>
    <p:sldId id="274" r:id="rId4"/>
    <p:sldId id="257" r:id="rId5"/>
    <p:sldId id="258" r:id="rId6"/>
    <p:sldId id="259" r:id="rId7"/>
    <p:sldId id="260" r:id="rId8"/>
    <p:sldId id="308" r:id="rId9"/>
    <p:sldId id="307" r:id="rId10"/>
    <p:sldId id="311" r:id="rId11"/>
    <p:sldId id="310" r:id="rId12"/>
    <p:sldId id="261" r:id="rId13"/>
    <p:sldId id="287" r:id="rId14"/>
    <p:sldId id="288" r:id="rId15"/>
    <p:sldId id="289" r:id="rId16"/>
    <p:sldId id="290" r:id="rId17"/>
    <p:sldId id="269" r:id="rId18"/>
    <p:sldId id="268" r:id="rId19"/>
    <p:sldId id="270" r:id="rId20"/>
    <p:sldId id="271" r:id="rId21"/>
    <p:sldId id="272" r:id="rId22"/>
    <p:sldId id="285" r:id="rId23"/>
    <p:sldId id="282" r:id="rId24"/>
    <p:sldId id="286"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273" r:id="rId38"/>
  </p:sldIdLst>
  <p:sldSz cx="9144000" cy="6858000" type="screen4x3"/>
  <p:notesSz cx="6858000" cy="9144000"/>
  <p:defaultTextStyle>
    <a:lvl1pPr marL="0" indent="0" algn="l" rtl="0" eaLnBrk="0" fontAlgn="base" hangingPunct="0">
      <a:lnSpc>
        <a:spcPct val="100000"/>
      </a:lnSpc>
      <a:spcBef>
        <a:spcPct val="0"/>
      </a:spcBef>
      <a:spcAft>
        <a:spcPct val="0"/>
      </a:spcAft>
      <a:buNone/>
      <a:defRPr sz="1800">
        <a:solidFill>
          <a:schemeClr val="tx1"/>
        </a:solidFill>
        <a:latin typeface="Arial" charset="0"/>
      </a:defRPr>
    </a:lvl1pPr>
    <a:lvl2pPr marL="457200" indent="0" algn="l" rtl="0" eaLnBrk="0" fontAlgn="base" hangingPunct="0">
      <a:lnSpc>
        <a:spcPct val="100000"/>
      </a:lnSpc>
      <a:spcBef>
        <a:spcPct val="0"/>
      </a:spcBef>
      <a:spcAft>
        <a:spcPct val="0"/>
      </a:spcAft>
      <a:buNone/>
      <a:defRPr sz="1800">
        <a:solidFill>
          <a:schemeClr val="tx1"/>
        </a:solidFill>
        <a:latin typeface="Arial" charset="0"/>
      </a:defRPr>
    </a:lvl2pPr>
    <a:lvl3pPr marL="914400" indent="0" algn="l" rtl="0" eaLnBrk="0" fontAlgn="base" hangingPunct="0">
      <a:lnSpc>
        <a:spcPct val="100000"/>
      </a:lnSpc>
      <a:spcBef>
        <a:spcPct val="0"/>
      </a:spcBef>
      <a:spcAft>
        <a:spcPct val="0"/>
      </a:spcAft>
      <a:buNone/>
      <a:defRPr sz="1800">
        <a:solidFill>
          <a:schemeClr val="tx1"/>
        </a:solidFill>
        <a:latin typeface="Arial" charset="0"/>
      </a:defRPr>
    </a:lvl3pPr>
    <a:lvl4pPr marL="1371600" indent="0" algn="l" rtl="0" eaLnBrk="0" fontAlgn="base" hangingPunct="0">
      <a:lnSpc>
        <a:spcPct val="100000"/>
      </a:lnSpc>
      <a:spcBef>
        <a:spcPct val="0"/>
      </a:spcBef>
      <a:spcAft>
        <a:spcPct val="0"/>
      </a:spcAft>
      <a:buNone/>
      <a:defRPr sz="1800">
        <a:solidFill>
          <a:schemeClr val="tx1"/>
        </a:solidFill>
        <a:latin typeface="Arial" charset="0"/>
      </a:defRPr>
    </a:lvl4pPr>
    <a:lvl5pPr marL="1828800" indent="0" algn="l" rtl="0" eaLnBrk="0" fontAlgn="base" hangingPunct="0">
      <a:lnSpc>
        <a:spcPct val="100000"/>
      </a:lnSpc>
      <a:spcBef>
        <a:spcPct val="0"/>
      </a:spcBef>
      <a:spcAft>
        <a:spcPct val="0"/>
      </a:spcAft>
      <a:buNone/>
      <a:defRPr sz="1800">
        <a:solidFill>
          <a:schemeClr val="tx1"/>
        </a:solidFill>
        <a:latin typeface="Arial"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187431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39752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3454306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grpSp>
        <p:nvGrpSpPr>
          <p:cNvPr id="1026" name="Группа 1025"/>
          <p:cNvGrpSpPr>
            <a:grpSpLocks/>
          </p:cNvGrpSpPr>
          <p:nvPr/>
        </p:nvGrpSpPr>
        <p:grpSpPr>
          <a:xfrm>
            <a:off x="0" y="0"/>
            <a:ext cx="7620000" cy="6858000"/>
            <a:chOff x="0" y="0"/>
            <a:chExt cx="4800" cy="4320"/>
          </a:xfrm>
        </p:grpSpPr>
        <p:grpSp>
          <p:nvGrpSpPr>
            <p:cNvPr id="1032" name="Группа 1031"/>
            <p:cNvGrpSpPr>
              <a:grpSpLocks/>
            </p:cNvGrpSpPr>
            <p:nvPr/>
          </p:nvGrpSpPr>
          <p:grpSpPr>
            <a:xfrm>
              <a:off x="0" y="0"/>
              <a:ext cx="2016" cy="4320"/>
              <a:chOff x="0" y="0"/>
              <a:chExt cx="2016" cy="4320"/>
            </a:xfrm>
          </p:grpSpPr>
          <p:sp>
            <p:nvSpPr>
              <p:cNvPr id="1036" name="Прямоугольник 1035"/>
              <p:cNvSpPr>
                <a:spLocks/>
              </p:cNvSpPr>
              <p:nvPr/>
            </p:nvSpPr>
            <p:spPr>
              <a:xfrm>
                <a:off x="0" y="0"/>
                <a:ext cx="480" cy="4320"/>
              </a:xfrm>
              <a:prstGeom prst="rect">
                <a:avLst/>
              </a:prstGeom>
              <a:solidFill>
                <a:srgbClr val="FFCC66"/>
              </a:solidFill>
              <a:ln>
                <a:noFill/>
              </a:ln>
              <a:effectLst/>
            </p:spPr>
            <p:txBody>
              <a:bodyPr wrap="none" anchor="ctr"/>
              <a:lstStyle/>
              <a:p>
                <a:endParaRPr lang="en-US" altLang="en-US" dirty="0"/>
              </a:p>
            </p:txBody>
          </p:sp>
          <p:sp>
            <p:nvSpPr>
              <p:cNvPr id="1037" name="Полилиния 1036"/>
              <p:cNvSpPr>
                <a:spLocks/>
              </p:cNvSpPr>
              <p:nvPr/>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path>
                </a:pathLst>
              </a:custGeom>
              <a:solidFill>
                <a:srgbClr val="FFCC66">
                  <a:alpha val="100000"/>
                </a:srgbClr>
              </a:solidFill>
              <a:ln>
                <a:noFill/>
              </a:ln>
              <a:effectLst/>
            </p:spPr>
            <p:txBody>
              <a:bodyPr wrap="none" rtlCol="0" anchor="ctr"/>
              <a:lstStyle/>
              <a:p>
                <a:pPr algn="ctr"/>
                <a:endParaRPr lang="zh-CN" altLang="en-US"/>
              </a:p>
            </p:txBody>
          </p:sp>
        </p:grpSp>
        <p:grpSp>
          <p:nvGrpSpPr>
            <p:cNvPr id="1033" name="Группа 1032"/>
            <p:cNvGrpSpPr>
              <a:grpSpLocks/>
            </p:cNvGrpSpPr>
            <p:nvPr/>
          </p:nvGrpSpPr>
          <p:grpSpPr>
            <a:xfrm>
              <a:off x="144" y="1248"/>
              <a:ext cx="4656" cy="201"/>
              <a:chOff x="144" y="1248"/>
              <a:chExt cx="4656" cy="201"/>
            </a:xfrm>
          </p:grpSpPr>
          <p:sp>
            <p:nvSpPr>
              <p:cNvPr id="1034" name="Скругленный прямоугольник 1033"/>
              <p:cNvSpPr>
                <a:spLocks/>
              </p:cNvSpPr>
              <p:nvPr/>
            </p:nvSpPr>
            <p:spPr>
              <a:xfrm>
                <a:off x="384" y="1248"/>
                <a:ext cx="4416" cy="200"/>
              </a:xfrm>
              <a:prstGeom prst="roundRect">
                <a:avLst>
                  <a:gd name="adj" fmla="val 0"/>
                </a:avLst>
              </a:prstGeom>
              <a:solidFill>
                <a:srgbClr val="0033CC"/>
              </a:solidFill>
              <a:ln>
                <a:noFill/>
              </a:ln>
              <a:effectLst/>
            </p:spPr>
            <p:txBody>
              <a:bodyPr wrap="none" anchor="ctr"/>
              <a:lstStyle/>
              <a:p>
                <a:endParaRPr lang="en-US" altLang="en-US" dirty="0"/>
              </a:p>
            </p:txBody>
          </p:sp>
          <p:sp>
            <p:nvSpPr>
              <p:cNvPr id="1035" name="Блок-схема: задержка 1034"/>
              <p:cNvSpPr>
                <a:spLocks/>
              </p:cNvSpPr>
              <p:nvPr/>
            </p:nvSpPr>
            <p:spPr>
              <a:xfrm flipH="1">
                <a:off x="144" y="1248"/>
                <a:ext cx="248" cy="201"/>
              </a:xfrm>
              <a:prstGeom prst="flowChartDelay">
                <a:avLst/>
              </a:prstGeom>
              <a:solidFill>
                <a:srgbClr val="0033CC"/>
              </a:solidFill>
              <a:ln>
                <a:noFill/>
              </a:ln>
              <a:effectLst/>
            </p:spPr>
            <p:txBody>
              <a:bodyPr wrap="none" anchor="ctr"/>
              <a:lstStyle/>
              <a:p>
                <a:endParaRPr lang="en-US" altLang="en-US" dirty="0"/>
              </a:p>
            </p:txBody>
          </p:sp>
        </p:grpSp>
      </p:grpSp>
      <p:sp>
        <p:nvSpPr>
          <p:cNvPr id="1027" name="Заголовок 1026"/>
          <p:cNvSpPr>
            <a:spLocks noGrp="1"/>
          </p:cNvSpPr>
          <p:nvPr>
            <p:ph type="title"/>
          </p:nvPr>
        </p:nvSpPr>
        <p:spPr>
          <a:xfrm>
            <a:off x="762000" y="762000"/>
            <a:ext cx="7924800" cy="1143000"/>
          </a:xfrm>
          <a:prstGeom prst="roundRect">
            <a:avLst>
              <a:gd name="adj" fmla="val 21666"/>
            </a:avLst>
          </a:prstGeom>
          <a:noFill/>
          <a:ln>
            <a:noFill/>
          </a:ln>
          <a:effectLst/>
        </p:spPr>
        <p:txBody>
          <a:bodyPr anchor="b" anchorCtr="0"/>
          <a:lstStyle/>
          <a:p>
            <a:pPr lvl="0"/>
            <a:r>
              <a:rPr lang="en-US" altLang="en-US" dirty="0"/>
              <a:t>Образец заголовка</a:t>
            </a:r>
          </a:p>
        </p:txBody>
      </p:sp>
      <p:sp>
        <p:nvSpPr>
          <p:cNvPr id="1028" name="Текст 1027"/>
          <p:cNvSpPr>
            <a:spLocks noGrp="1"/>
          </p:cNvSpPr>
          <p:nvPr>
            <p:ph type="body" idx="1"/>
          </p:nvPr>
        </p:nvSpPr>
        <p:spPr>
          <a:xfrm>
            <a:off x="838200" y="2362200"/>
            <a:ext cx="7693026" cy="3724275"/>
          </a:xfrm>
          <a:prstGeom prst="rect">
            <a:avLst/>
          </a:prstGeom>
          <a:noFill/>
          <a:ln>
            <a:noFill/>
          </a:ln>
          <a:effectLst/>
        </p:spPr>
        <p:txBody>
          <a:bodyPr/>
          <a:lstStyle/>
          <a:p>
            <a:pPr lvl="0"/>
            <a:r>
              <a:rPr lang="en-US" altLang="en-US" dirty="0"/>
              <a:t>Образец текста</a:t>
            </a:r>
          </a:p>
          <a:p>
            <a:pPr lvl="1"/>
            <a:r>
              <a:rPr lang="en-US" altLang="en-US" dirty="0"/>
              <a:t>Второй уровень</a:t>
            </a:r>
          </a:p>
          <a:p>
            <a:pPr lvl="2"/>
            <a:r>
              <a:rPr lang="en-US" altLang="en-US" dirty="0"/>
              <a:t>Третий уровень</a:t>
            </a:r>
          </a:p>
          <a:p>
            <a:pPr lvl="3"/>
            <a:r>
              <a:rPr lang="en-US" altLang="en-US" dirty="0"/>
              <a:t>Четвертый уровень</a:t>
            </a:r>
          </a:p>
          <a:p>
            <a:pPr lvl="4"/>
            <a:r>
              <a:rPr lang="en-US" altLang="en-US" dirty="0"/>
              <a:t>Пятый уровень</a:t>
            </a:r>
          </a:p>
        </p:txBody>
      </p:sp>
      <p:sp>
        <p:nvSpPr>
          <p:cNvPr id="1029" name="Дата 1028"/>
          <p:cNvSpPr>
            <a:spLocks noGrp="1"/>
          </p:cNvSpPr>
          <p:nvPr>
            <p:ph type="dt" sz="half" idx="2"/>
          </p:nvPr>
        </p:nvSpPr>
        <p:spPr>
          <a:xfrm>
            <a:off x="2438400" y="6248400"/>
            <a:ext cx="2130425" cy="474663"/>
          </a:xfrm>
          <a:prstGeom prst="rect">
            <a:avLst/>
          </a:prstGeom>
          <a:noFill/>
          <a:ln>
            <a:noFill/>
          </a:ln>
          <a:effectLst/>
        </p:spPr>
        <p:txBody>
          <a:bodyPr anchor="b" anchorCtr="0"/>
          <a:lstStyle/>
          <a:p>
            <a:pPr algn="r"/>
            <a:endParaRPr lang="en-US" altLang="en-US" sz="1400" dirty="0"/>
          </a:p>
        </p:txBody>
      </p:sp>
      <p:sp>
        <p:nvSpPr>
          <p:cNvPr id="1030" name="Нижний колонтитул 1029"/>
          <p:cNvSpPr>
            <a:spLocks noGrp="1"/>
          </p:cNvSpPr>
          <p:nvPr>
            <p:ph type="ftr" sz="quarter" idx="3"/>
          </p:nvPr>
        </p:nvSpPr>
        <p:spPr>
          <a:xfrm>
            <a:off x="5791200" y="6248400"/>
            <a:ext cx="2897188" cy="474663"/>
          </a:xfrm>
          <a:prstGeom prst="rect">
            <a:avLst/>
          </a:prstGeom>
          <a:noFill/>
          <a:ln>
            <a:noFill/>
          </a:ln>
          <a:effectLst/>
        </p:spPr>
        <p:txBody>
          <a:bodyPr anchor="b" anchorCtr="0"/>
          <a:lstStyle/>
          <a:p>
            <a:pPr algn="ctr"/>
            <a:endParaRPr lang="en-US" altLang="en-US" sz="1400" dirty="0"/>
          </a:p>
        </p:txBody>
      </p:sp>
      <p:sp>
        <p:nvSpPr>
          <p:cNvPr id="1031" name="Номер слайда 1030"/>
          <p:cNvSpPr>
            <a:spLocks noGrp="1"/>
          </p:cNvSpPr>
          <p:nvPr>
            <p:ph type="sldNum" sz="quarter" idx="4"/>
          </p:nvPr>
        </p:nvSpPr>
        <p:spPr>
          <a:xfrm>
            <a:off x="84138" y="6242050"/>
            <a:ext cx="587375" cy="488950"/>
          </a:xfrm>
          <a:prstGeom prst="rect">
            <a:avLst/>
          </a:prstGeom>
          <a:noFill/>
          <a:ln>
            <a:noFill/>
          </a:ln>
          <a:effectLst/>
        </p:spPr>
        <p:txBody>
          <a:bodyPr anchor="b" anchorCtr="1"/>
          <a:lstStyle/>
          <a:p>
            <a:fld id="{12FF1C42-D199-2031-1033-587298610EC3}" type="slidenum">
              <a:rPr lang="en-US" altLang="en-US" sz="2600" b="1" dirty="0">
                <a:solidFill>
                  <a:srgbClr val="FFFFFF"/>
                </a:solidFill>
              </a:rPr>
              <a:t>‹#›</a:t>
            </a:fld>
            <a:endParaRPr lang="en-US" altLang="en-US" sz="2600" b="1" dirty="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187431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156095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2398986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2FC270-A41D-4253-8EDF-55E5B8520FA5}" type="datetimeFigureOut">
              <a:rPr lang="ru-RU" smtClean="0"/>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2315188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2FC270-A41D-4253-8EDF-55E5B8520FA5}" type="datetimeFigureOut">
              <a:rPr lang="ru-RU" smtClean="0"/>
              <a:t>20.05.2014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2617147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2FC270-A41D-4253-8EDF-55E5B8520FA5}" type="datetimeFigureOut">
              <a:rPr lang="ru-RU" smtClean="0"/>
              <a:t>20.05.2014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1104547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2FC270-A41D-4253-8EDF-55E5B8520FA5}" type="datetimeFigureOut">
              <a:rPr lang="ru-RU" smtClean="0"/>
              <a:t>20.05.2014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133352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156095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2FC270-A41D-4253-8EDF-55E5B8520FA5}" type="datetimeFigureOut">
              <a:rPr lang="ru-RU" smtClean="0"/>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84675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2FC270-A41D-4253-8EDF-55E5B8520FA5}" type="datetimeFigureOut">
              <a:rPr lang="ru-RU" smtClean="0"/>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2437663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39752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3454306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blipFill rotWithShape="0">
          <a:blip r:embed="rId2">
            <a:extLst/>
          </a:blip>
          <a:srcRect/>
          <a:stretch>
            <a:fillRect/>
          </a:stretch>
        </a:blipFill>
        <a:effectLst/>
      </p:bgPr>
    </p:bg>
    <p:spTree>
      <p:nvGrpSpPr>
        <p:cNvPr id="1" name=""/>
        <p:cNvGrpSpPr/>
        <p:nvPr/>
      </p:nvGrpSpPr>
      <p:grpSpPr>
        <a:xfrm>
          <a:off x="0" y="0"/>
          <a:ext cx="0" cy="0"/>
          <a:chOff x="0" y="0"/>
          <a:chExt cx="0" cy="0"/>
        </a:xfrm>
      </p:grpSpPr>
      <p:grpSp>
        <p:nvGrpSpPr>
          <p:cNvPr id="2050" name="Группа 2049"/>
          <p:cNvGrpSpPr>
            <a:grpSpLocks/>
          </p:cNvGrpSpPr>
          <p:nvPr/>
        </p:nvGrpSpPr>
        <p:grpSpPr>
          <a:xfrm>
            <a:off x="0" y="0"/>
            <a:ext cx="5867400" cy="6858000"/>
            <a:chOff x="0" y="0"/>
            <a:chExt cx="3696" cy="4320"/>
          </a:xfrm>
        </p:grpSpPr>
        <p:sp>
          <p:nvSpPr>
            <p:cNvPr id="2059" name="Прямоугольник 2058"/>
            <p:cNvSpPr>
              <a:spLocks/>
            </p:cNvSpPr>
            <p:nvPr/>
          </p:nvSpPr>
          <p:spPr>
            <a:xfrm>
              <a:off x="0" y="0"/>
              <a:ext cx="2880" cy="4320"/>
            </a:xfrm>
            <a:prstGeom prst="rect">
              <a:avLst/>
            </a:prstGeom>
            <a:solidFill>
              <a:srgbClr val="FFCC66"/>
            </a:solidFill>
            <a:ln>
              <a:noFill/>
            </a:ln>
            <a:effectLst/>
          </p:spPr>
          <p:txBody>
            <a:bodyPr wrap="none" anchor="ctr"/>
            <a:lstStyle/>
            <a:p>
              <a:pPr algn="ctr"/>
              <a:endParaRPr lang="en-US" altLang="en-US" sz="2400" dirty="0">
                <a:latin typeface="Times New Roman" charset="0"/>
              </a:endParaRPr>
            </a:p>
          </p:txBody>
        </p:sp>
        <p:sp>
          <p:nvSpPr>
            <p:cNvPr id="2060" name="Скругленный прямоугольник 2059"/>
            <p:cNvSpPr>
              <a:spLocks/>
            </p:cNvSpPr>
            <p:nvPr/>
          </p:nvSpPr>
          <p:spPr>
            <a:xfrm>
              <a:off x="432" y="624"/>
              <a:ext cx="3264" cy="1200"/>
            </a:xfrm>
            <a:prstGeom prst="roundRect">
              <a:avLst>
                <a:gd name="adj" fmla="val 50000"/>
              </a:avLst>
            </a:prstGeom>
            <a:solidFill>
              <a:srgbClr val="FFFFFF"/>
            </a:solidFill>
            <a:ln>
              <a:noFill/>
            </a:ln>
            <a:effectLst/>
          </p:spPr>
          <p:txBody>
            <a:bodyPr wrap="none" anchor="ctr"/>
            <a:lstStyle/>
            <a:p>
              <a:pPr algn="ctr"/>
              <a:endParaRPr lang="en-US" altLang="en-US" sz="2400" dirty="0">
                <a:latin typeface="Times New Roman" charset="0"/>
              </a:endParaRPr>
            </a:p>
          </p:txBody>
        </p:sp>
      </p:grpSp>
      <p:grpSp>
        <p:nvGrpSpPr>
          <p:cNvPr id="2051" name="Группа 2050"/>
          <p:cNvGrpSpPr>
            <a:grpSpLocks/>
          </p:cNvGrpSpPr>
          <p:nvPr/>
        </p:nvGrpSpPr>
        <p:grpSpPr>
          <a:xfrm>
            <a:off x="3632200" y="4889500"/>
            <a:ext cx="4876800" cy="319088"/>
            <a:chOff x="2288" y="3080"/>
            <a:chExt cx="3072" cy="201"/>
          </a:xfrm>
        </p:grpSpPr>
        <p:sp>
          <p:nvSpPr>
            <p:cNvPr id="2057" name="Скругленный прямоугольник 2056"/>
            <p:cNvSpPr>
              <a:spLocks/>
            </p:cNvSpPr>
            <p:nvPr/>
          </p:nvSpPr>
          <p:spPr>
            <a:xfrm flipH="1">
              <a:off x="2288" y="3080"/>
              <a:ext cx="2914" cy="200"/>
            </a:xfrm>
            <a:prstGeom prst="roundRect">
              <a:avLst>
                <a:gd name="adj" fmla="val 0"/>
              </a:avLst>
            </a:prstGeom>
            <a:solidFill>
              <a:srgbClr val="0033CC"/>
            </a:solidFill>
            <a:ln>
              <a:noFill/>
            </a:ln>
            <a:effectLst/>
          </p:spPr>
          <p:txBody>
            <a:bodyPr wrap="none" anchor="ctr"/>
            <a:lstStyle/>
            <a:p>
              <a:endParaRPr lang="en-US" altLang="en-US" dirty="0"/>
            </a:p>
          </p:txBody>
        </p:sp>
        <p:sp>
          <p:nvSpPr>
            <p:cNvPr id="2058" name="Блок-схема: задержка 2057"/>
            <p:cNvSpPr>
              <a:spLocks/>
            </p:cNvSpPr>
            <p:nvPr/>
          </p:nvSpPr>
          <p:spPr>
            <a:xfrm>
              <a:off x="5196" y="3080"/>
              <a:ext cx="164" cy="201"/>
            </a:xfrm>
            <a:prstGeom prst="flowChartDelay">
              <a:avLst/>
            </a:prstGeom>
            <a:solidFill>
              <a:srgbClr val="0033CC"/>
            </a:solidFill>
            <a:ln>
              <a:noFill/>
            </a:ln>
            <a:effectLst/>
          </p:spPr>
          <p:txBody>
            <a:bodyPr wrap="none" anchor="ctr"/>
            <a:lstStyle/>
            <a:p>
              <a:endParaRPr lang="en-US" altLang="en-US" dirty="0"/>
            </a:p>
          </p:txBody>
        </p:sp>
      </p:grpSp>
      <p:sp>
        <p:nvSpPr>
          <p:cNvPr id="2052" name="Заголовок 2051"/>
          <p:cNvSpPr>
            <a:spLocks noGrp="1"/>
          </p:cNvSpPr>
          <p:nvPr>
            <p:ph type="title"/>
          </p:nvPr>
        </p:nvSpPr>
        <p:spPr>
          <a:xfrm>
            <a:off x="762000" y="762000"/>
            <a:ext cx="7924800" cy="1143000"/>
          </a:xfrm>
          <a:prstGeom prst="roundRect">
            <a:avLst>
              <a:gd name="adj" fmla="val 21666"/>
            </a:avLst>
          </a:prstGeom>
          <a:noFill/>
          <a:ln>
            <a:noFill/>
          </a:ln>
          <a:effectLst/>
        </p:spPr>
        <p:txBody>
          <a:bodyPr anchor="b" anchorCtr="0"/>
          <a:lstStyle/>
          <a:p>
            <a:pPr lvl="0"/>
            <a:r>
              <a:rPr lang="en-US" altLang="en-US" dirty="0"/>
              <a:t>Образец заголовка</a:t>
            </a:r>
          </a:p>
        </p:txBody>
      </p:sp>
      <p:sp>
        <p:nvSpPr>
          <p:cNvPr id="2053" name="Текст 2052"/>
          <p:cNvSpPr>
            <a:spLocks noGrp="1"/>
          </p:cNvSpPr>
          <p:nvPr>
            <p:ph type="body" idx="1"/>
          </p:nvPr>
        </p:nvSpPr>
        <p:spPr>
          <a:xfrm>
            <a:off x="838200" y="2362200"/>
            <a:ext cx="7693026" cy="3724275"/>
          </a:xfrm>
          <a:prstGeom prst="rect">
            <a:avLst/>
          </a:prstGeom>
          <a:noFill/>
          <a:ln>
            <a:noFill/>
          </a:ln>
          <a:effectLst/>
        </p:spPr>
        <p:txBody>
          <a:bodyPr/>
          <a:lstStyle/>
          <a:p>
            <a:pPr lvl="0"/>
            <a:r>
              <a:rPr lang="en-US" altLang="en-US" dirty="0"/>
              <a:t>Образец текста</a:t>
            </a:r>
          </a:p>
          <a:p>
            <a:pPr lvl="1"/>
            <a:r>
              <a:rPr lang="en-US" altLang="en-US" dirty="0"/>
              <a:t>Второй уровень</a:t>
            </a:r>
          </a:p>
          <a:p>
            <a:pPr lvl="2"/>
            <a:r>
              <a:rPr lang="en-US" altLang="en-US" dirty="0"/>
              <a:t>Третий уровень</a:t>
            </a:r>
          </a:p>
          <a:p>
            <a:pPr lvl="3"/>
            <a:r>
              <a:rPr lang="en-US" altLang="en-US" dirty="0"/>
              <a:t>Четвертый уровень</a:t>
            </a:r>
          </a:p>
          <a:p>
            <a:pPr lvl="4"/>
            <a:r>
              <a:rPr lang="en-US" altLang="en-US" dirty="0"/>
              <a:t>Пятый уровень</a:t>
            </a:r>
          </a:p>
        </p:txBody>
      </p:sp>
      <p:sp>
        <p:nvSpPr>
          <p:cNvPr id="2054" name="Дата 2053"/>
          <p:cNvSpPr>
            <a:spLocks noGrp="1"/>
          </p:cNvSpPr>
          <p:nvPr>
            <p:ph type="dt" sz="quarter" idx="2"/>
          </p:nvPr>
        </p:nvSpPr>
        <p:spPr>
          <a:xfrm>
            <a:off x="2438400" y="6248400"/>
            <a:ext cx="2130425" cy="474663"/>
          </a:xfrm>
          <a:prstGeom prst="rect">
            <a:avLst/>
          </a:prstGeom>
          <a:noFill/>
          <a:ln>
            <a:noFill/>
          </a:ln>
          <a:effectLst/>
        </p:spPr>
        <p:txBody>
          <a:bodyPr anchor="b" anchorCtr="0"/>
          <a:lstStyle/>
          <a:p>
            <a:pPr algn="r"/>
            <a:endParaRPr lang="en-US" altLang="en-US" sz="1400" dirty="0">
              <a:solidFill>
                <a:srgbClr val="FFFFFF"/>
              </a:solidFill>
            </a:endParaRPr>
          </a:p>
        </p:txBody>
      </p:sp>
      <p:sp>
        <p:nvSpPr>
          <p:cNvPr id="2055" name="Нижний колонтитул 2054"/>
          <p:cNvSpPr>
            <a:spLocks noGrp="1"/>
          </p:cNvSpPr>
          <p:nvPr>
            <p:ph type="ftr" sz="quarter" idx="3"/>
          </p:nvPr>
        </p:nvSpPr>
        <p:spPr>
          <a:xfrm>
            <a:off x="5791200" y="6248400"/>
            <a:ext cx="2897188" cy="474663"/>
          </a:xfrm>
          <a:prstGeom prst="rect">
            <a:avLst/>
          </a:prstGeom>
          <a:noFill/>
          <a:ln>
            <a:noFill/>
          </a:ln>
          <a:effectLst/>
        </p:spPr>
        <p:txBody>
          <a:bodyPr anchor="b" anchorCtr="0"/>
          <a:lstStyle/>
          <a:p>
            <a:pPr algn="r"/>
            <a:endParaRPr lang="en-US" altLang="en-US" sz="1400" dirty="0"/>
          </a:p>
        </p:txBody>
      </p:sp>
      <p:sp>
        <p:nvSpPr>
          <p:cNvPr id="2056" name="Номер слайда 2055"/>
          <p:cNvSpPr>
            <a:spLocks noGrp="1"/>
          </p:cNvSpPr>
          <p:nvPr>
            <p:ph type="sldNum" sz="quarter" idx="4"/>
          </p:nvPr>
        </p:nvSpPr>
        <p:spPr>
          <a:xfrm>
            <a:off x="76200" y="6248400"/>
            <a:ext cx="587375" cy="488950"/>
          </a:xfrm>
          <a:prstGeom prst="rect">
            <a:avLst/>
          </a:prstGeom>
          <a:noFill/>
          <a:ln>
            <a:noFill/>
          </a:ln>
          <a:effectLst/>
        </p:spPr>
        <p:txBody>
          <a:bodyPr anchor="b" anchorCtr="0"/>
          <a:lstStyle/>
          <a:p>
            <a:fld id="{12FF1C42-D199-3056-1045-587298610EC3}" type="slidenum">
              <a:rPr lang="en-US" altLang="en-US" sz="2600" b="1" dirty="0">
                <a:solidFill>
                  <a:srgbClr val="FFFFFF"/>
                </a:solidFill>
              </a:rPr>
              <a:t>‹#›</a:t>
            </a:fld>
            <a:endParaRPr lang="en-US" altLang="en-US" sz="2600" b="1"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2FC270-A41D-4253-8EDF-55E5B8520FA5}" type="datetimeFigureOut">
              <a:rPr lang="ru-RU" smtClean="0"/>
              <a:t>20.05.2014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239898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2FC270-A41D-4253-8EDF-55E5B8520FA5}" type="datetimeFigureOut">
              <a:rPr lang="ru-RU" smtClean="0"/>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231518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2FC270-A41D-4253-8EDF-55E5B8520FA5}" type="datetimeFigureOut">
              <a:rPr lang="ru-RU" smtClean="0"/>
              <a:t>20.05.2014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261714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2FC270-A41D-4253-8EDF-55E5B8520FA5}" type="datetimeFigureOut">
              <a:rPr lang="ru-RU" smtClean="0"/>
              <a:t>20.05.2014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11045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2FC270-A41D-4253-8EDF-55E5B8520FA5}" type="datetimeFigureOut">
              <a:rPr lang="ru-RU" smtClean="0"/>
              <a:t>20.05.2014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133352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2FC270-A41D-4253-8EDF-55E5B8520FA5}" type="datetimeFigureOut">
              <a:rPr lang="ru-RU" smtClean="0"/>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84675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2FC270-A41D-4253-8EDF-55E5B8520FA5}" type="datetimeFigureOut">
              <a:rPr lang="ru-RU" smtClean="0"/>
              <a:t>20.05.2014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88733-6547-4EAD-A692-8E198EC52C46}" type="slidenum">
              <a:rPr lang="ru-RU" smtClean="0"/>
              <a:t>‹#›</a:t>
            </a:fld>
            <a:endParaRPr lang="ru-RU"/>
          </a:p>
        </p:txBody>
      </p:sp>
    </p:spTree>
    <p:extLst>
      <p:ext uri="{BB962C8B-B14F-4D97-AF65-F5344CB8AC3E}">
        <p14:creationId xmlns:p14="http://schemas.microsoft.com/office/powerpoint/2010/main" val="243766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grpSp>
        <p:nvGrpSpPr>
          <p:cNvPr id="1026" name="Группа 1025"/>
          <p:cNvGrpSpPr>
            <a:grpSpLocks/>
          </p:cNvGrpSpPr>
          <p:nvPr/>
        </p:nvGrpSpPr>
        <p:grpSpPr>
          <a:xfrm>
            <a:off x="0" y="0"/>
            <a:ext cx="7620000" cy="6858000"/>
            <a:chOff x="0" y="0"/>
            <a:chExt cx="4800" cy="4320"/>
          </a:xfrm>
        </p:grpSpPr>
        <p:grpSp>
          <p:nvGrpSpPr>
            <p:cNvPr id="1032" name="Группа 1031"/>
            <p:cNvGrpSpPr>
              <a:grpSpLocks/>
            </p:cNvGrpSpPr>
            <p:nvPr/>
          </p:nvGrpSpPr>
          <p:grpSpPr>
            <a:xfrm>
              <a:off x="0" y="0"/>
              <a:ext cx="2016" cy="4320"/>
              <a:chOff x="0" y="0"/>
              <a:chExt cx="2016" cy="4320"/>
            </a:xfrm>
          </p:grpSpPr>
          <p:sp>
            <p:nvSpPr>
              <p:cNvPr id="1036" name="Прямоугольник 1035"/>
              <p:cNvSpPr>
                <a:spLocks/>
              </p:cNvSpPr>
              <p:nvPr/>
            </p:nvSpPr>
            <p:spPr>
              <a:xfrm>
                <a:off x="0" y="0"/>
                <a:ext cx="480" cy="4320"/>
              </a:xfrm>
              <a:prstGeom prst="rect">
                <a:avLst/>
              </a:prstGeom>
              <a:solidFill>
                <a:srgbClr val="FFCC66"/>
              </a:solidFill>
              <a:ln>
                <a:noFill/>
              </a:ln>
              <a:effectLst/>
            </p:spPr>
            <p:txBody>
              <a:bodyPr wrap="none" anchor="ctr"/>
              <a:lstStyle/>
              <a:p>
                <a:endParaRPr lang="en-US" altLang="en-US" dirty="0"/>
              </a:p>
            </p:txBody>
          </p:sp>
          <p:sp>
            <p:nvSpPr>
              <p:cNvPr id="1037" name="Полилиния 1036"/>
              <p:cNvSpPr>
                <a:spLocks/>
              </p:cNvSpPr>
              <p:nvPr/>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path>
                </a:pathLst>
              </a:custGeom>
              <a:solidFill>
                <a:srgbClr val="FFCC66">
                  <a:alpha val="100000"/>
                </a:srgbClr>
              </a:solidFill>
              <a:ln>
                <a:noFill/>
              </a:ln>
              <a:effectLst/>
            </p:spPr>
            <p:txBody>
              <a:bodyPr wrap="none" rtlCol="0" anchor="ctr"/>
              <a:lstStyle/>
              <a:p>
                <a:pPr algn="ctr"/>
                <a:endParaRPr lang="zh-CN" altLang="en-US"/>
              </a:p>
            </p:txBody>
          </p:sp>
        </p:grpSp>
        <p:grpSp>
          <p:nvGrpSpPr>
            <p:cNvPr id="1033" name="Группа 1032"/>
            <p:cNvGrpSpPr>
              <a:grpSpLocks/>
            </p:cNvGrpSpPr>
            <p:nvPr/>
          </p:nvGrpSpPr>
          <p:grpSpPr>
            <a:xfrm>
              <a:off x="144" y="1248"/>
              <a:ext cx="4656" cy="201"/>
              <a:chOff x="144" y="1248"/>
              <a:chExt cx="4656" cy="201"/>
            </a:xfrm>
          </p:grpSpPr>
          <p:sp>
            <p:nvSpPr>
              <p:cNvPr id="1034" name="Скругленный прямоугольник 1033"/>
              <p:cNvSpPr>
                <a:spLocks/>
              </p:cNvSpPr>
              <p:nvPr/>
            </p:nvSpPr>
            <p:spPr>
              <a:xfrm>
                <a:off x="384" y="1248"/>
                <a:ext cx="4416" cy="200"/>
              </a:xfrm>
              <a:prstGeom prst="roundRect">
                <a:avLst>
                  <a:gd name="adj" fmla="val 0"/>
                </a:avLst>
              </a:prstGeom>
              <a:solidFill>
                <a:srgbClr val="0033CC"/>
              </a:solidFill>
              <a:ln>
                <a:noFill/>
              </a:ln>
              <a:effectLst/>
            </p:spPr>
            <p:txBody>
              <a:bodyPr wrap="none" anchor="ctr"/>
              <a:lstStyle/>
              <a:p>
                <a:endParaRPr lang="en-US" altLang="en-US" dirty="0"/>
              </a:p>
            </p:txBody>
          </p:sp>
          <p:sp>
            <p:nvSpPr>
              <p:cNvPr id="1035" name="Блок-схема: задержка 1034"/>
              <p:cNvSpPr>
                <a:spLocks/>
              </p:cNvSpPr>
              <p:nvPr/>
            </p:nvSpPr>
            <p:spPr>
              <a:xfrm flipH="1">
                <a:off x="144" y="1248"/>
                <a:ext cx="248" cy="201"/>
              </a:xfrm>
              <a:prstGeom prst="flowChartDelay">
                <a:avLst/>
              </a:prstGeom>
              <a:solidFill>
                <a:srgbClr val="0033CC"/>
              </a:solidFill>
              <a:ln>
                <a:noFill/>
              </a:ln>
              <a:effectLst/>
            </p:spPr>
            <p:txBody>
              <a:bodyPr wrap="none" anchor="ctr"/>
              <a:lstStyle/>
              <a:p>
                <a:endParaRPr lang="en-US" altLang="en-US" dirty="0"/>
              </a:p>
            </p:txBody>
          </p:sp>
        </p:grpSp>
      </p:grpSp>
      <p:sp>
        <p:nvSpPr>
          <p:cNvPr id="1027" name="Заголовок 1026"/>
          <p:cNvSpPr>
            <a:spLocks noGrp="1"/>
          </p:cNvSpPr>
          <p:nvPr>
            <p:ph type="title"/>
          </p:nvPr>
        </p:nvSpPr>
        <p:spPr>
          <a:xfrm>
            <a:off x="762000" y="762000"/>
            <a:ext cx="7924800" cy="1143000"/>
          </a:xfrm>
          <a:prstGeom prst="roundRect">
            <a:avLst>
              <a:gd name="adj" fmla="val 21666"/>
            </a:avLst>
          </a:prstGeom>
          <a:noFill/>
          <a:ln>
            <a:noFill/>
          </a:ln>
          <a:effectLst/>
        </p:spPr>
        <p:txBody>
          <a:bodyPr anchor="b" anchorCtr="0"/>
          <a:lstStyle/>
          <a:p>
            <a:pPr lvl="0"/>
            <a:r>
              <a:rPr lang="en-US" altLang="en-US" dirty="0"/>
              <a:t>Образец заголовка</a:t>
            </a:r>
          </a:p>
        </p:txBody>
      </p:sp>
      <p:sp>
        <p:nvSpPr>
          <p:cNvPr id="1028" name="Текст 1027"/>
          <p:cNvSpPr>
            <a:spLocks noGrp="1"/>
          </p:cNvSpPr>
          <p:nvPr>
            <p:ph type="body" idx="1"/>
          </p:nvPr>
        </p:nvSpPr>
        <p:spPr>
          <a:xfrm>
            <a:off x="838200" y="2362200"/>
            <a:ext cx="7693026" cy="3724275"/>
          </a:xfrm>
          <a:prstGeom prst="rect">
            <a:avLst/>
          </a:prstGeom>
          <a:noFill/>
          <a:ln>
            <a:noFill/>
          </a:ln>
          <a:effectLst/>
        </p:spPr>
        <p:txBody>
          <a:bodyPr/>
          <a:lstStyle/>
          <a:p>
            <a:pPr lvl="0"/>
            <a:r>
              <a:rPr lang="en-US" altLang="en-US" dirty="0"/>
              <a:t>Образец текста</a:t>
            </a:r>
          </a:p>
          <a:p>
            <a:pPr lvl="1"/>
            <a:r>
              <a:rPr lang="en-US" altLang="en-US" dirty="0"/>
              <a:t>Второй уровень</a:t>
            </a:r>
          </a:p>
          <a:p>
            <a:pPr lvl="2"/>
            <a:r>
              <a:rPr lang="en-US" altLang="en-US" dirty="0"/>
              <a:t>Третий уровень</a:t>
            </a:r>
          </a:p>
          <a:p>
            <a:pPr lvl="3"/>
            <a:r>
              <a:rPr lang="en-US" altLang="en-US" dirty="0"/>
              <a:t>Четвертый уровень</a:t>
            </a:r>
          </a:p>
          <a:p>
            <a:pPr lvl="4"/>
            <a:r>
              <a:rPr lang="en-US" altLang="en-US" dirty="0"/>
              <a:t>Пятый уровень</a:t>
            </a:r>
          </a:p>
        </p:txBody>
      </p:sp>
      <p:sp>
        <p:nvSpPr>
          <p:cNvPr id="1029" name="Дата 1028"/>
          <p:cNvSpPr>
            <a:spLocks noGrp="1"/>
          </p:cNvSpPr>
          <p:nvPr>
            <p:ph type="dt" sz="half" idx="2"/>
          </p:nvPr>
        </p:nvSpPr>
        <p:spPr>
          <a:xfrm>
            <a:off x="2438400" y="6248400"/>
            <a:ext cx="2130425" cy="474663"/>
          </a:xfrm>
          <a:prstGeom prst="rect">
            <a:avLst/>
          </a:prstGeom>
          <a:noFill/>
          <a:ln>
            <a:noFill/>
          </a:ln>
          <a:effectLst/>
        </p:spPr>
        <p:txBody>
          <a:bodyPr anchor="b" anchorCtr="0"/>
          <a:lstStyle/>
          <a:p>
            <a:pPr algn="r"/>
            <a:endParaRPr lang="en-US" altLang="en-US" sz="1400" dirty="0"/>
          </a:p>
        </p:txBody>
      </p:sp>
      <p:sp>
        <p:nvSpPr>
          <p:cNvPr id="1030" name="Нижний колонтитул 1029"/>
          <p:cNvSpPr>
            <a:spLocks noGrp="1"/>
          </p:cNvSpPr>
          <p:nvPr>
            <p:ph type="ftr" sz="quarter" idx="3"/>
          </p:nvPr>
        </p:nvSpPr>
        <p:spPr>
          <a:xfrm>
            <a:off x="5791200" y="6248400"/>
            <a:ext cx="2897188" cy="474663"/>
          </a:xfrm>
          <a:prstGeom prst="rect">
            <a:avLst/>
          </a:prstGeom>
          <a:noFill/>
          <a:ln>
            <a:noFill/>
          </a:ln>
          <a:effectLst/>
        </p:spPr>
        <p:txBody>
          <a:bodyPr anchor="b" anchorCtr="0"/>
          <a:lstStyle/>
          <a:p>
            <a:pPr algn="ctr"/>
            <a:endParaRPr lang="en-US" altLang="en-US" sz="1400" dirty="0"/>
          </a:p>
        </p:txBody>
      </p:sp>
      <p:sp>
        <p:nvSpPr>
          <p:cNvPr id="1031" name="Номер слайда 1030"/>
          <p:cNvSpPr>
            <a:spLocks noGrp="1"/>
          </p:cNvSpPr>
          <p:nvPr>
            <p:ph type="sldNum" sz="quarter" idx="4"/>
          </p:nvPr>
        </p:nvSpPr>
        <p:spPr>
          <a:xfrm>
            <a:off x="84138" y="6242050"/>
            <a:ext cx="587375" cy="488950"/>
          </a:xfrm>
          <a:prstGeom prst="rect">
            <a:avLst/>
          </a:prstGeom>
          <a:noFill/>
          <a:ln>
            <a:noFill/>
          </a:ln>
          <a:effectLst/>
        </p:spPr>
        <p:txBody>
          <a:bodyPr anchor="b" anchorCtr="1"/>
          <a:lstStyle/>
          <a:p>
            <a:fld id="{12FF1C42-D199-2031-1033-587298610EC3}" type="slidenum">
              <a:rPr lang="en-US" altLang="en-US" sz="2600" b="1" dirty="0">
                <a:solidFill>
                  <a:srgbClr val="FFFFFF"/>
                </a:solidFill>
              </a:rPr>
              <a:t>‹#›</a:t>
            </a:fld>
            <a:endParaRPr lang="en-US" altLang="en-US" sz="26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9472" r:id="rId1"/>
    <p:sldLayoutId id="2147489473" r:id="rId2"/>
    <p:sldLayoutId id="2147489474" r:id="rId3"/>
    <p:sldLayoutId id="2147489475" r:id="rId4"/>
    <p:sldLayoutId id="2147489476" r:id="rId5"/>
    <p:sldLayoutId id="2147489477" r:id="rId6"/>
    <p:sldLayoutId id="2147489478" r:id="rId7"/>
    <p:sldLayoutId id="2147489479" r:id="rId8"/>
    <p:sldLayoutId id="2147489480" r:id="rId9"/>
    <p:sldLayoutId id="2147489481" r:id="rId10"/>
    <p:sldLayoutId id="2147489482" r:id="rId11"/>
    <p:sldLayoutId id="2147489483" r:id="rId12"/>
  </p:sldLayoutIdLst>
  <p:txStyles>
    <p:titleStyle>
      <a:lvl1pPr marL="0" indent="0" algn="l" rtl="0" eaLnBrk="0" fontAlgn="base" hangingPunct="0">
        <a:lnSpc>
          <a:spcPct val="90000"/>
        </a:lnSpc>
        <a:spcBef>
          <a:spcPct val="0"/>
        </a:spcBef>
        <a:spcAft>
          <a:spcPct val="0"/>
        </a:spcAft>
        <a:buNone/>
        <a:defRPr sz="3600" b="1">
          <a:solidFill>
            <a:srgbClr val="9900CC"/>
          </a:solidFill>
          <a:latin typeface="Arial" charset="0"/>
        </a:defRPr>
      </a:lvl1pPr>
    </p:titleStyle>
    <p:bodyStyle>
      <a:lvl1pPr marL="342900" indent="-342900" algn="l" rtl="0" eaLnBrk="0" fontAlgn="base" hangingPunct="0">
        <a:lnSpc>
          <a:spcPct val="100000"/>
        </a:lnSpc>
        <a:spcBef>
          <a:spcPct val="20000"/>
        </a:spcBef>
        <a:spcAft>
          <a:spcPct val="0"/>
        </a:spcAft>
        <a:buClr>
          <a:srgbClr val="000000"/>
        </a:buClr>
        <a:buSzPct val="75000"/>
        <a:buFont typeface="Wingdings" charset="2"/>
        <a:buChar char="l"/>
        <a:defRPr sz="2800">
          <a:solidFill>
            <a:srgbClr val="000000"/>
          </a:solidFill>
          <a:latin typeface="Arial" charset="0"/>
        </a:defRPr>
      </a:lvl1pPr>
      <a:lvl2pPr marL="742950" indent="-285750" algn="l" rtl="0" eaLnBrk="0" fontAlgn="base" hangingPunct="0">
        <a:lnSpc>
          <a:spcPct val="100000"/>
        </a:lnSpc>
        <a:spcBef>
          <a:spcPct val="20000"/>
        </a:spcBef>
        <a:spcAft>
          <a:spcPct val="0"/>
        </a:spcAft>
        <a:buClr>
          <a:srgbClr val="000000"/>
        </a:buClr>
        <a:buSzPct val="75000"/>
        <a:buChar char="–"/>
        <a:defRPr sz="2400">
          <a:solidFill>
            <a:srgbClr val="000000"/>
          </a:solidFill>
          <a:latin typeface="Arial" charset="0"/>
        </a:defRPr>
      </a:lvl2pPr>
      <a:lvl3pPr marL="1143000" indent="-228600" algn="l" rtl="0" eaLnBrk="0" fontAlgn="base" hangingPunct="0">
        <a:lnSpc>
          <a:spcPct val="100000"/>
        </a:lnSpc>
        <a:spcBef>
          <a:spcPct val="20000"/>
        </a:spcBef>
        <a:spcAft>
          <a:spcPct val="0"/>
        </a:spcAft>
        <a:buClr>
          <a:srgbClr val="000000"/>
        </a:buClr>
        <a:buSzPct val="75000"/>
        <a:buFont typeface="Wingdings" charset="2"/>
        <a:buChar char="l"/>
        <a:defRPr sz="2000">
          <a:solidFill>
            <a:srgbClr val="000000"/>
          </a:solidFill>
          <a:latin typeface="Arial" charset="0"/>
        </a:defRPr>
      </a:lvl3pPr>
      <a:lvl4pPr marL="1600200" indent="-228600" algn="l" rtl="0" eaLnBrk="0" fontAlgn="base" hangingPunct="0">
        <a:lnSpc>
          <a:spcPct val="100000"/>
        </a:lnSpc>
        <a:spcBef>
          <a:spcPct val="20000"/>
        </a:spcBef>
        <a:spcAft>
          <a:spcPct val="0"/>
        </a:spcAft>
        <a:buClr>
          <a:srgbClr val="000000"/>
        </a:buClr>
        <a:buSzPct val="80000"/>
        <a:buChar char="–"/>
        <a:defRPr sz="1800">
          <a:solidFill>
            <a:srgbClr val="000000"/>
          </a:solidFill>
          <a:latin typeface="Arial" charset="0"/>
        </a:defRPr>
      </a:lvl4pPr>
      <a:lvl5pPr marL="2057400" indent="-228600" algn="l" rtl="0" eaLnBrk="0" fontAlgn="base" hangingPunct="0">
        <a:lnSpc>
          <a:spcPct val="100000"/>
        </a:lnSpc>
        <a:spcBef>
          <a:spcPct val="20000"/>
        </a:spcBef>
        <a:spcAft>
          <a:spcPct val="0"/>
        </a:spcAft>
        <a:buClr>
          <a:srgbClr val="000000"/>
        </a:buClr>
        <a:buSzPct val="65000"/>
        <a:buFont typeface="Wingdings" charset="2"/>
        <a:buChar char="l"/>
        <a:defRPr sz="1800">
          <a:solidFill>
            <a:srgbClr val="000000"/>
          </a:solidFill>
          <a:latin typeface="Arial"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Arial" charset="0"/>
        </a:defRPr>
      </a:lvl1pPr>
      <a:lvl2pPr marL="457200" indent="0" algn="l" rtl="0" eaLnBrk="1" fontAlgn="base" hangingPunct="1">
        <a:lnSpc>
          <a:spcPct val="100000"/>
        </a:lnSpc>
        <a:spcBef>
          <a:spcPct val="0"/>
        </a:spcBef>
        <a:spcAft>
          <a:spcPct val="0"/>
        </a:spcAft>
        <a:buNone/>
        <a:defRPr sz="1800">
          <a:solidFill>
            <a:srgbClr val="000000"/>
          </a:solidFill>
          <a:latin typeface="Arial" charset="0"/>
        </a:defRPr>
      </a:lvl2pPr>
      <a:lvl3pPr marL="914400" indent="0" algn="l" rtl="0" eaLnBrk="1" fontAlgn="base" hangingPunct="1">
        <a:lnSpc>
          <a:spcPct val="100000"/>
        </a:lnSpc>
        <a:spcBef>
          <a:spcPct val="0"/>
        </a:spcBef>
        <a:spcAft>
          <a:spcPct val="0"/>
        </a:spcAft>
        <a:buNone/>
        <a:defRPr sz="1800">
          <a:solidFill>
            <a:srgbClr val="000000"/>
          </a:solidFill>
          <a:latin typeface="Arial" charset="0"/>
        </a:defRPr>
      </a:lvl3pPr>
      <a:lvl4pPr marL="1371600" indent="0" algn="l" rtl="0" eaLnBrk="1" fontAlgn="base" hangingPunct="1">
        <a:lnSpc>
          <a:spcPct val="100000"/>
        </a:lnSpc>
        <a:spcBef>
          <a:spcPct val="0"/>
        </a:spcBef>
        <a:spcAft>
          <a:spcPct val="0"/>
        </a:spcAft>
        <a:buNone/>
        <a:defRPr sz="1800">
          <a:solidFill>
            <a:srgbClr val="000000"/>
          </a:solidFill>
          <a:latin typeface="Arial" charset="0"/>
        </a:defRPr>
      </a:lvl4pPr>
      <a:lvl5pPr marL="1828800" indent="0" algn="l" rtl="0" eaLnBrk="1" fontAlgn="base" hangingPunct="1">
        <a:lnSpc>
          <a:spcPct val="100000"/>
        </a:lnSpc>
        <a:spcBef>
          <a:spcPct val="0"/>
        </a:spcBef>
        <a:spcAft>
          <a:spcPct val="0"/>
        </a:spcAft>
        <a:buNone/>
        <a:defRPr sz="1800">
          <a:solidFill>
            <a:srgbClr val="000000"/>
          </a:solidFill>
          <a:latin typeface="Arial"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extLst/>
          </a:blip>
          <a:srcRect/>
          <a:stretch>
            <a:fillRect/>
          </a:stretch>
        </a:blipFill>
        <a:effectLst/>
      </p:bgPr>
    </p:bg>
    <p:spTree>
      <p:nvGrpSpPr>
        <p:cNvPr id="1" name=""/>
        <p:cNvGrpSpPr/>
        <p:nvPr/>
      </p:nvGrpSpPr>
      <p:grpSpPr>
        <a:xfrm>
          <a:off x="0" y="0"/>
          <a:ext cx="0" cy="0"/>
          <a:chOff x="0" y="0"/>
          <a:chExt cx="0" cy="0"/>
        </a:xfrm>
      </p:grpSpPr>
      <p:grpSp>
        <p:nvGrpSpPr>
          <p:cNvPr id="2050" name="Группа 2049"/>
          <p:cNvGrpSpPr>
            <a:grpSpLocks/>
          </p:cNvGrpSpPr>
          <p:nvPr/>
        </p:nvGrpSpPr>
        <p:grpSpPr>
          <a:xfrm>
            <a:off x="0" y="0"/>
            <a:ext cx="5867400" cy="6858000"/>
            <a:chOff x="0" y="0"/>
            <a:chExt cx="3696" cy="4320"/>
          </a:xfrm>
        </p:grpSpPr>
        <p:sp>
          <p:nvSpPr>
            <p:cNvPr id="2059" name="Прямоугольник 2058"/>
            <p:cNvSpPr>
              <a:spLocks/>
            </p:cNvSpPr>
            <p:nvPr/>
          </p:nvSpPr>
          <p:spPr>
            <a:xfrm>
              <a:off x="0" y="0"/>
              <a:ext cx="2880" cy="4320"/>
            </a:xfrm>
            <a:prstGeom prst="rect">
              <a:avLst/>
            </a:prstGeom>
            <a:solidFill>
              <a:srgbClr val="FFCC66"/>
            </a:solidFill>
            <a:ln>
              <a:noFill/>
            </a:ln>
            <a:effectLst/>
          </p:spPr>
          <p:txBody>
            <a:bodyPr wrap="none" anchor="ctr"/>
            <a:lstStyle/>
            <a:p>
              <a:pPr algn="ctr"/>
              <a:endParaRPr lang="en-US" altLang="en-US" sz="2400" dirty="0">
                <a:latin typeface="Times New Roman" charset="0"/>
              </a:endParaRPr>
            </a:p>
          </p:txBody>
        </p:sp>
        <p:sp>
          <p:nvSpPr>
            <p:cNvPr id="2060" name="Скругленный прямоугольник 2059"/>
            <p:cNvSpPr>
              <a:spLocks/>
            </p:cNvSpPr>
            <p:nvPr/>
          </p:nvSpPr>
          <p:spPr>
            <a:xfrm>
              <a:off x="432" y="624"/>
              <a:ext cx="3264" cy="1200"/>
            </a:xfrm>
            <a:prstGeom prst="roundRect">
              <a:avLst>
                <a:gd name="adj" fmla="val 50000"/>
              </a:avLst>
            </a:prstGeom>
            <a:solidFill>
              <a:srgbClr val="FFFFFF"/>
            </a:solidFill>
            <a:ln>
              <a:noFill/>
            </a:ln>
            <a:effectLst/>
          </p:spPr>
          <p:txBody>
            <a:bodyPr wrap="none" anchor="ctr"/>
            <a:lstStyle/>
            <a:p>
              <a:pPr algn="ctr"/>
              <a:endParaRPr lang="en-US" altLang="en-US" sz="2400" dirty="0">
                <a:latin typeface="Times New Roman" charset="0"/>
              </a:endParaRPr>
            </a:p>
          </p:txBody>
        </p:sp>
      </p:grpSp>
      <p:grpSp>
        <p:nvGrpSpPr>
          <p:cNvPr id="2051" name="Группа 2050"/>
          <p:cNvGrpSpPr>
            <a:grpSpLocks/>
          </p:cNvGrpSpPr>
          <p:nvPr/>
        </p:nvGrpSpPr>
        <p:grpSpPr>
          <a:xfrm>
            <a:off x="3632200" y="4889500"/>
            <a:ext cx="4876800" cy="319088"/>
            <a:chOff x="2288" y="3080"/>
            <a:chExt cx="3072" cy="201"/>
          </a:xfrm>
        </p:grpSpPr>
        <p:sp>
          <p:nvSpPr>
            <p:cNvPr id="2057" name="Скругленный прямоугольник 2056"/>
            <p:cNvSpPr>
              <a:spLocks/>
            </p:cNvSpPr>
            <p:nvPr/>
          </p:nvSpPr>
          <p:spPr>
            <a:xfrm flipH="1">
              <a:off x="2288" y="3080"/>
              <a:ext cx="2914" cy="200"/>
            </a:xfrm>
            <a:prstGeom prst="roundRect">
              <a:avLst>
                <a:gd name="adj" fmla="val 0"/>
              </a:avLst>
            </a:prstGeom>
            <a:solidFill>
              <a:srgbClr val="0033CC"/>
            </a:solidFill>
            <a:ln>
              <a:noFill/>
            </a:ln>
            <a:effectLst/>
          </p:spPr>
          <p:txBody>
            <a:bodyPr wrap="none" anchor="ctr"/>
            <a:lstStyle/>
            <a:p>
              <a:endParaRPr lang="en-US" altLang="en-US" dirty="0"/>
            </a:p>
          </p:txBody>
        </p:sp>
        <p:sp>
          <p:nvSpPr>
            <p:cNvPr id="2058" name="Блок-схема: задержка 2057"/>
            <p:cNvSpPr>
              <a:spLocks/>
            </p:cNvSpPr>
            <p:nvPr/>
          </p:nvSpPr>
          <p:spPr>
            <a:xfrm>
              <a:off x="5196" y="3080"/>
              <a:ext cx="164" cy="201"/>
            </a:xfrm>
            <a:prstGeom prst="flowChartDelay">
              <a:avLst/>
            </a:prstGeom>
            <a:solidFill>
              <a:srgbClr val="0033CC"/>
            </a:solidFill>
            <a:ln>
              <a:noFill/>
            </a:ln>
            <a:effectLst/>
          </p:spPr>
          <p:txBody>
            <a:bodyPr wrap="none" anchor="ctr"/>
            <a:lstStyle/>
            <a:p>
              <a:endParaRPr lang="en-US" altLang="en-US" dirty="0"/>
            </a:p>
          </p:txBody>
        </p:sp>
      </p:grpSp>
      <p:sp>
        <p:nvSpPr>
          <p:cNvPr id="2052" name="Заголовок 2051"/>
          <p:cNvSpPr>
            <a:spLocks noGrp="1"/>
          </p:cNvSpPr>
          <p:nvPr>
            <p:ph type="title"/>
          </p:nvPr>
        </p:nvSpPr>
        <p:spPr>
          <a:xfrm>
            <a:off x="762000" y="762000"/>
            <a:ext cx="7924800" cy="1143000"/>
          </a:xfrm>
          <a:prstGeom prst="roundRect">
            <a:avLst>
              <a:gd name="adj" fmla="val 21666"/>
            </a:avLst>
          </a:prstGeom>
          <a:noFill/>
          <a:ln>
            <a:noFill/>
          </a:ln>
          <a:effectLst/>
        </p:spPr>
        <p:txBody>
          <a:bodyPr anchor="b" anchorCtr="0"/>
          <a:lstStyle/>
          <a:p>
            <a:pPr lvl="0"/>
            <a:r>
              <a:rPr lang="en-US" altLang="en-US" dirty="0"/>
              <a:t>Образец заголовка</a:t>
            </a:r>
          </a:p>
        </p:txBody>
      </p:sp>
      <p:sp>
        <p:nvSpPr>
          <p:cNvPr id="2053" name="Текст 2052"/>
          <p:cNvSpPr>
            <a:spLocks noGrp="1"/>
          </p:cNvSpPr>
          <p:nvPr>
            <p:ph type="body" idx="1"/>
          </p:nvPr>
        </p:nvSpPr>
        <p:spPr>
          <a:xfrm>
            <a:off x="838200" y="2362200"/>
            <a:ext cx="7693026" cy="3724275"/>
          </a:xfrm>
          <a:prstGeom prst="rect">
            <a:avLst/>
          </a:prstGeom>
          <a:noFill/>
          <a:ln>
            <a:noFill/>
          </a:ln>
          <a:effectLst/>
        </p:spPr>
        <p:txBody>
          <a:bodyPr/>
          <a:lstStyle/>
          <a:p>
            <a:pPr lvl="0"/>
            <a:r>
              <a:rPr lang="en-US" altLang="en-US" dirty="0"/>
              <a:t>Образец текста</a:t>
            </a:r>
          </a:p>
          <a:p>
            <a:pPr lvl="1"/>
            <a:r>
              <a:rPr lang="en-US" altLang="en-US" dirty="0"/>
              <a:t>Второй уровень</a:t>
            </a:r>
          </a:p>
          <a:p>
            <a:pPr lvl="2"/>
            <a:r>
              <a:rPr lang="en-US" altLang="en-US" dirty="0"/>
              <a:t>Третий уровень</a:t>
            </a:r>
          </a:p>
          <a:p>
            <a:pPr lvl="3"/>
            <a:r>
              <a:rPr lang="en-US" altLang="en-US" dirty="0"/>
              <a:t>Четвертый уровень</a:t>
            </a:r>
          </a:p>
          <a:p>
            <a:pPr lvl="4"/>
            <a:r>
              <a:rPr lang="en-US" altLang="en-US" dirty="0"/>
              <a:t>Пятый уровень</a:t>
            </a:r>
          </a:p>
        </p:txBody>
      </p:sp>
      <p:sp>
        <p:nvSpPr>
          <p:cNvPr id="2054" name="Дата 2053"/>
          <p:cNvSpPr>
            <a:spLocks noGrp="1"/>
          </p:cNvSpPr>
          <p:nvPr>
            <p:ph type="dt" sz="quarter" idx="2"/>
          </p:nvPr>
        </p:nvSpPr>
        <p:spPr>
          <a:xfrm>
            <a:off x="2438400" y="6248400"/>
            <a:ext cx="2130425" cy="474663"/>
          </a:xfrm>
          <a:prstGeom prst="rect">
            <a:avLst/>
          </a:prstGeom>
          <a:noFill/>
          <a:ln>
            <a:noFill/>
          </a:ln>
          <a:effectLst/>
        </p:spPr>
        <p:txBody>
          <a:bodyPr anchor="b" anchorCtr="0"/>
          <a:lstStyle/>
          <a:p>
            <a:pPr algn="r"/>
            <a:endParaRPr lang="en-US" altLang="en-US" sz="1400" dirty="0">
              <a:solidFill>
                <a:srgbClr val="FFFFFF"/>
              </a:solidFill>
            </a:endParaRPr>
          </a:p>
        </p:txBody>
      </p:sp>
      <p:sp>
        <p:nvSpPr>
          <p:cNvPr id="2055" name="Нижний колонтитул 2054"/>
          <p:cNvSpPr>
            <a:spLocks noGrp="1"/>
          </p:cNvSpPr>
          <p:nvPr>
            <p:ph type="ftr" sz="quarter" idx="3"/>
          </p:nvPr>
        </p:nvSpPr>
        <p:spPr>
          <a:xfrm>
            <a:off x="5791200" y="6248400"/>
            <a:ext cx="2897188" cy="474663"/>
          </a:xfrm>
          <a:prstGeom prst="rect">
            <a:avLst/>
          </a:prstGeom>
          <a:noFill/>
          <a:ln>
            <a:noFill/>
          </a:ln>
          <a:effectLst/>
        </p:spPr>
        <p:txBody>
          <a:bodyPr anchor="b" anchorCtr="0"/>
          <a:lstStyle/>
          <a:p>
            <a:pPr algn="r"/>
            <a:endParaRPr lang="en-US" altLang="en-US" sz="1400" dirty="0"/>
          </a:p>
        </p:txBody>
      </p:sp>
      <p:sp>
        <p:nvSpPr>
          <p:cNvPr id="2056" name="Номер слайда 2055"/>
          <p:cNvSpPr>
            <a:spLocks noGrp="1"/>
          </p:cNvSpPr>
          <p:nvPr>
            <p:ph type="sldNum" sz="quarter" idx="4"/>
          </p:nvPr>
        </p:nvSpPr>
        <p:spPr>
          <a:xfrm>
            <a:off x="76200" y="6248400"/>
            <a:ext cx="587375" cy="488950"/>
          </a:xfrm>
          <a:prstGeom prst="rect">
            <a:avLst/>
          </a:prstGeom>
          <a:noFill/>
          <a:ln>
            <a:noFill/>
          </a:ln>
          <a:effectLst/>
        </p:spPr>
        <p:txBody>
          <a:bodyPr anchor="b" anchorCtr="0"/>
          <a:lstStyle/>
          <a:p>
            <a:fld id="{12FF1C42-D199-3056-1045-587298610EC3}" type="slidenum">
              <a:rPr lang="en-US" altLang="en-US" sz="2600" b="1" dirty="0">
                <a:solidFill>
                  <a:srgbClr val="FFFFFF"/>
                </a:solidFill>
              </a:rPr>
              <a:t>‹#›</a:t>
            </a:fld>
            <a:endParaRPr lang="en-US" altLang="en-US" sz="26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9484" r:id="rId1"/>
    <p:sldLayoutId id="2147489485" r:id="rId2"/>
    <p:sldLayoutId id="2147489486" r:id="rId3"/>
    <p:sldLayoutId id="2147489487" r:id="rId4"/>
    <p:sldLayoutId id="2147489488" r:id="rId5"/>
    <p:sldLayoutId id="2147489489" r:id="rId6"/>
    <p:sldLayoutId id="2147489490" r:id="rId7"/>
    <p:sldLayoutId id="2147489491" r:id="rId8"/>
    <p:sldLayoutId id="2147489492" r:id="rId9"/>
    <p:sldLayoutId id="2147489493" r:id="rId10"/>
    <p:sldLayoutId id="2147489494" r:id="rId11"/>
    <p:sldLayoutId id="2147489495" r:id="rId12"/>
  </p:sldLayoutIdLst>
  <p:txStyles>
    <p:titleStyle>
      <a:lvl1pPr marL="0" indent="0" algn="l" rtl="0" eaLnBrk="0" fontAlgn="base" hangingPunct="0">
        <a:lnSpc>
          <a:spcPct val="90000"/>
        </a:lnSpc>
        <a:spcBef>
          <a:spcPct val="0"/>
        </a:spcBef>
        <a:spcAft>
          <a:spcPct val="0"/>
        </a:spcAft>
        <a:buNone/>
        <a:defRPr sz="3600" b="1">
          <a:solidFill>
            <a:srgbClr val="9900CC"/>
          </a:solidFill>
          <a:latin typeface="Arial" charset="0"/>
        </a:defRPr>
      </a:lvl1pPr>
    </p:titleStyle>
    <p:bodyStyle>
      <a:lvl1pPr marL="342900" indent="-342900" algn="l" rtl="0" eaLnBrk="0" fontAlgn="base" hangingPunct="0">
        <a:lnSpc>
          <a:spcPct val="100000"/>
        </a:lnSpc>
        <a:spcBef>
          <a:spcPct val="20000"/>
        </a:spcBef>
        <a:spcAft>
          <a:spcPct val="0"/>
        </a:spcAft>
        <a:buClr>
          <a:srgbClr val="000000"/>
        </a:buClr>
        <a:buSzPct val="75000"/>
        <a:buFont typeface="Wingdings" charset="2"/>
        <a:buChar char="l"/>
        <a:defRPr sz="2800">
          <a:solidFill>
            <a:srgbClr val="000000"/>
          </a:solidFill>
          <a:latin typeface="Arial" charset="0"/>
        </a:defRPr>
      </a:lvl1pPr>
      <a:lvl2pPr marL="742950" indent="-285750" algn="l" rtl="0" eaLnBrk="0" fontAlgn="base" hangingPunct="0">
        <a:lnSpc>
          <a:spcPct val="100000"/>
        </a:lnSpc>
        <a:spcBef>
          <a:spcPct val="20000"/>
        </a:spcBef>
        <a:spcAft>
          <a:spcPct val="0"/>
        </a:spcAft>
        <a:buClr>
          <a:srgbClr val="000000"/>
        </a:buClr>
        <a:buSzPct val="75000"/>
        <a:buChar char="–"/>
        <a:defRPr sz="2400">
          <a:solidFill>
            <a:srgbClr val="000000"/>
          </a:solidFill>
          <a:latin typeface="Arial" charset="0"/>
        </a:defRPr>
      </a:lvl2pPr>
      <a:lvl3pPr marL="1143000" indent="-228600" algn="l" rtl="0" eaLnBrk="0" fontAlgn="base" hangingPunct="0">
        <a:lnSpc>
          <a:spcPct val="100000"/>
        </a:lnSpc>
        <a:spcBef>
          <a:spcPct val="20000"/>
        </a:spcBef>
        <a:spcAft>
          <a:spcPct val="0"/>
        </a:spcAft>
        <a:buClr>
          <a:srgbClr val="000000"/>
        </a:buClr>
        <a:buSzPct val="75000"/>
        <a:buFont typeface="Wingdings" charset="2"/>
        <a:buChar char="l"/>
        <a:defRPr sz="2000">
          <a:solidFill>
            <a:srgbClr val="000000"/>
          </a:solidFill>
          <a:latin typeface="Arial" charset="0"/>
        </a:defRPr>
      </a:lvl3pPr>
      <a:lvl4pPr marL="1600200" indent="-228600" algn="l" rtl="0" eaLnBrk="0" fontAlgn="base" hangingPunct="0">
        <a:lnSpc>
          <a:spcPct val="100000"/>
        </a:lnSpc>
        <a:spcBef>
          <a:spcPct val="20000"/>
        </a:spcBef>
        <a:spcAft>
          <a:spcPct val="0"/>
        </a:spcAft>
        <a:buClr>
          <a:srgbClr val="000000"/>
        </a:buClr>
        <a:buSzPct val="80000"/>
        <a:buChar char="–"/>
        <a:defRPr sz="1800">
          <a:solidFill>
            <a:srgbClr val="000000"/>
          </a:solidFill>
          <a:latin typeface="Arial" charset="0"/>
        </a:defRPr>
      </a:lvl4pPr>
      <a:lvl5pPr marL="2057400" indent="-228600" algn="l" rtl="0" eaLnBrk="0" fontAlgn="base" hangingPunct="0">
        <a:lnSpc>
          <a:spcPct val="100000"/>
        </a:lnSpc>
        <a:spcBef>
          <a:spcPct val="20000"/>
        </a:spcBef>
        <a:spcAft>
          <a:spcPct val="0"/>
        </a:spcAft>
        <a:buClr>
          <a:srgbClr val="000000"/>
        </a:buClr>
        <a:buSzPct val="65000"/>
        <a:buFont typeface="Wingdings" charset="2"/>
        <a:buChar char="l"/>
        <a:defRPr sz="1800">
          <a:solidFill>
            <a:srgbClr val="000000"/>
          </a:solidFill>
          <a:latin typeface="Arial"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Arial" charset="0"/>
        </a:defRPr>
      </a:lvl1pPr>
      <a:lvl2pPr marL="457200" indent="0" algn="l" rtl="0" eaLnBrk="1" fontAlgn="base" hangingPunct="1">
        <a:lnSpc>
          <a:spcPct val="100000"/>
        </a:lnSpc>
        <a:spcBef>
          <a:spcPct val="0"/>
        </a:spcBef>
        <a:spcAft>
          <a:spcPct val="0"/>
        </a:spcAft>
        <a:buNone/>
        <a:defRPr sz="1800">
          <a:solidFill>
            <a:srgbClr val="000000"/>
          </a:solidFill>
          <a:latin typeface="Arial" charset="0"/>
        </a:defRPr>
      </a:lvl2pPr>
      <a:lvl3pPr marL="914400" indent="0" algn="l" rtl="0" eaLnBrk="1" fontAlgn="base" hangingPunct="1">
        <a:lnSpc>
          <a:spcPct val="100000"/>
        </a:lnSpc>
        <a:spcBef>
          <a:spcPct val="0"/>
        </a:spcBef>
        <a:spcAft>
          <a:spcPct val="0"/>
        </a:spcAft>
        <a:buNone/>
        <a:defRPr sz="1800">
          <a:solidFill>
            <a:srgbClr val="000000"/>
          </a:solidFill>
          <a:latin typeface="Arial" charset="0"/>
        </a:defRPr>
      </a:lvl3pPr>
      <a:lvl4pPr marL="1371600" indent="0" algn="l" rtl="0" eaLnBrk="1" fontAlgn="base" hangingPunct="1">
        <a:lnSpc>
          <a:spcPct val="100000"/>
        </a:lnSpc>
        <a:spcBef>
          <a:spcPct val="0"/>
        </a:spcBef>
        <a:spcAft>
          <a:spcPct val="0"/>
        </a:spcAft>
        <a:buNone/>
        <a:defRPr sz="1800">
          <a:solidFill>
            <a:srgbClr val="000000"/>
          </a:solidFill>
          <a:latin typeface="Arial" charset="0"/>
        </a:defRPr>
      </a:lvl4pPr>
      <a:lvl5pPr marL="1828800" indent="0" algn="l" rtl="0" eaLnBrk="1" fontAlgn="base" hangingPunct="1">
        <a:lnSpc>
          <a:spcPct val="100000"/>
        </a:lnSpc>
        <a:spcBef>
          <a:spcPct val="0"/>
        </a:spcBef>
        <a:spcAft>
          <a:spcPct val="0"/>
        </a:spcAft>
        <a:buNone/>
        <a:defRPr sz="1800">
          <a:solidFill>
            <a:srgbClr val="000000"/>
          </a:solidFill>
          <a:latin typeface="Arial" charset="0"/>
        </a:defRPr>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3073"/>
          <p:cNvSpPr>
            <a:spLocks noGrp="1"/>
          </p:cNvSpPr>
          <p:nvPr/>
        </p:nvSpPr>
        <p:spPr>
          <a:xfrm>
            <a:off x="76200" y="6248400"/>
            <a:ext cx="587375" cy="488950"/>
          </a:xfrm>
          <a:prstGeom prst="rect">
            <a:avLst/>
          </a:prstGeom>
          <a:noFill/>
          <a:ln>
            <a:noFill/>
          </a:ln>
          <a:effectLst/>
        </p:spPr>
        <p:txBody>
          <a:bodyPr anchor="b" anchorCtr="0"/>
          <a:lstStyle/>
          <a:p>
            <a:fld id="{12FF1C42-D199-4074-1256-587298610EC3}" type="slidenum">
              <a:rPr lang="en-US" altLang="en-US" sz="2600" b="1" dirty="0">
                <a:solidFill>
                  <a:srgbClr val="FFFFFF"/>
                </a:solidFill>
              </a:rPr>
              <a:t>1</a:t>
            </a:fld>
            <a:endParaRPr lang="en-US" altLang="en-US" sz="2600" b="1" dirty="0">
              <a:solidFill>
                <a:srgbClr val="FFFFFF"/>
              </a:solidFill>
            </a:endParaRPr>
          </a:p>
        </p:txBody>
      </p:sp>
      <p:sp>
        <p:nvSpPr>
          <p:cNvPr id="3075" name="Заголовок 3074"/>
          <p:cNvSpPr>
            <a:spLocks noGrp="1"/>
          </p:cNvSpPr>
          <p:nvPr>
            <p:ph type="ctrTitle" idx="4294967295"/>
          </p:nvPr>
        </p:nvSpPr>
        <p:spPr>
          <a:xfrm>
            <a:off x="685800" y="990600"/>
            <a:ext cx="8229600" cy="1905000"/>
          </a:xfrm>
          <a:ln/>
        </p:spPr>
        <p:txBody>
          <a:bodyPr wrap="square" lIns="91440" tIns="45720" rIns="91440" bIns="45720" anchor="ctr"/>
          <a:lstStyle>
            <a:lvl1pPr>
              <a:defRPr/>
            </a:lvl1pPr>
          </a:lstStyle>
          <a:p>
            <a:pPr algn="ctr"/>
            <a:r>
              <a:rPr lang="en-US" altLang="en-US" dirty="0">
                <a:solidFill>
                  <a:srgbClr val="000000"/>
                </a:solidFill>
              </a:rPr>
              <a:t>Анализ и самоанализ урока</a:t>
            </a:r>
          </a:p>
        </p:txBody>
      </p:sp>
      <p:sp>
        <p:nvSpPr>
          <p:cNvPr id="3076" name="Подзаголовок 3075"/>
          <p:cNvSpPr>
            <a:spLocks noGrp="1"/>
          </p:cNvSpPr>
          <p:nvPr>
            <p:ph type="subTitle" idx="4294967295"/>
          </p:nvPr>
        </p:nvSpPr>
        <p:spPr>
          <a:xfrm>
            <a:off x="4673600" y="2927350"/>
            <a:ext cx="4013200" cy="1822450"/>
          </a:xfrm>
          <a:ln/>
        </p:spPr>
        <p:txBody>
          <a:bodyPr wrap="square" lIns="91440" tIns="45720" rIns="91440" bIns="45720" anchor="b" anchorCtr="0"/>
          <a:lstStyle>
            <a:lvl1pPr marL="0" algn="ctr">
              <a:buNone/>
              <a:defRPr/>
            </a:lvl1pPr>
            <a:lvl2pPr marL="457200" algn="ctr">
              <a:buNone/>
              <a:defRPr/>
            </a:lvl2pPr>
            <a:lvl3pPr marL="914400" algn="ctr">
              <a:buNone/>
              <a:defRPr/>
            </a:lvl3pPr>
            <a:lvl4pPr marL="1371600" algn="ctr">
              <a:buNone/>
              <a:defRPr/>
            </a:lvl4pPr>
            <a:lvl5pPr marL="1828800" algn="ctr">
              <a:buNone/>
              <a:defRPr/>
            </a:lvl5pPr>
          </a:lstStyle>
          <a:p>
            <a:pPr algn="l">
              <a:lnSpc>
                <a:spcPct val="90000"/>
              </a:lnSpc>
            </a:pPr>
            <a:r>
              <a:rPr lang="en-US" altLang="en-US" sz="2400" dirty="0">
                <a:solidFill>
                  <a:srgbClr val="9900CC"/>
                </a:solidFill>
              </a:rPr>
              <a:t>Учитель истории ГУО «Средняя  школа № 10 г Бобруйска»  Позднякова Алла Николаевна</a:t>
            </a:r>
          </a:p>
        </p:txBody>
      </p:sp>
      <p:pic>
        <p:nvPicPr>
          <p:cNvPr id="3077" name="Рисунок 3076"/>
          <p:cNvPicPr>
            <a:picLocks noChangeAspect="1"/>
          </p:cNvPicPr>
          <p:nvPr/>
        </p:nvPicPr>
        <p:blipFill>
          <a:blip r:embed="rId2">
            <a:extLst/>
          </a:blip>
          <a:srcRect/>
          <a:stretch>
            <a:fillRect/>
          </a:stretch>
        </p:blipFill>
        <p:spPr>
          <a:xfrm>
            <a:off x="971550" y="3716338"/>
            <a:ext cx="2801938" cy="237648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2289"/>
          <p:cNvSpPr>
            <a:spLocks noGrp="1"/>
          </p:cNvSpPr>
          <p:nvPr/>
        </p:nvSpPr>
        <p:spPr>
          <a:xfrm>
            <a:off x="84138" y="6242050"/>
            <a:ext cx="587375" cy="488950"/>
          </a:xfrm>
          <a:prstGeom prst="rect">
            <a:avLst/>
          </a:prstGeom>
          <a:noFill/>
          <a:ln>
            <a:noFill/>
          </a:ln>
          <a:effectLst/>
        </p:spPr>
        <p:txBody>
          <a:bodyPr anchor="b" anchorCtr="1"/>
          <a:lstStyle/>
          <a:p>
            <a:fld id="{12FF1C42-D199-1002-1310-587298610EC3}" type="slidenum">
              <a:rPr lang="en-US" altLang="en-US" sz="2600" b="1" dirty="0">
                <a:solidFill>
                  <a:srgbClr val="FFFFFF"/>
                </a:solidFill>
              </a:rPr>
              <a:t>10</a:t>
            </a:fld>
            <a:endParaRPr lang="en-US" altLang="en-US" sz="2600" b="1" dirty="0">
              <a:solidFill>
                <a:srgbClr val="FFFFFF"/>
              </a:solidFill>
            </a:endParaRPr>
          </a:p>
        </p:txBody>
      </p:sp>
      <p:sp>
        <p:nvSpPr>
          <p:cNvPr id="12291" name="Заголовок 12290"/>
          <p:cNvSpPr>
            <a:spLocks noGrp="1"/>
          </p:cNvSpPr>
          <p:nvPr>
            <p:ph type="title" idx="4294967295"/>
          </p:nvPr>
        </p:nvSpPr>
        <p:spPr>
          <a:xfrm>
            <a:off x="971550" y="836613"/>
            <a:ext cx="7924800" cy="1143000"/>
          </a:xfrm>
          <a:ln/>
        </p:spPr>
        <p:txBody>
          <a:bodyPr wrap="square" lIns="91440" tIns="45720" rIns="91440" bIns="45720" anchor="b" anchorCtr="0"/>
          <a:lstStyle/>
          <a:p>
            <a:r>
              <a:rPr lang="en-US" altLang="en-US" dirty="0"/>
              <a:t>Рациональную структуру урока обеспечивают</a:t>
            </a:r>
          </a:p>
        </p:txBody>
      </p:sp>
      <p:sp>
        <p:nvSpPr>
          <p:cNvPr id="12292" name="Текст 12291"/>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2000" dirty="0"/>
              <a:t>комплексное планирование задач обучения, воспитания и развития;</a:t>
            </a:r>
          </a:p>
          <a:p>
            <a:pPr>
              <a:lnSpc>
                <a:spcPct val="80000"/>
              </a:lnSpc>
            </a:pPr>
            <a:r>
              <a:rPr lang="en-US" altLang="en-US" sz="2000" dirty="0"/>
              <a:t>выделение в содержании урока и темы главного, существенного;</a:t>
            </a:r>
          </a:p>
          <a:p>
            <a:pPr>
              <a:lnSpc>
                <a:spcPct val="80000"/>
              </a:lnSpc>
            </a:pPr>
            <a:r>
              <a:rPr lang="en-US" altLang="en-US" sz="2000" dirty="0"/>
              <a:t>определение целесообразной последовательности и дозировки материала и времени повторения, изучения нового, закрепления домашнего задания;</a:t>
            </a:r>
          </a:p>
          <a:p>
            <a:pPr>
              <a:lnSpc>
                <a:spcPct val="80000"/>
              </a:lnSpc>
            </a:pPr>
            <a:r>
              <a:rPr lang="en-US" altLang="en-US" sz="2000" dirty="0"/>
              <a:t>выбор рациональных методов, приемов и средств обучения;</a:t>
            </a:r>
          </a:p>
          <a:p>
            <a:pPr>
              <a:lnSpc>
                <a:spcPct val="80000"/>
              </a:lnSpc>
            </a:pPr>
            <a:r>
              <a:rPr lang="en-US" altLang="en-US" sz="2000" dirty="0"/>
              <a:t>дифференцированный и индивидуальный подход к ученикам;</a:t>
            </a:r>
          </a:p>
          <a:p>
            <a:pPr>
              <a:lnSpc>
                <a:spcPct val="80000"/>
              </a:lnSpc>
            </a:pPr>
            <a:r>
              <a:rPr lang="en-US" altLang="en-US" sz="2000" dirty="0"/>
              <a:t>создание необходимых учебно-материальных условий обучения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3313"/>
          <p:cNvSpPr>
            <a:spLocks noGrp="1"/>
          </p:cNvSpPr>
          <p:nvPr/>
        </p:nvSpPr>
        <p:spPr>
          <a:xfrm>
            <a:off x="84138" y="6242050"/>
            <a:ext cx="587375" cy="488950"/>
          </a:xfrm>
          <a:prstGeom prst="rect">
            <a:avLst/>
          </a:prstGeom>
          <a:noFill/>
          <a:ln>
            <a:noFill/>
          </a:ln>
          <a:effectLst/>
        </p:spPr>
        <p:txBody>
          <a:bodyPr anchor="b" anchorCtr="1"/>
          <a:lstStyle/>
          <a:p>
            <a:fld id="{12FF1C42-D199-2026-1261-587298610EC3}" type="slidenum">
              <a:rPr lang="en-US" altLang="en-US" sz="2600" b="1" dirty="0">
                <a:solidFill>
                  <a:srgbClr val="FFFFFF"/>
                </a:solidFill>
              </a:rPr>
              <a:t>11</a:t>
            </a:fld>
            <a:endParaRPr lang="en-US" altLang="en-US" sz="2600" b="1" dirty="0">
              <a:solidFill>
                <a:srgbClr val="FFFFFF"/>
              </a:solidFill>
            </a:endParaRPr>
          </a:p>
        </p:txBody>
      </p:sp>
      <p:sp>
        <p:nvSpPr>
          <p:cNvPr id="13315" name="Заголовок 13314"/>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Типы и виды анализа урока</a:t>
            </a:r>
          </a:p>
        </p:txBody>
      </p:sp>
      <p:sp>
        <p:nvSpPr>
          <p:cNvPr id="13316" name="Текст 13315"/>
          <p:cNvSpPr>
            <a:spLocks noGrp="1"/>
          </p:cNvSpPr>
          <p:nvPr>
            <p:ph type="body" idx="4294967295"/>
          </p:nvPr>
        </p:nvSpPr>
        <p:spPr>
          <a:xfrm>
            <a:off x="838200" y="2362200"/>
            <a:ext cx="7693026" cy="3724275"/>
          </a:xfrm>
          <a:ln/>
        </p:spPr>
        <p:txBody>
          <a:bodyPr wrap="square" lIns="91440" tIns="45720" rIns="91440" bIns="45720" anchor="t" anchorCtr="0"/>
          <a:lstStyle/>
          <a:p>
            <a:pPr>
              <a:lnSpc>
                <a:spcPct val="90000"/>
              </a:lnSpc>
            </a:pPr>
            <a:r>
              <a:rPr lang="en-US" altLang="en-US" sz="2400" dirty="0"/>
              <a:t>Без самоанализа невозможно:</a:t>
            </a:r>
          </a:p>
          <a:p>
            <a:pPr>
              <a:lnSpc>
                <a:spcPct val="90000"/>
              </a:lnSpc>
            </a:pPr>
            <a:r>
              <a:rPr lang="en-US" altLang="en-US" sz="2400" dirty="0"/>
              <a:t>построить целостную систему обучения;</a:t>
            </a:r>
          </a:p>
          <a:p>
            <a:pPr>
              <a:lnSpc>
                <a:spcPct val="90000"/>
              </a:lnSpc>
            </a:pPr>
            <a:r>
              <a:rPr lang="en-US" altLang="en-US" sz="2400" dirty="0"/>
              <a:t>повысить мастерство, развить творческие способности;</a:t>
            </a:r>
          </a:p>
          <a:p>
            <a:pPr>
              <a:lnSpc>
                <a:spcPct val="90000"/>
              </a:lnSpc>
            </a:pPr>
            <a:r>
              <a:rPr lang="en-US" altLang="en-US" sz="2400" dirty="0"/>
              <a:t>обобщить передовой педагогический опыт;</a:t>
            </a:r>
          </a:p>
          <a:p>
            <a:pPr>
              <a:lnSpc>
                <a:spcPct val="90000"/>
              </a:lnSpc>
            </a:pPr>
            <a:r>
              <a:rPr lang="en-US" altLang="en-US" sz="2400" dirty="0"/>
              <a:t>сократить затраты времени на техническую работу;</a:t>
            </a:r>
          </a:p>
          <a:p>
            <a:pPr>
              <a:lnSpc>
                <a:spcPct val="90000"/>
              </a:lnSpc>
            </a:pPr>
            <a:r>
              <a:rPr lang="en-US" altLang="en-US" sz="2400" dirty="0"/>
              <a:t>обеспечить психологический комфорт и самозащиту учителя.</a:t>
            </a:r>
          </a:p>
        </p:txBody>
      </p:sp>
      <p:pic>
        <p:nvPicPr>
          <p:cNvPr id="13317" name="Рисунок 13316"/>
          <p:cNvPicPr>
            <a:picLocks noChangeAspect="1"/>
          </p:cNvPicPr>
          <p:nvPr/>
        </p:nvPicPr>
        <p:blipFill>
          <a:blip r:embed="rId2">
            <a:extLst/>
          </a:blip>
          <a:srcRect/>
          <a:stretch>
            <a:fillRect/>
          </a:stretch>
        </p:blipFill>
        <p:spPr>
          <a:xfrm>
            <a:off x="7524750" y="5589588"/>
            <a:ext cx="1019176" cy="9334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4337"/>
          <p:cNvSpPr>
            <a:spLocks noGrp="1"/>
          </p:cNvSpPr>
          <p:nvPr/>
        </p:nvSpPr>
        <p:spPr>
          <a:xfrm>
            <a:off x="84138" y="6242050"/>
            <a:ext cx="587375" cy="488950"/>
          </a:xfrm>
          <a:prstGeom prst="rect">
            <a:avLst/>
          </a:prstGeom>
          <a:noFill/>
          <a:ln>
            <a:noFill/>
          </a:ln>
          <a:effectLst/>
        </p:spPr>
        <p:txBody>
          <a:bodyPr anchor="b" anchorCtr="1"/>
          <a:lstStyle/>
          <a:p>
            <a:fld id="{12FF1C42-D199-3050-1287-587298610EC3}" type="slidenum">
              <a:rPr lang="en-US" altLang="en-US" sz="2600" b="1" dirty="0">
                <a:solidFill>
                  <a:srgbClr val="FFFFFF"/>
                </a:solidFill>
              </a:rPr>
              <a:t>12</a:t>
            </a:fld>
            <a:endParaRPr lang="en-US" altLang="en-US" sz="2600" b="1" dirty="0">
              <a:solidFill>
                <a:srgbClr val="FFFFFF"/>
              </a:solidFill>
            </a:endParaRPr>
          </a:p>
        </p:txBody>
      </p:sp>
      <p:sp>
        <p:nvSpPr>
          <p:cNvPr id="14339" name="Заголовок 14338"/>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Общие требования к анализу урока </a:t>
            </a:r>
          </a:p>
        </p:txBody>
      </p:sp>
      <p:sp>
        <p:nvSpPr>
          <p:cNvPr id="14340" name="Текст 14339"/>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1600" dirty="0"/>
              <a:t>Научный подход к анализу урока,</a:t>
            </a:r>
          </a:p>
          <a:p>
            <a:pPr>
              <a:lnSpc>
                <a:spcPct val="80000"/>
              </a:lnSpc>
            </a:pPr>
            <a:r>
              <a:rPr lang="en-US" altLang="en-US" sz="1600" dirty="0"/>
              <a:t> опора на психолого-педагогическую науку и передовой педагогический опыт.</a:t>
            </a:r>
          </a:p>
          <a:p>
            <a:pPr>
              <a:lnSpc>
                <a:spcPct val="80000"/>
              </a:lnSpc>
            </a:pPr>
            <a:r>
              <a:rPr lang="en-US" altLang="en-US" sz="1600" dirty="0"/>
              <a:t> глубина и всесторонность анализа; </a:t>
            </a:r>
          </a:p>
          <a:p>
            <a:pPr>
              <a:lnSpc>
                <a:spcPct val="80000"/>
              </a:lnSpc>
            </a:pPr>
            <a:r>
              <a:rPr lang="en-US" altLang="en-US" sz="1600" dirty="0"/>
              <a:t>оценка урока с учетом взаимосвязи всех его компонентов и их дидактической обусловленности и логической взаимосвязи.</a:t>
            </a:r>
          </a:p>
          <a:p>
            <a:pPr>
              <a:lnSpc>
                <a:spcPct val="80000"/>
              </a:lnSpc>
            </a:pPr>
            <a:r>
              <a:rPr lang="en-US" altLang="en-US" sz="1600" dirty="0"/>
              <a:t> рассмотрение урока во взаимосвязи с предыдущими уроками изучаемой темы. </a:t>
            </a:r>
          </a:p>
          <a:p>
            <a:pPr>
              <a:lnSpc>
                <a:spcPct val="80000"/>
              </a:lnSpc>
            </a:pPr>
            <a:r>
              <a:rPr lang="en-US" altLang="en-US" sz="1600" dirty="0"/>
              <a:t>акцент при анализе на наиболее существенных сторонах урока, в решающей мере определяющих степень усвоения учебного материала, качество знаний, развитие интеллекта учащихся. </a:t>
            </a:r>
          </a:p>
          <a:p>
            <a:pPr>
              <a:lnSpc>
                <a:spcPct val="80000"/>
              </a:lnSpc>
            </a:pPr>
            <a:r>
              <a:rPr lang="en-US" altLang="en-US" sz="1600" dirty="0"/>
              <a:t>объективность оценок. </a:t>
            </a:r>
          </a:p>
          <a:p>
            <a:pPr>
              <a:lnSpc>
                <a:spcPct val="80000"/>
              </a:lnSpc>
            </a:pPr>
            <a:r>
              <a:rPr lang="en-US" altLang="en-US" sz="1600" dirty="0"/>
              <a:t>научная обоснованность оценок, характеристик и выводов; их конкретность, доказательность и убедительность. </a:t>
            </a:r>
          </a:p>
          <a:p>
            <a:pPr>
              <a:lnSpc>
                <a:spcPct val="80000"/>
              </a:lnSpc>
            </a:pPr>
            <a:r>
              <a:rPr lang="en-US" altLang="en-US" sz="1600" dirty="0"/>
              <a:t>учет специфики данного учебного предмета.</a:t>
            </a:r>
          </a:p>
        </p:txBody>
      </p:sp>
      <p:pic>
        <p:nvPicPr>
          <p:cNvPr id="14341" name="Рисунок 14340"/>
          <p:cNvPicPr>
            <a:picLocks noChangeAspect="1"/>
          </p:cNvPicPr>
          <p:nvPr/>
        </p:nvPicPr>
        <p:blipFill>
          <a:blip r:embed="rId2">
            <a:extLst/>
          </a:blip>
          <a:srcRect/>
          <a:stretch>
            <a:fillRect/>
          </a:stretch>
        </p:blipFill>
        <p:spPr>
          <a:xfrm>
            <a:off x="6659563" y="5084763"/>
            <a:ext cx="2484437" cy="177323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5361"/>
          <p:cNvSpPr>
            <a:spLocks noGrp="1"/>
          </p:cNvSpPr>
          <p:nvPr/>
        </p:nvSpPr>
        <p:spPr>
          <a:xfrm>
            <a:off x="84138" y="6242050"/>
            <a:ext cx="587375" cy="488950"/>
          </a:xfrm>
          <a:prstGeom prst="rect">
            <a:avLst/>
          </a:prstGeom>
          <a:noFill/>
          <a:ln>
            <a:noFill/>
          </a:ln>
          <a:effectLst/>
        </p:spPr>
        <p:txBody>
          <a:bodyPr anchor="b" anchorCtr="1"/>
          <a:lstStyle/>
          <a:p>
            <a:fld id="{12FF1C42-D199-4074-1288-587298610EC3}" type="slidenum">
              <a:rPr lang="en-US" altLang="en-US" sz="2600" b="1" dirty="0">
                <a:solidFill>
                  <a:srgbClr val="FFFFFF"/>
                </a:solidFill>
              </a:rPr>
              <a:t>13</a:t>
            </a:fld>
            <a:endParaRPr lang="en-US" altLang="en-US" sz="2600" b="1" dirty="0">
              <a:solidFill>
                <a:srgbClr val="FFFFFF"/>
              </a:solidFill>
            </a:endParaRPr>
          </a:p>
        </p:txBody>
      </p:sp>
      <p:sp>
        <p:nvSpPr>
          <p:cNvPr id="15363" name="Заголовок 15362"/>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2800" dirty="0"/>
              <a:t>ФОРМЫ АНАЛИЗА И САМОАНАЛИЗА УРОКА</a:t>
            </a:r>
          </a:p>
        </p:txBody>
      </p:sp>
      <p:sp>
        <p:nvSpPr>
          <p:cNvPr id="15364" name="Текст 15363"/>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2400" dirty="0"/>
              <a:t>1 - краткий (оценочный)  </a:t>
            </a:r>
          </a:p>
          <a:p>
            <a:pPr>
              <a:lnSpc>
                <a:spcPct val="80000"/>
              </a:lnSpc>
            </a:pPr>
            <a:r>
              <a:rPr lang="en-US" altLang="en-US" sz="2400" dirty="0"/>
              <a:t>2 - структурный (поэтапный)  </a:t>
            </a:r>
          </a:p>
          <a:p>
            <a:pPr>
              <a:lnSpc>
                <a:spcPct val="80000"/>
              </a:lnSpc>
            </a:pPr>
            <a:r>
              <a:rPr lang="en-US" altLang="en-US" sz="2400" dirty="0"/>
              <a:t> 3 - системный  </a:t>
            </a:r>
          </a:p>
          <a:p>
            <a:pPr>
              <a:lnSpc>
                <a:spcPct val="80000"/>
              </a:lnSpc>
            </a:pPr>
            <a:r>
              <a:rPr lang="en-US" altLang="en-US" sz="2400" dirty="0"/>
              <a:t>4 - полный </a:t>
            </a:r>
          </a:p>
          <a:p>
            <a:pPr>
              <a:lnSpc>
                <a:spcPct val="80000"/>
              </a:lnSpc>
            </a:pPr>
            <a:r>
              <a:rPr lang="en-US" altLang="en-US" sz="2400" dirty="0"/>
              <a:t>5 - структурно-временной  </a:t>
            </a:r>
          </a:p>
          <a:p>
            <a:pPr>
              <a:lnSpc>
                <a:spcPct val="80000"/>
              </a:lnSpc>
            </a:pPr>
            <a:r>
              <a:rPr lang="en-US" altLang="en-US" sz="2400" dirty="0"/>
              <a:t>6 – комбинированный  </a:t>
            </a:r>
          </a:p>
          <a:p>
            <a:pPr>
              <a:lnSpc>
                <a:spcPct val="80000"/>
              </a:lnSpc>
            </a:pPr>
            <a:r>
              <a:rPr lang="en-US" altLang="en-US" sz="2400" dirty="0"/>
              <a:t>7 - психологический  </a:t>
            </a:r>
          </a:p>
          <a:p>
            <a:pPr>
              <a:lnSpc>
                <a:spcPct val="80000"/>
              </a:lnSpc>
            </a:pPr>
            <a:r>
              <a:rPr lang="en-US" altLang="en-US" sz="2400" dirty="0"/>
              <a:t>8 - дидактический   </a:t>
            </a:r>
          </a:p>
          <a:p>
            <a:pPr>
              <a:lnSpc>
                <a:spcPct val="80000"/>
              </a:lnSpc>
            </a:pPr>
            <a:r>
              <a:rPr lang="en-US" altLang="en-US" sz="2400" dirty="0"/>
              <a:t>9 - аспектный   </a:t>
            </a:r>
          </a:p>
          <a:p>
            <a:pPr>
              <a:lnSpc>
                <a:spcPct val="80000"/>
              </a:lnSpc>
            </a:pPr>
            <a:r>
              <a:rPr lang="en-US" altLang="en-US" sz="2400" dirty="0"/>
              <a:t>10 - комплексный  </a:t>
            </a:r>
          </a:p>
        </p:txBody>
      </p:sp>
      <p:pic>
        <p:nvPicPr>
          <p:cNvPr id="15365" name="Рисунок 15364"/>
          <p:cNvPicPr>
            <a:picLocks noChangeAspect="1"/>
          </p:cNvPicPr>
          <p:nvPr/>
        </p:nvPicPr>
        <p:blipFill>
          <a:blip r:embed="rId2">
            <a:extLst/>
          </a:blip>
          <a:srcRect/>
          <a:stretch>
            <a:fillRect/>
          </a:stretch>
        </p:blipFill>
        <p:spPr>
          <a:xfrm>
            <a:off x="7164388" y="5157788"/>
            <a:ext cx="1066800" cy="100012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6385"/>
          <p:cNvSpPr>
            <a:spLocks noGrp="1"/>
          </p:cNvSpPr>
          <p:nvPr/>
        </p:nvSpPr>
        <p:spPr>
          <a:xfrm>
            <a:off x="84138" y="6242050"/>
            <a:ext cx="587375" cy="488950"/>
          </a:xfrm>
          <a:prstGeom prst="rect">
            <a:avLst/>
          </a:prstGeom>
          <a:noFill/>
          <a:ln>
            <a:noFill/>
          </a:ln>
          <a:effectLst/>
        </p:spPr>
        <p:txBody>
          <a:bodyPr anchor="b" anchorCtr="1"/>
          <a:lstStyle/>
          <a:p>
            <a:fld id="{12FF1C42-D199-1002-1289-587298610EC3}" type="slidenum">
              <a:rPr lang="en-US" altLang="en-US" sz="2600" b="1" dirty="0">
                <a:solidFill>
                  <a:srgbClr val="FFFFFF"/>
                </a:solidFill>
              </a:rPr>
              <a:t>14</a:t>
            </a:fld>
            <a:endParaRPr lang="en-US" altLang="en-US" sz="2600" b="1" dirty="0">
              <a:solidFill>
                <a:srgbClr val="FFFFFF"/>
              </a:solidFill>
            </a:endParaRPr>
          </a:p>
        </p:txBody>
      </p:sp>
      <p:sp>
        <p:nvSpPr>
          <p:cNvPr id="16387" name="Заголовок 16386"/>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Принципы современного анализа урока</a:t>
            </a:r>
          </a:p>
        </p:txBody>
      </p:sp>
      <p:sp>
        <p:nvSpPr>
          <p:cNvPr id="16388" name="Текст 16387"/>
          <p:cNvSpPr>
            <a:spLocks noGrp="1"/>
          </p:cNvSpPr>
          <p:nvPr>
            <p:ph type="body" sz="half" idx="4294967295"/>
          </p:nvPr>
        </p:nvSpPr>
        <p:spPr>
          <a:xfrm>
            <a:off x="838200" y="2362200"/>
            <a:ext cx="3770313" cy="3724275"/>
          </a:xfrm>
          <a:ln/>
        </p:spPr>
        <p:txBody>
          <a:bodyPr wrap="square" lIns="91440" tIns="45720" rIns="91440" bIns="45720" anchor="t" anchorCtr="0"/>
          <a:lstStyle>
            <a:lvl1pPr>
              <a:defRPr sz="2400"/>
            </a:lvl1pPr>
            <a:lvl2pPr>
              <a:defRPr sz="2000"/>
            </a:lvl2pPr>
            <a:lvl3pPr>
              <a:defRPr sz="1800"/>
            </a:lvl3pPr>
            <a:lvl4pPr>
              <a:defRPr sz="1600"/>
            </a:lvl4pPr>
            <a:lvl5pPr>
              <a:defRPr sz="1600"/>
            </a:lvl5pPr>
          </a:lstStyle>
          <a:p>
            <a:r>
              <a:rPr lang="en-US" altLang="en-US" sz="2000" dirty="0">
                <a:solidFill>
                  <a:srgbClr val="9900CC"/>
                </a:solidFill>
              </a:rPr>
              <a:t>1</a:t>
            </a:r>
            <a:r>
              <a:rPr lang="en-US" altLang="en-US" sz="2000" dirty="0"/>
              <a:t>. </a:t>
            </a:r>
            <a:r>
              <a:rPr lang="en-US" altLang="en-US" sz="2000" b="1" i="1" u="sng" dirty="0">
                <a:solidFill>
                  <a:srgbClr val="9900CC"/>
                </a:solidFill>
              </a:rPr>
              <a:t>Принципы</a:t>
            </a:r>
            <a:r>
              <a:rPr lang="en-US" altLang="en-US" sz="2000" b="1" u="sng" dirty="0">
                <a:solidFill>
                  <a:srgbClr val="9900CC"/>
                </a:solidFill>
              </a:rPr>
              <a:t> </a:t>
            </a:r>
            <a:r>
              <a:rPr lang="en-US" altLang="en-US" sz="2000" b="1" i="1" u="sng" dirty="0">
                <a:solidFill>
                  <a:srgbClr val="9900CC"/>
                </a:solidFill>
              </a:rPr>
              <a:t>гуманизма</a:t>
            </a:r>
            <a:r>
              <a:rPr lang="en-US" altLang="en-US" sz="2000" i="1" u="sng" dirty="0">
                <a:solidFill>
                  <a:srgbClr val="9900CC"/>
                </a:solidFill>
              </a:rPr>
              <a:t>:</a:t>
            </a:r>
          </a:p>
          <a:p>
            <a:r>
              <a:rPr lang="en-US" altLang="en-US" sz="2000" dirty="0"/>
              <a:t>учитель вправе самостоятельно выбирать технологию своего труда.</a:t>
            </a:r>
          </a:p>
          <a:p>
            <a:r>
              <a:rPr lang="en-US" altLang="en-US" sz="2000" dirty="0"/>
              <a:t>требования предъявлять только к результату (максимальные).</a:t>
            </a:r>
          </a:p>
        </p:txBody>
      </p:sp>
      <p:sp>
        <p:nvSpPr>
          <p:cNvPr id="16389" name="Текст 16388"/>
          <p:cNvSpPr>
            <a:spLocks noGrp="1"/>
          </p:cNvSpPr>
          <p:nvPr>
            <p:ph type="body" sz="half" idx="4294967295"/>
          </p:nvPr>
        </p:nvSpPr>
        <p:spPr>
          <a:xfrm>
            <a:off x="4760913" y="2362200"/>
            <a:ext cx="3770313" cy="3724275"/>
          </a:xfrm>
          <a:ln/>
        </p:spPr>
        <p:txBody>
          <a:bodyPr wrap="square" lIns="91440" tIns="45720" rIns="91440" bIns="45720" anchor="t" anchorCtr="0"/>
          <a:lstStyle>
            <a:lvl1pPr>
              <a:defRPr sz="2400"/>
            </a:lvl1pPr>
            <a:lvl2pPr>
              <a:defRPr sz="2000"/>
            </a:lvl2pPr>
            <a:lvl3pPr>
              <a:defRPr sz="1800"/>
            </a:lvl3pPr>
            <a:lvl4pPr>
              <a:defRPr sz="1600"/>
            </a:lvl4pPr>
            <a:lvl5pPr>
              <a:defRPr sz="1600"/>
            </a:lvl5pPr>
          </a:lstStyle>
          <a:p>
            <a:r>
              <a:rPr lang="en-US" altLang="en-US" sz="2000" dirty="0">
                <a:solidFill>
                  <a:srgbClr val="9900CC"/>
                </a:solidFill>
              </a:rPr>
              <a:t>2 </a:t>
            </a:r>
            <a:r>
              <a:rPr lang="en-US" altLang="en-US" sz="2000" b="1" i="1" u="sng" dirty="0">
                <a:solidFill>
                  <a:srgbClr val="9900CC"/>
                </a:solidFill>
              </a:rPr>
              <a:t>Системность</a:t>
            </a:r>
            <a:r>
              <a:rPr lang="en-US" altLang="en-US" sz="2000" b="1" dirty="0"/>
              <a:t> </a:t>
            </a:r>
          </a:p>
          <a:p>
            <a:pPr>
              <a:buNone/>
            </a:pPr>
            <a:r>
              <a:rPr lang="en-US" altLang="en-US" sz="2000" dirty="0"/>
              <a:t>(для этого нужна схема)</a:t>
            </a:r>
          </a:p>
          <a:p>
            <a:r>
              <a:rPr lang="en-US" altLang="en-US" sz="2000" dirty="0"/>
              <a:t>• анализ цели</a:t>
            </a:r>
          </a:p>
          <a:p>
            <a:r>
              <a:rPr lang="en-US" altLang="en-US" sz="2000" dirty="0"/>
              <a:t>• содержание</a:t>
            </a:r>
          </a:p>
          <a:p>
            <a:r>
              <a:rPr lang="en-US" altLang="en-US" sz="2000" dirty="0"/>
              <a:t>• методики</a:t>
            </a:r>
          </a:p>
          <a:p>
            <a:r>
              <a:rPr lang="en-US" altLang="en-US" sz="2000" dirty="0"/>
              <a:t>• организация урока</a:t>
            </a:r>
          </a:p>
          <a:p>
            <a:r>
              <a:rPr lang="en-US" altLang="en-US" sz="2000" dirty="0"/>
              <a:t>• анализ условий протекания урока</a:t>
            </a:r>
          </a:p>
          <a:p>
            <a:r>
              <a:rPr lang="en-US" altLang="en-US" sz="2000" dirty="0"/>
              <a:t>• вывод об уроке по результативности</a:t>
            </a:r>
          </a:p>
        </p:txBody>
      </p:sp>
      <p:sp>
        <p:nvSpPr>
          <p:cNvPr id="16390" name="Прямоугольник 16389"/>
          <p:cNvSpPr>
            <a:spLocks/>
          </p:cNvSpPr>
          <p:nvPr/>
        </p:nvSpPr>
        <p:spPr>
          <a:xfrm>
            <a:off x="3627438" y="3246438"/>
            <a:ext cx="438150" cy="366712"/>
          </a:xfrm>
          <a:prstGeom prst="rect">
            <a:avLst/>
          </a:prstGeom>
          <a:noFill/>
          <a:ln>
            <a:noFill/>
          </a:ln>
          <a:effectLst/>
        </p:spPr>
        <p:txBody>
          <a:bodyPr wrap="none" anchor="ctr">
            <a:spAutoFit/>
          </a:bodyPr>
          <a:lstStyle/>
          <a:p>
            <a:r>
              <a:rPr lang="en-US" altLang="en-US" dirty="0"/>
              <a:t>1. </a:t>
            </a:r>
          </a:p>
        </p:txBody>
      </p:sp>
      <p:sp>
        <p:nvSpPr>
          <p:cNvPr id="16391" name="Прямоугольник 16390"/>
          <p:cNvSpPr>
            <a:spLocks/>
          </p:cNvSpPr>
          <p:nvPr/>
        </p:nvSpPr>
        <p:spPr>
          <a:xfrm>
            <a:off x="1187450" y="4941888"/>
            <a:ext cx="6121400" cy="457200"/>
          </a:xfrm>
          <a:prstGeom prst="rect">
            <a:avLst/>
          </a:prstGeom>
          <a:noFill/>
          <a:ln>
            <a:noFill/>
          </a:ln>
          <a:effectLst/>
        </p:spPr>
        <p:txBody>
          <a:bodyPr>
            <a:spAutoFit/>
          </a:bodyPr>
          <a:lstStyle/>
          <a:p>
            <a:r>
              <a:rPr lang="en-US" altLang="en-US" sz="2400" dirty="0"/>
              <a:t> </a:t>
            </a:r>
          </a:p>
        </p:txBody>
      </p:sp>
      <p:sp>
        <p:nvSpPr>
          <p:cNvPr id="16392" name="Полилиния 16391"/>
          <p:cNvSpPr>
            <a:spLocks/>
          </p:cNvSpPr>
          <p:nvPr/>
        </p:nvSpPr>
        <p:spPr bwMode="auto">
          <a:xfrm>
            <a:off x="7740650" y="5949950"/>
            <a:ext cx="814388" cy="866775"/>
          </a:xfrm>
          <a:custGeom>
            <a:avLst/>
            <a:gdLst>
              <a:gd name="T0" fmla="*/ 570298 w 21600"/>
              <a:gd name="T1" fmla="*/ 0 h 21600"/>
              <a:gd name="T2" fmla="*/ 570298 w 21600"/>
              <a:gd name="T3" fmla="*/ 487882 h 21600"/>
              <a:gd name="T4" fmla="*/ 122045 w 21600"/>
              <a:gd name="T5" fmla="*/ 866775 h 21600"/>
              <a:gd name="T6" fmla="*/ 814388 w 21600"/>
              <a:gd name="T7" fmla="*/ 24394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path>
            </a:pathLst>
          </a:custGeom>
          <a:solidFill>
            <a:srgbClr val="33CC33">
              <a:alpha val="100000"/>
            </a:srgbClr>
          </a:solidFill>
          <a:ln w="9525">
            <a:solidFill>
              <a:srgbClr val="000000"/>
            </a:solidFill>
          </a:ln>
          <a:effectLst/>
        </p:spPr>
        <p:txBody>
          <a:bodyPr wrap="none"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7409"/>
          <p:cNvSpPr>
            <a:spLocks noGrp="1"/>
          </p:cNvSpPr>
          <p:nvPr/>
        </p:nvSpPr>
        <p:spPr>
          <a:xfrm>
            <a:off x="84138" y="6242050"/>
            <a:ext cx="587375" cy="488950"/>
          </a:xfrm>
          <a:prstGeom prst="rect">
            <a:avLst/>
          </a:prstGeom>
          <a:noFill/>
          <a:ln>
            <a:noFill/>
          </a:ln>
          <a:effectLst/>
        </p:spPr>
        <p:txBody>
          <a:bodyPr anchor="b" anchorCtr="1"/>
          <a:lstStyle/>
          <a:p>
            <a:fld id="{12FF1C42-D199-2026-1290-587298610EC3}" type="slidenum">
              <a:rPr lang="en-US" altLang="en-US" sz="2600" b="1" dirty="0">
                <a:solidFill>
                  <a:srgbClr val="FFFFFF"/>
                </a:solidFill>
              </a:rPr>
              <a:t>15</a:t>
            </a:fld>
            <a:endParaRPr lang="en-US" altLang="en-US" sz="2600" b="1" dirty="0">
              <a:solidFill>
                <a:srgbClr val="FFFFFF"/>
              </a:solidFill>
            </a:endParaRPr>
          </a:p>
        </p:txBody>
      </p:sp>
      <p:sp>
        <p:nvSpPr>
          <p:cNvPr id="17411" name="Заголовок 17410"/>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Принципы современного анализа урока</a:t>
            </a:r>
          </a:p>
        </p:txBody>
      </p:sp>
      <p:sp>
        <p:nvSpPr>
          <p:cNvPr id="17412" name="Текст 17411"/>
          <p:cNvSpPr>
            <a:spLocks noGrp="1"/>
          </p:cNvSpPr>
          <p:nvPr>
            <p:ph type="body" sz="half" idx="4294967295"/>
          </p:nvPr>
        </p:nvSpPr>
        <p:spPr>
          <a:xfrm>
            <a:off x="838200" y="2133600"/>
            <a:ext cx="3770313" cy="3952875"/>
          </a:xfrm>
          <a:ln/>
        </p:spPr>
        <p:txBody>
          <a:bodyPr wrap="square" lIns="91440" tIns="45720" rIns="91440" bIns="45720" anchor="t" anchorCtr="0"/>
          <a:lstStyle>
            <a:lvl1pPr>
              <a:defRPr sz="2400"/>
            </a:lvl1pPr>
            <a:lvl2pPr>
              <a:defRPr sz="2000"/>
            </a:lvl2pPr>
            <a:lvl3pPr>
              <a:defRPr sz="1800"/>
            </a:lvl3pPr>
            <a:lvl4pPr>
              <a:defRPr sz="1600"/>
            </a:lvl4pPr>
            <a:lvl5pPr>
              <a:defRPr sz="1600"/>
            </a:lvl5pPr>
          </a:lstStyle>
          <a:p>
            <a:pPr lvl="1">
              <a:lnSpc>
                <a:spcPct val="90000"/>
              </a:lnSpc>
            </a:pPr>
            <a:r>
              <a:rPr lang="en-US" altLang="en-US" sz="1800" dirty="0"/>
              <a:t> </a:t>
            </a:r>
          </a:p>
          <a:p>
            <a:pPr>
              <a:lnSpc>
                <a:spcPct val="90000"/>
              </a:lnSpc>
            </a:pPr>
            <a:r>
              <a:rPr lang="en-US" altLang="en-US" sz="2000" i="1" u="sng" dirty="0">
                <a:solidFill>
                  <a:srgbClr val="9900CC"/>
                </a:solidFill>
              </a:rPr>
              <a:t>3 </a:t>
            </a:r>
            <a:r>
              <a:rPr lang="en-US" altLang="en-US" sz="2000" b="1" i="1" u="sng" dirty="0">
                <a:solidFill>
                  <a:srgbClr val="9900CC"/>
                </a:solidFill>
              </a:rPr>
              <a:t>Результативность</a:t>
            </a:r>
            <a:r>
              <a:rPr lang="en-US" altLang="en-US" sz="2000" b="1" dirty="0"/>
              <a:t> </a:t>
            </a:r>
          </a:p>
          <a:p>
            <a:pPr>
              <a:lnSpc>
                <a:spcPct val="90000"/>
              </a:lnSpc>
            </a:pPr>
            <a:endParaRPr lang="en-US" altLang="en-US" sz="2000" b="1" dirty="0"/>
          </a:p>
          <a:p>
            <a:pPr>
              <a:lnSpc>
                <a:spcPct val="90000"/>
              </a:lnSpc>
            </a:pPr>
            <a:r>
              <a:rPr lang="en-US" altLang="en-US" sz="2000" dirty="0"/>
              <a:t>• мировоззренческая эффективность (четкое выделение идей)</a:t>
            </a:r>
          </a:p>
          <a:p>
            <a:pPr>
              <a:lnSpc>
                <a:spcPct val="90000"/>
              </a:lnSpc>
            </a:pPr>
            <a:r>
              <a:rPr lang="en-US" altLang="en-US" sz="2000" dirty="0"/>
              <a:t>• вклад урока в приобщение учащихся к нравственным ценностям</a:t>
            </a:r>
          </a:p>
          <a:p>
            <a:pPr>
              <a:lnSpc>
                <a:spcPct val="90000"/>
              </a:lnSpc>
            </a:pPr>
            <a:r>
              <a:rPr lang="en-US" altLang="en-US" sz="2000" dirty="0"/>
              <a:t>• активность детей на уроке</a:t>
            </a:r>
          </a:p>
          <a:p>
            <a:pPr>
              <a:lnSpc>
                <a:spcPct val="90000"/>
              </a:lnSpc>
            </a:pPr>
            <a:r>
              <a:rPr lang="en-US" altLang="en-US" sz="2000" dirty="0"/>
              <a:t>• качество знаний</a:t>
            </a:r>
          </a:p>
        </p:txBody>
      </p:sp>
      <p:sp>
        <p:nvSpPr>
          <p:cNvPr id="17413" name="Текст 17412"/>
          <p:cNvSpPr>
            <a:spLocks noGrp="1"/>
          </p:cNvSpPr>
          <p:nvPr>
            <p:ph type="body" sz="half" idx="4294967295"/>
          </p:nvPr>
        </p:nvSpPr>
        <p:spPr>
          <a:xfrm>
            <a:off x="4760913" y="2362200"/>
            <a:ext cx="3770313" cy="3724275"/>
          </a:xfrm>
          <a:ln/>
        </p:spPr>
        <p:txBody>
          <a:bodyPr wrap="square" lIns="91440" tIns="45720" rIns="91440" bIns="45720" anchor="t" anchorCtr="0"/>
          <a:lstStyle>
            <a:lvl1pPr>
              <a:defRPr sz="2400"/>
            </a:lvl1pPr>
            <a:lvl2pPr>
              <a:defRPr sz="2000"/>
            </a:lvl2pPr>
            <a:lvl3pPr>
              <a:defRPr sz="1800"/>
            </a:lvl3pPr>
            <a:lvl4pPr>
              <a:defRPr sz="1600"/>
            </a:lvl4pPr>
            <a:lvl5pPr>
              <a:defRPr sz="1600"/>
            </a:lvl5pPr>
          </a:lstStyle>
          <a:p>
            <a:pPr>
              <a:lnSpc>
                <a:spcPct val="90000"/>
              </a:lnSpc>
            </a:pPr>
            <a:r>
              <a:rPr lang="en-US" altLang="en-US" sz="2000" b="1" i="1" u="sng" dirty="0">
                <a:solidFill>
                  <a:srgbClr val="9900CC"/>
                </a:solidFill>
              </a:rPr>
              <a:t>4. Предложения учителю</a:t>
            </a:r>
            <a:r>
              <a:rPr lang="en-US" altLang="en-US" sz="2000" dirty="0"/>
              <a:t>:</a:t>
            </a:r>
          </a:p>
        </p:txBody>
      </p:sp>
      <p:sp>
        <p:nvSpPr>
          <p:cNvPr id="17414" name="Полилиния 17413"/>
          <p:cNvSpPr>
            <a:spLocks/>
          </p:cNvSpPr>
          <p:nvPr/>
        </p:nvSpPr>
        <p:spPr bwMode="auto">
          <a:xfrm>
            <a:off x="8027988" y="5734050"/>
            <a:ext cx="814388" cy="866775"/>
          </a:xfrm>
          <a:custGeom>
            <a:avLst/>
            <a:gdLst>
              <a:gd name="T0" fmla="*/ 570297 w 21600"/>
              <a:gd name="T1" fmla="*/ 0 h 21600"/>
              <a:gd name="T2" fmla="*/ 570297 w 21600"/>
              <a:gd name="T3" fmla="*/ 487882 h 21600"/>
              <a:gd name="T4" fmla="*/ 122045 w 21600"/>
              <a:gd name="T5" fmla="*/ 866775 h 21600"/>
              <a:gd name="T6" fmla="*/ 814387 w 21600"/>
              <a:gd name="T7" fmla="*/ 24394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path>
            </a:pathLst>
          </a:custGeom>
          <a:solidFill>
            <a:srgbClr val="33CC33">
              <a:alpha val="100000"/>
            </a:srgbClr>
          </a:solidFill>
          <a:ln w="9525">
            <a:solidFill>
              <a:srgbClr val="000000"/>
            </a:solidFill>
          </a:ln>
          <a:effectLst/>
        </p:spPr>
        <p:txBody>
          <a:bodyPr wrap="none" rtlCol="0" anchor="ctr"/>
          <a:lstStyle/>
          <a:p>
            <a:pPr algn="ctr"/>
            <a:endParaRPr lang="zh-CN" altLang="en-US"/>
          </a:p>
        </p:txBody>
      </p:sp>
      <p:sp>
        <p:nvSpPr>
          <p:cNvPr id="17415" name="Прямоугольник 17414"/>
          <p:cNvSpPr>
            <a:spLocks/>
          </p:cNvSpPr>
          <p:nvPr/>
        </p:nvSpPr>
        <p:spPr>
          <a:xfrm>
            <a:off x="4356100" y="2997200"/>
            <a:ext cx="4572000" cy="1190625"/>
          </a:xfrm>
          <a:prstGeom prst="rect">
            <a:avLst/>
          </a:prstGeom>
          <a:noFill/>
          <a:ln>
            <a:noFill/>
          </a:ln>
          <a:effectLst/>
        </p:spPr>
        <p:txBody>
          <a:bodyPr>
            <a:spAutoFit/>
          </a:bodyPr>
          <a:lstStyle/>
          <a:p>
            <a:r>
              <a:rPr lang="en-US" altLang="en-US" dirty="0"/>
              <a:t>• по закреплению всего позитивного</a:t>
            </a:r>
          </a:p>
          <a:p>
            <a:r>
              <a:rPr lang="en-US" altLang="en-US" dirty="0"/>
              <a:t>• рекомендации по совершенствованию технологии урока</a:t>
            </a:r>
          </a:p>
          <a:p>
            <a:r>
              <a:rPr lang="en-US" altLang="en-US" dirty="0"/>
              <a:t>• предложения по эффективности урока</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8433"/>
          <p:cNvSpPr>
            <a:spLocks noGrp="1"/>
          </p:cNvSpPr>
          <p:nvPr/>
        </p:nvSpPr>
        <p:spPr>
          <a:xfrm>
            <a:off x="84138" y="6242050"/>
            <a:ext cx="587375" cy="488950"/>
          </a:xfrm>
          <a:prstGeom prst="rect">
            <a:avLst/>
          </a:prstGeom>
          <a:noFill/>
          <a:ln>
            <a:noFill/>
          </a:ln>
          <a:effectLst/>
        </p:spPr>
        <p:txBody>
          <a:bodyPr anchor="b" anchorCtr="1"/>
          <a:lstStyle/>
          <a:p>
            <a:fld id="{12FF1C42-D199-3050-1269-587298610EC3}" type="slidenum">
              <a:rPr lang="en-US" altLang="en-US" sz="2600" b="1" dirty="0">
                <a:solidFill>
                  <a:srgbClr val="FFFFFF"/>
                </a:solidFill>
              </a:rPr>
              <a:t>16</a:t>
            </a:fld>
            <a:endParaRPr lang="en-US" altLang="en-US" sz="2600" b="1" dirty="0">
              <a:solidFill>
                <a:srgbClr val="FFFFFF"/>
              </a:solidFill>
            </a:endParaRPr>
          </a:p>
        </p:txBody>
      </p:sp>
      <p:sp>
        <p:nvSpPr>
          <p:cNvPr id="18435" name="Заголовок 18434"/>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Самоанализ урока</a:t>
            </a:r>
          </a:p>
        </p:txBody>
      </p:sp>
      <p:sp>
        <p:nvSpPr>
          <p:cNvPr id="18436" name="Текст 18435"/>
          <p:cNvSpPr>
            <a:spLocks noGrp="1"/>
          </p:cNvSpPr>
          <p:nvPr>
            <p:ph type="body" idx="4294967295"/>
          </p:nvPr>
        </p:nvSpPr>
        <p:spPr>
          <a:xfrm>
            <a:off x="838200" y="2362200"/>
            <a:ext cx="7693026" cy="3724275"/>
          </a:xfrm>
          <a:ln/>
        </p:spPr>
        <p:txBody>
          <a:bodyPr wrap="square" lIns="91440" tIns="45720" rIns="91440" bIns="45720" anchor="t" anchorCtr="0"/>
          <a:lstStyle/>
          <a:p>
            <a:pPr>
              <a:buNone/>
            </a:pPr>
            <a:r>
              <a:rPr lang="en-US" altLang="en-US" dirty="0"/>
              <a:t>   Это мысленное разложение проведенного урока на его составляющие с глубоким проникновением в их сущность, задачи с целью оценить конечный результат своей деятельности путем сравнения запланированного с осуществленным с учетом успехов и продвижения учащихся.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9457"/>
          <p:cNvSpPr>
            <a:spLocks noGrp="1"/>
          </p:cNvSpPr>
          <p:nvPr/>
        </p:nvSpPr>
        <p:spPr>
          <a:xfrm>
            <a:off x="84138" y="6242050"/>
            <a:ext cx="587375" cy="488950"/>
          </a:xfrm>
          <a:prstGeom prst="rect">
            <a:avLst/>
          </a:prstGeom>
          <a:noFill/>
          <a:ln>
            <a:noFill/>
          </a:ln>
          <a:effectLst/>
        </p:spPr>
        <p:txBody>
          <a:bodyPr anchor="b" anchorCtr="1"/>
          <a:lstStyle/>
          <a:p>
            <a:fld id="{12FF1C42-D199-4074-1268-587298610EC3}" type="slidenum">
              <a:rPr lang="en-US" altLang="en-US" sz="2600" b="1" dirty="0">
                <a:solidFill>
                  <a:srgbClr val="FFFFFF"/>
                </a:solidFill>
              </a:rPr>
              <a:t>17</a:t>
            </a:fld>
            <a:endParaRPr lang="en-US" altLang="en-US" sz="2600" b="1" dirty="0">
              <a:solidFill>
                <a:srgbClr val="FFFFFF"/>
              </a:solidFill>
            </a:endParaRPr>
          </a:p>
        </p:txBody>
      </p:sp>
      <p:sp>
        <p:nvSpPr>
          <p:cNvPr id="19459" name="Заголовок 19458"/>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Уровни самоанализа урока</a:t>
            </a:r>
          </a:p>
        </p:txBody>
      </p:sp>
      <p:sp>
        <p:nvSpPr>
          <p:cNvPr id="19460" name="Текст 19459"/>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Эмоциональный</a:t>
            </a:r>
          </a:p>
          <a:p>
            <a:r>
              <a:rPr lang="en-US" altLang="en-US" dirty="0"/>
              <a:t> Оценочный </a:t>
            </a:r>
          </a:p>
          <a:p>
            <a:r>
              <a:rPr lang="en-US" altLang="en-US" dirty="0"/>
              <a:t>Методический</a:t>
            </a:r>
          </a:p>
          <a:p>
            <a:r>
              <a:rPr lang="en-US" altLang="en-US" dirty="0"/>
              <a:t> Рефлексивный </a:t>
            </a:r>
          </a:p>
        </p:txBody>
      </p:sp>
      <p:pic>
        <p:nvPicPr>
          <p:cNvPr id="19461" name="Рисунок 19460"/>
          <p:cNvPicPr>
            <a:picLocks noChangeAspect="1"/>
          </p:cNvPicPr>
          <p:nvPr/>
        </p:nvPicPr>
        <p:blipFill>
          <a:blip r:embed="rId2">
            <a:extLst/>
          </a:blip>
          <a:srcRect/>
          <a:stretch>
            <a:fillRect/>
          </a:stretch>
        </p:blipFill>
        <p:spPr>
          <a:xfrm>
            <a:off x="5364163" y="3141663"/>
            <a:ext cx="2476500" cy="24765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20481"/>
          <p:cNvSpPr>
            <a:spLocks noGrp="1"/>
          </p:cNvSpPr>
          <p:nvPr/>
        </p:nvSpPr>
        <p:spPr>
          <a:xfrm>
            <a:off x="84138" y="6242050"/>
            <a:ext cx="587375" cy="488950"/>
          </a:xfrm>
          <a:prstGeom prst="rect">
            <a:avLst/>
          </a:prstGeom>
          <a:noFill/>
          <a:ln>
            <a:noFill/>
          </a:ln>
          <a:effectLst/>
        </p:spPr>
        <p:txBody>
          <a:bodyPr anchor="b" anchorCtr="1"/>
          <a:lstStyle/>
          <a:p>
            <a:fld id="{12FF1C42-D199-1002-1270-587298610EC3}" type="slidenum">
              <a:rPr lang="en-US" altLang="en-US" sz="2600" b="1" dirty="0">
                <a:solidFill>
                  <a:srgbClr val="FFFFFF"/>
                </a:solidFill>
              </a:rPr>
              <a:t>18</a:t>
            </a:fld>
            <a:endParaRPr lang="en-US" altLang="en-US" sz="2600" b="1" dirty="0">
              <a:solidFill>
                <a:srgbClr val="FFFFFF"/>
              </a:solidFill>
            </a:endParaRPr>
          </a:p>
        </p:txBody>
      </p:sp>
      <p:sp>
        <p:nvSpPr>
          <p:cNvPr id="20483" name="Заголовок 20482"/>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Основные требования к анализу урока учителем </a:t>
            </a:r>
          </a:p>
        </p:txBody>
      </p:sp>
      <p:sp>
        <p:nvSpPr>
          <p:cNvPr id="20484" name="Текст 20483"/>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2000" dirty="0"/>
              <a:t>цель и задача анализа темы;</a:t>
            </a:r>
          </a:p>
          <a:p>
            <a:pPr>
              <a:lnSpc>
                <a:spcPct val="80000"/>
              </a:lnSpc>
            </a:pPr>
            <a:r>
              <a:rPr lang="en-US" altLang="en-US" sz="2000" dirty="0"/>
              <a:t>знание основ дидактики, психологии, методики, программ, нормативных требований и методических рекомендаций;</a:t>
            </a:r>
          </a:p>
          <a:p>
            <a:pPr>
              <a:lnSpc>
                <a:spcPct val="80000"/>
              </a:lnSpc>
            </a:pPr>
            <a:r>
              <a:rPr lang="en-US" altLang="en-US" sz="2000" dirty="0"/>
              <a:t>умение выделять позиции и показатели, по которым необходимо анализировать свой урок;</a:t>
            </a:r>
          </a:p>
          <a:p>
            <a:pPr>
              <a:lnSpc>
                <a:spcPct val="80000"/>
              </a:lnSpc>
            </a:pPr>
            <a:r>
              <a:rPr lang="en-US" altLang="en-US" sz="2000" dirty="0"/>
              <a:t>характеристика особенностей учащихся и их учет в работе на уроке;</a:t>
            </a:r>
          </a:p>
          <a:p>
            <a:pPr>
              <a:lnSpc>
                <a:spcPct val="80000"/>
              </a:lnSpc>
            </a:pPr>
            <a:r>
              <a:rPr lang="en-US" altLang="en-US" sz="2000" dirty="0"/>
              <a:t>обоснование образовательных, воспитательных и развивающих задач урока;</a:t>
            </a:r>
          </a:p>
          <a:p>
            <a:pPr>
              <a:lnSpc>
                <a:spcPct val="80000"/>
              </a:lnSpc>
            </a:pPr>
            <a:r>
              <a:rPr lang="en-US" altLang="en-US" sz="2000" dirty="0"/>
              <a:t>обоснованность намеченного плана урока, его типа, структуры, содержания, методов и средств;</a:t>
            </a:r>
          </a:p>
          <a:p>
            <a:pPr>
              <a:lnSpc>
                <a:spcPct val="80000"/>
              </a:lnSpc>
              <a:buNone/>
            </a:pPr>
            <a:r>
              <a:rPr lang="en-US" altLang="en-US" sz="2000" dirty="0"/>
              <a:t> </a:t>
            </a:r>
          </a:p>
        </p:txBody>
      </p:sp>
      <p:sp>
        <p:nvSpPr>
          <p:cNvPr id="20485" name="Выгнутая влево стрелка 20484"/>
          <p:cNvSpPr>
            <a:spLocks/>
          </p:cNvSpPr>
          <p:nvPr/>
        </p:nvSpPr>
        <p:spPr>
          <a:xfrm>
            <a:off x="7740650" y="5373688"/>
            <a:ext cx="733426" cy="1214437"/>
          </a:xfrm>
          <a:prstGeom prst="curvedRightArrow">
            <a:avLst>
              <a:gd name="adj1" fmla="val 33116"/>
              <a:gd name="adj2" fmla="val 66233"/>
              <a:gd name="adj3" fmla="val 33333"/>
            </a:avLst>
          </a:prstGeom>
          <a:solidFill>
            <a:srgbClr val="33CC33"/>
          </a:solidFill>
          <a:ln>
            <a:solidFill>
              <a:srgbClr val="000000"/>
            </a:solidFill>
          </a:ln>
          <a:effectLst/>
        </p:spPr>
        <p:txBody>
          <a:bodyPr wrap="none" anchor="ctr"/>
          <a:lstStyle/>
          <a:p>
            <a:endParaRPr lang="en-US" alt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21505"/>
          <p:cNvSpPr>
            <a:spLocks noGrp="1"/>
          </p:cNvSpPr>
          <p:nvPr/>
        </p:nvSpPr>
        <p:spPr>
          <a:xfrm>
            <a:off x="84138" y="6242050"/>
            <a:ext cx="587375" cy="488950"/>
          </a:xfrm>
          <a:prstGeom prst="rect">
            <a:avLst/>
          </a:prstGeom>
          <a:noFill/>
          <a:ln>
            <a:noFill/>
          </a:ln>
          <a:effectLst/>
        </p:spPr>
        <p:txBody>
          <a:bodyPr anchor="b" anchorCtr="1"/>
          <a:lstStyle/>
          <a:p>
            <a:fld id="{12FF1C42-D199-2026-1271-587298610EC3}" type="slidenum">
              <a:rPr lang="en-US" altLang="en-US" sz="2600" b="1" dirty="0">
                <a:solidFill>
                  <a:srgbClr val="FFFFFF"/>
                </a:solidFill>
              </a:rPr>
              <a:t>19</a:t>
            </a:fld>
            <a:endParaRPr lang="en-US" altLang="en-US" sz="2600" b="1" dirty="0">
              <a:solidFill>
                <a:srgbClr val="FFFFFF"/>
              </a:solidFill>
            </a:endParaRPr>
          </a:p>
        </p:txBody>
      </p:sp>
      <p:sp>
        <p:nvSpPr>
          <p:cNvPr id="21507" name="Заголовок 21506"/>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Основные требования к анализу урока учителем</a:t>
            </a:r>
          </a:p>
        </p:txBody>
      </p:sp>
      <p:sp>
        <p:nvSpPr>
          <p:cNvPr id="21508" name="Текст 21507"/>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2000" dirty="0"/>
              <a:t>психологическая и педагогическая оценка системы учебных задач, заданий и упражнений, выполняемых учащимися на уроке;</a:t>
            </a:r>
          </a:p>
          <a:p>
            <a:pPr>
              <a:lnSpc>
                <a:spcPct val="80000"/>
              </a:lnSpc>
            </a:pPr>
            <a:r>
              <a:rPr lang="en-US" altLang="en-US" sz="2000" dirty="0"/>
              <a:t>оценка развития самостоятельности мышления учащихся на различных этапах урока;</a:t>
            </a:r>
          </a:p>
          <a:p>
            <a:pPr>
              <a:lnSpc>
                <a:spcPct val="80000"/>
              </a:lnSpc>
            </a:pPr>
            <a:r>
              <a:rPr lang="en-US" altLang="en-US" sz="2000" dirty="0"/>
              <a:t>выполнение намеченных задач урока;</a:t>
            </a:r>
          </a:p>
          <a:p>
            <a:pPr>
              <a:lnSpc>
                <a:spcPct val="80000"/>
              </a:lnSpc>
            </a:pPr>
            <a:r>
              <a:rPr lang="en-US" altLang="en-US" sz="2000" dirty="0"/>
              <a:t>оценка педагогической целесообразности действий и фактов на уроке;</a:t>
            </a:r>
          </a:p>
          <a:p>
            <a:pPr>
              <a:lnSpc>
                <a:spcPct val="80000"/>
              </a:lnSpc>
            </a:pPr>
            <a:r>
              <a:rPr lang="en-US" altLang="en-US" sz="2000" dirty="0"/>
              <a:t>умение показать взаимосвязь этапов урока и оценить их;</a:t>
            </a:r>
          </a:p>
          <a:p>
            <a:pPr>
              <a:lnSpc>
                <a:spcPct val="80000"/>
              </a:lnSpc>
            </a:pPr>
            <a:r>
              <a:rPr lang="en-US" altLang="en-US" sz="2000" dirty="0"/>
              <a:t>удовлетворенность (неудовлетворенность) проведенным уроком (или его отдельными этапами);</a:t>
            </a:r>
          </a:p>
          <a:p>
            <a:pPr>
              <a:lnSpc>
                <a:spcPct val="80000"/>
              </a:lnSpc>
            </a:pPr>
            <a:r>
              <a:rPr lang="en-US" altLang="en-US" sz="2000" dirty="0"/>
              <a:t>намечаемые меры по устранению недостатков</a:t>
            </a:r>
            <a:r>
              <a:rPr lang="en-US" altLang="en-US" sz="1200" dirty="0"/>
              <a: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4097"/>
          <p:cNvSpPr>
            <a:spLocks noGrp="1"/>
          </p:cNvSpPr>
          <p:nvPr/>
        </p:nvSpPr>
        <p:spPr>
          <a:xfrm>
            <a:off x="84138" y="6242050"/>
            <a:ext cx="587375" cy="488950"/>
          </a:xfrm>
          <a:prstGeom prst="rect">
            <a:avLst/>
          </a:prstGeom>
          <a:noFill/>
          <a:ln>
            <a:noFill/>
          </a:ln>
          <a:effectLst/>
        </p:spPr>
        <p:txBody>
          <a:bodyPr anchor="b" anchorCtr="1"/>
          <a:lstStyle/>
          <a:p>
            <a:fld id="{12FF1C42-D199-1002-1274-587298610EC3}" type="slidenum">
              <a:rPr lang="en-US" altLang="en-US" sz="2600" b="1" dirty="0">
                <a:solidFill>
                  <a:srgbClr val="FFFFFF"/>
                </a:solidFill>
              </a:rPr>
              <a:t>2</a:t>
            </a:fld>
            <a:endParaRPr lang="en-US" altLang="en-US" sz="2600" b="1" dirty="0">
              <a:solidFill>
                <a:srgbClr val="FFFFFF"/>
              </a:solidFill>
            </a:endParaRPr>
          </a:p>
        </p:txBody>
      </p:sp>
      <p:sp>
        <p:nvSpPr>
          <p:cNvPr id="4099" name="Заголовок 4098"/>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4100" name="Текст 4099"/>
          <p:cNvSpPr>
            <a:spLocks noGrp="1"/>
          </p:cNvSpPr>
          <p:nvPr>
            <p:ph type="body" idx="4294967295"/>
          </p:nvPr>
        </p:nvSpPr>
        <p:spPr>
          <a:xfrm>
            <a:off x="838200" y="2362200"/>
            <a:ext cx="7693026" cy="3724275"/>
          </a:xfrm>
          <a:ln/>
        </p:spPr>
        <p:txBody>
          <a:bodyPr wrap="square" lIns="91440" tIns="45720" rIns="91440" bIns="45720" anchor="t" anchorCtr="0"/>
          <a:lstStyle/>
          <a:p>
            <a:pPr>
              <a:buNone/>
            </a:pPr>
            <a:r>
              <a:rPr lang="en-US" altLang="en-US" dirty="0"/>
              <a:t>“Кто на себя глядит, свой видит лик,</a:t>
            </a:r>
          </a:p>
          <a:p>
            <a:pPr>
              <a:buNone/>
            </a:pPr>
            <a:r>
              <a:rPr lang="en-US" altLang="en-US" dirty="0"/>
              <a:t>Кто видит лик свой, цену себе знает, </a:t>
            </a:r>
          </a:p>
          <a:p>
            <a:pPr>
              <a:buNone/>
            </a:pPr>
            <a:r>
              <a:rPr lang="en-US" altLang="en-US" dirty="0"/>
              <a:t>Кто знает цену, строг к себе бывает, </a:t>
            </a:r>
          </a:p>
          <a:p>
            <a:pPr>
              <a:buNone/>
            </a:pPr>
            <a:r>
              <a:rPr lang="en-US" altLang="en-US" dirty="0"/>
              <a:t>Кто строг к себе - тот истинно велик!”</a:t>
            </a:r>
          </a:p>
          <a:p>
            <a:pPr>
              <a:buNone/>
            </a:pPr>
            <a:r>
              <a:rPr lang="en-US" altLang="en-US" dirty="0"/>
              <a:t>                                        Пьер Гренгор  </a:t>
            </a:r>
          </a:p>
        </p:txBody>
      </p:sp>
      <p:pic>
        <p:nvPicPr>
          <p:cNvPr id="4101" name="Рисунок 4100"/>
          <p:cNvPicPr>
            <a:picLocks noChangeAspect="1"/>
          </p:cNvPicPr>
          <p:nvPr/>
        </p:nvPicPr>
        <p:blipFill>
          <a:blip r:embed="rId2">
            <a:extLst/>
          </a:blip>
          <a:srcRect/>
          <a:stretch>
            <a:fillRect/>
          </a:stretch>
        </p:blipFill>
        <p:spPr>
          <a:xfrm>
            <a:off x="7235825" y="4292600"/>
            <a:ext cx="1684337" cy="180022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22529"/>
          <p:cNvSpPr>
            <a:spLocks noGrp="1"/>
          </p:cNvSpPr>
          <p:nvPr/>
        </p:nvSpPr>
        <p:spPr>
          <a:xfrm>
            <a:off x="84138" y="6242050"/>
            <a:ext cx="587375" cy="488950"/>
          </a:xfrm>
          <a:prstGeom prst="rect">
            <a:avLst/>
          </a:prstGeom>
          <a:noFill/>
          <a:ln>
            <a:noFill/>
          </a:ln>
          <a:effectLst/>
        </p:spPr>
        <p:txBody>
          <a:bodyPr anchor="b" anchorCtr="1"/>
          <a:lstStyle/>
          <a:p>
            <a:fld id="{12FF1C42-D199-3050-1272-587298610EC3}" type="slidenum">
              <a:rPr lang="en-US" altLang="en-US" sz="2600" b="1" dirty="0">
                <a:solidFill>
                  <a:srgbClr val="FFFFFF"/>
                </a:solidFill>
              </a:rPr>
              <a:t>20</a:t>
            </a:fld>
            <a:endParaRPr lang="en-US" altLang="en-US" sz="2600" b="1" dirty="0">
              <a:solidFill>
                <a:srgbClr val="FFFFFF"/>
              </a:solidFill>
            </a:endParaRPr>
          </a:p>
        </p:txBody>
      </p:sp>
      <p:sp>
        <p:nvSpPr>
          <p:cNvPr id="22531" name="Заголовок 22530"/>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Самоанализ урока</a:t>
            </a:r>
          </a:p>
        </p:txBody>
      </p:sp>
      <p:sp>
        <p:nvSpPr>
          <p:cNvPr id="22532" name="Прямоугольник 22531"/>
          <p:cNvSpPr>
            <a:spLocks/>
          </p:cNvSpPr>
          <p:nvPr/>
        </p:nvSpPr>
        <p:spPr>
          <a:xfrm>
            <a:off x="900113" y="2781300"/>
            <a:ext cx="6792912" cy="366713"/>
          </a:xfrm>
          <a:prstGeom prst="rect">
            <a:avLst/>
          </a:prstGeom>
          <a:noFill/>
          <a:ln>
            <a:noFill/>
          </a:ln>
          <a:effectLst/>
        </p:spPr>
        <p:txBody>
          <a:bodyPr anchor="ctr">
            <a:spAutoFit/>
          </a:bodyPr>
          <a:lstStyle/>
          <a:p>
            <a:r>
              <a:rPr lang="en-US" altLang="en-US" dirty="0"/>
              <a:t>2. Реализация основной дидактической цели урока.</a:t>
            </a:r>
          </a:p>
        </p:txBody>
      </p:sp>
      <p:sp>
        <p:nvSpPr>
          <p:cNvPr id="22533" name="Прямоугольник 22532"/>
          <p:cNvSpPr>
            <a:spLocks/>
          </p:cNvSpPr>
          <p:nvPr/>
        </p:nvSpPr>
        <p:spPr>
          <a:xfrm>
            <a:off x="900113" y="2492375"/>
            <a:ext cx="7993063" cy="366713"/>
          </a:xfrm>
          <a:prstGeom prst="rect">
            <a:avLst/>
          </a:prstGeom>
          <a:noFill/>
          <a:ln>
            <a:noFill/>
          </a:ln>
          <a:effectLst/>
        </p:spPr>
        <p:txBody>
          <a:bodyPr anchor="ctr">
            <a:spAutoFit/>
          </a:bodyPr>
          <a:lstStyle/>
          <a:p>
            <a:r>
              <a:rPr lang="en-US" altLang="en-US" dirty="0"/>
              <a:t>3. Осуществление развития учащихся в процессе обучения </a:t>
            </a:r>
          </a:p>
        </p:txBody>
      </p:sp>
      <p:sp>
        <p:nvSpPr>
          <p:cNvPr id="22534" name="Прямоугольник 22533"/>
          <p:cNvSpPr>
            <a:spLocks/>
          </p:cNvSpPr>
          <p:nvPr/>
        </p:nvSpPr>
        <p:spPr>
          <a:xfrm rot="10860000" flipV="1">
            <a:off x="971550" y="3213100"/>
            <a:ext cx="5284788" cy="366713"/>
          </a:xfrm>
          <a:prstGeom prst="rect">
            <a:avLst/>
          </a:prstGeom>
          <a:noFill/>
          <a:ln>
            <a:noFill/>
          </a:ln>
          <a:effectLst/>
        </p:spPr>
        <p:txBody>
          <a:bodyPr anchor="ctr">
            <a:spAutoFit/>
          </a:bodyPr>
          <a:lstStyle/>
          <a:p>
            <a:r>
              <a:rPr lang="en-US" altLang="en-US" dirty="0"/>
              <a:t>4. Воспитание в процессе урока.</a:t>
            </a:r>
          </a:p>
        </p:txBody>
      </p:sp>
      <p:sp>
        <p:nvSpPr>
          <p:cNvPr id="22535" name="Прямоугольник 22534"/>
          <p:cNvSpPr>
            <a:spLocks/>
          </p:cNvSpPr>
          <p:nvPr/>
        </p:nvSpPr>
        <p:spPr>
          <a:xfrm rot="10800000" flipV="1">
            <a:off x="971550" y="3644900"/>
            <a:ext cx="5299075" cy="366713"/>
          </a:xfrm>
          <a:prstGeom prst="rect">
            <a:avLst/>
          </a:prstGeom>
          <a:noFill/>
          <a:ln>
            <a:noFill/>
          </a:ln>
          <a:effectLst/>
        </p:spPr>
        <p:txBody>
          <a:bodyPr anchor="ctr">
            <a:spAutoFit/>
          </a:bodyPr>
          <a:lstStyle/>
          <a:p>
            <a:r>
              <a:rPr lang="en-US" altLang="en-US" dirty="0"/>
              <a:t>5. Соблюдение основных принципов дидактики.</a:t>
            </a:r>
          </a:p>
        </p:txBody>
      </p:sp>
      <p:sp>
        <p:nvSpPr>
          <p:cNvPr id="22536" name="Прямоугольник 22535"/>
          <p:cNvSpPr>
            <a:spLocks/>
          </p:cNvSpPr>
          <p:nvPr/>
        </p:nvSpPr>
        <p:spPr>
          <a:xfrm>
            <a:off x="971550" y="4076700"/>
            <a:ext cx="3224213" cy="366713"/>
          </a:xfrm>
          <a:prstGeom prst="rect">
            <a:avLst/>
          </a:prstGeom>
          <a:noFill/>
          <a:ln>
            <a:noFill/>
          </a:ln>
          <a:effectLst/>
        </p:spPr>
        <p:txBody>
          <a:bodyPr anchor="ctr">
            <a:spAutoFit/>
          </a:bodyPr>
          <a:lstStyle/>
          <a:p>
            <a:r>
              <a:rPr lang="en-US" altLang="en-US" dirty="0"/>
              <a:t>6. Выбор методов обучения </a:t>
            </a:r>
          </a:p>
        </p:txBody>
      </p:sp>
      <p:sp>
        <p:nvSpPr>
          <p:cNvPr id="22537" name="Прямоугольник 22536"/>
          <p:cNvSpPr>
            <a:spLocks/>
          </p:cNvSpPr>
          <p:nvPr/>
        </p:nvSpPr>
        <p:spPr>
          <a:xfrm>
            <a:off x="1042988" y="4652963"/>
            <a:ext cx="3159125" cy="366712"/>
          </a:xfrm>
          <a:prstGeom prst="rect">
            <a:avLst/>
          </a:prstGeom>
          <a:noFill/>
          <a:ln>
            <a:noFill/>
          </a:ln>
          <a:effectLst/>
        </p:spPr>
        <p:txBody>
          <a:bodyPr wrap="none" anchor="ctr">
            <a:spAutoFit/>
          </a:bodyPr>
          <a:lstStyle/>
          <a:p>
            <a:r>
              <a:rPr lang="en-US" altLang="en-US" dirty="0"/>
              <a:t>7. Работа учителя на уроке.</a:t>
            </a:r>
          </a:p>
        </p:txBody>
      </p:sp>
      <p:sp>
        <p:nvSpPr>
          <p:cNvPr id="22538" name="Прямоугольник 22537"/>
          <p:cNvSpPr>
            <a:spLocks/>
          </p:cNvSpPr>
          <p:nvPr/>
        </p:nvSpPr>
        <p:spPr>
          <a:xfrm>
            <a:off x="1042988" y="5157788"/>
            <a:ext cx="3336925" cy="366712"/>
          </a:xfrm>
          <a:prstGeom prst="rect">
            <a:avLst/>
          </a:prstGeom>
          <a:noFill/>
          <a:ln>
            <a:noFill/>
          </a:ln>
          <a:effectLst/>
        </p:spPr>
        <p:txBody>
          <a:bodyPr wrap="none" anchor="ctr">
            <a:spAutoFit/>
          </a:bodyPr>
          <a:lstStyle/>
          <a:p>
            <a:r>
              <a:rPr lang="en-US" altLang="en-US" dirty="0"/>
              <a:t>8. Работа учащихся на уроке </a:t>
            </a:r>
          </a:p>
        </p:txBody>
      </p:sp>
      <p:sp>
        <p:nvSpPr>
          <p:cNvPr id="22539" name="Прямоугольник 22538"/>
          <p:cNvSpPr>
            <a:spLocks/>
          </p:cNvSpPr>
          <p:nvPr/>
        </p:nvSpPr>
        <p:spPr>
          <a:xfrm>
            <a:off x="1042988" y="5661025"/>
            <a:ext cx="3643312" cy="366713"/>
          </a:xfrm>
          <a:prstGeom prst="rect">
            <a:avLst/>
          </a:prstGeom>
          <a:noFill/>
          <a:ln>
            <a:noFill/>
          </a:ln>
          <a:effectLst/>
        </p:spPr>
        <p:txBody>
          <a:bodyPr wrap="none" anchor="ctr">
            <a:spAutoFit/>
          </a:bodyPr>
          <a:lstStyle/>
          <a:p>
            <a:r>
              <a:rPr lang="en-US" altLang="en-US" dirty="0"/>
              <a:t>9. Гигиенические условия урока.</a:t>
            </a:r>
          </a:p>
        </p:txBody>
      </p:sp>
      <p:sp>
        <p:nvSpPr>
          <p:cNvPr id="22540" name="Прямоугольник 22539"/>
          <p:cNvSpPr>
            <a:spLocks/>
          </p:cNvSpPr>
          <p:nvPr/>
        </p:nvSpPr>
        <p:spPr>
          <a:xfrm>
            <a:off x="971550" y="6021388"/>
            <a:ext cx="4264025" cy="366712"/>
          </a:xfrm>
          <a:prstGeom prst="rect">
            <a:avLst/>
          </a:prstGeom>
          <a:noFill/>
          <a:ln>
            <a:noFill/>
          </a:ln>
          <a:effectLst/>
        </p:spPr>
        <p:txBody>
          <a:bodyPr>
            <a:spAutoFit/>
          </a:bodyPr>
          <a:lstStyle/>
          <a:p>
            <a:pPr>
              <a:spcBef>
                <a:spcPct val="20000"/>
              </a:spcBef>
              <a:buClr>
                <a:srgbClr val="000000"/>
              </a:buClr>
              <a:buSzPct val="75000"/>
              <a:buFont typeface="Wingdings" charset="2"/>
              <a:buNone/>
            </a:pPr>
            <a:r>
              <a:rPr lang="en-US" altLang="en-US" dirty="0"/>
              <a:t>10. Некоторые социальные задачи </a:t>
            </a:r>
          </a:p>
        </p:txBody>
      </p:sp>
      <p:sp>
        <p:nvSpPr>
          <p:cNvPr id="22541" name="Прямоугольник 22540"/>
          <p:cNvSpPr>
            <a:spLocks/>
          </p:cNvSpPr>
          <p:nvPr/>
        </p:nvSpPr>
        <p:spPr>
          <a:xfrm>
            <a:off x="900113" y="2276475"/>
            <a:ext cx="3846512" cy="366713"/>
          </a:xfrm>
          <a:prstGeom prst="rect">
            <a:avLst/>
          </a:prstGeom>
          <a:noFill/>
          <a:ln>
            <a:noFill/>
          </a:ln>
          <a:effectLst/>
        </p:spPr>
        <p:txBody>
          <a:bodyPr wrap="none">
            <a:spAutoFit/>
          </a:bodyPr>
          <a:lstStyle/>
          <a:p>
            <a:pPr>
              <a:spcBef>
                <a:spcPct val="20000"/>
              </a:spcBef>
              <a:buClr>
                <a:srgbClr val="000000"/>
              </a:buClr>
              <a:buSzPct val="75000"/>
              <a:buFont typeface="Wingdings" charset="2"/>
              <a:buNone/>
            </a:pPr>
            <a:r>
              <a:rPr lang="en-US" altLang="en-US" dirty="0"/>
              <a:t>1. Оценка общей структуры урока.</a:t>
            </a:r>
          </a:p>
        </p:txBody>
      </p:sp>
      <p:pic>
        <p:nvPicPr>
          <p:cNvPr id="22542" name="Текст 22541"/>
          <p:cNvPicPr>
            <a:picLocks noGrp="1" noChangeAspect="1"/>
          </p:cNvPicPr>
          <p:nvPr>
            <p:ph type="body" idx="4294967295"/>
          </p:nvPr>
        </p:nvPicPr>
        <p:blipFill>
          <a:blip r:embed="rId2">
            <a:alphaModFix/>
            <a:extLst/>
          </a:blip>
          <a:srcRect/>
          <a:stretch>
            <a:fillRect/>
          </a:stretch>
        </p:blipFill>
        <p:spPr>
          <a:xfrm>
            <a:off x="7164388" y="5157788"/>
            <a:ext cx="1066800" cy="1000125"/>
          </a:xfrm>
          <a:prstGeom prst="rect">
            <a:avLst/>
          </a:prstGeom>
          <a:noFill/>
          <a:ln>
            <a:noFill/>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23553"/>
          <p:cNvSpPr>
            <a:spLocks noGrp="1"/>
          </p:cNvSpPr>
          <p:nvPr/>
        </p:nvSpPr>
        <p:spPr>
          <a:xfrm>
            <a:off x="84138" y="6242050"/>
            <a:ext cx="587375" cy="488950"/>
          </a:xfrm>
          <a:prstGeom prst="rect">
            <a:avLst/>
          </a:prstGeom>
          <a:noFill/>
          <a:ln>
            <a:noFill/>
          </a:ln>
          <a:effectLst/>
        </p:spPr>
        <p:txBody>
          <a:bodyPr anchor="b" anchorCtr="1"/>
          <a:lstStyle/>
          <a:p>
            <a:fld id="{12FF1C42-D199-4074-1285-587298610EC3}" type="slidenum">
              <a:rPr lang="en-US" altLang="en-US" sz="2600" b="1" dirty="0">
                <a:solidFill>
                  <a:srgbClr val="FFFFFF"/>
                </a:solidFill>
              </a:rPr>
              <a:t>21</a:t>
            </a:fld>
            <a:endParaRPr lang="en-US" altLang="en-US" sz="2600" b="1" dirty="0">
              <a:solidFill>
                <a:srgbClr val="FFFFFF"/>
              </a:solidFill>
            </a:endParaRPr>
          </a:p>
        </p:txBody>
      </p:sp>
      <p:sp>
        <p:nvSpPr>
          <p:cNvPr id="23555" name="Заголовок 23554"/>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Памятка для самоанализа урока</a:t>
            </a:r>
          </a:p>
        </p:txBody>
      </p:sp>
      <p:sp>
        <p:nvSpPr>
          <p:cNvPr id="23556" name="Текст 23555"/>
          <p:cNvSpPr>
            <a:spLocks noGrp="1"/>
          </p:cNvSpPr>
          <p:nvPr>
            <p:ph type="body" idx="4294967295"/>
          </p:nvPr>
        </p:nvSpPr>
        <p:spPr>
          <a:xfrm>
            <a:off x="827088" y="2349500"/>
            <a:ext cx="7693024" cy="3724275"/>
          </a:xfrm>
          <a:ln/>
        </p:spPr>
        <p:txBody>
          <a:bodyPr wrap="square" lIns="91440" tIns="45720" rIns="91440" bIns="45720" anchor="t" anchorCtr="0"/>
          <a:lstStyle/>
          <a:p>
            <a:pPr>
              <a:lnSpc>
                <a:spcPct val="80000"/>
              </a:lnSpc>
            </a:pPr>
            <a:r>
              <a:rPr lang="en-US" altLang="en-US" sz="2000" dirty="0"/>
              <a:t>А. Каков был замысел, план проведения занятия и почему?</a:t>
            </a:r>
          </a:p>
          <a:p>
            <a:pPr>
              <a:lnSpc>
                <a:spcPct val="80000"/>
              </a:lnSpc>
            </a:pPr>
            <a:r>
              <a:rPr lang="en-US" altLang="en-US" sz="2000" dirty="0"/>
              <a:t>1. Каковы главные основания выбора именно такого замысла урока?</a:t>
            </a:r>
          </a:p>
          <a:p>
            <a:pPr>
              <a:lnSpc>
                <a:spcPct val="80000"/>
              </a:lnSpc>
            </a:pPr>
            <a:r>
              <a:rPr lang="en-US" altLang="en-US" sz="2000" dirty="0"/>
              <a:t>1.1. Каково место данного урока в теме, разделе, курсе, в системе уроков?</a:t>
            </a:r>
          </a:p>
          <a:p>
            <a:pPr>
              <a:lnSpc>
                <a:spcPct val="80000"/>
              </a:lnSpc>
            </a:pPr>
            <a:r>
              <a:rPr lang="en-US" altLang="en-US" sz="2000" dirty="0"/>
              <a:t>1.2. Как он связан с предыдущими уроками, на что в них опирается?</a:t>
            </a:r>
          </a:p>
          <a:p>
            <a:pPr>
              <a:lnSpc>
                <a:spcPct val="80000"/>
              </a:lnSpc>
            </a:pPr>
            <a:r>
              <a:rPr lang="en-US" altLang="en-US" sz="2000" dirty="0"/>
              <a:t>1.3. Как урок работает на последующие уроки темы, разделы (в том числе других предметов)?</a:t>
            </a:r>
          </a:p>
          <a:p>
            <a:pPr>
              <a:lnSpc>
                <a:spcPct val="80000"/>
              </a:lnSpc>
            </a:pPr>
            <a:r>
              <a:rPr lang="en-US" altLang="en-US" sz="2000" dirty="0"/>
              <a:t>1.4. Как были учтены при подготовке к уроку программные требования, образовательные стандарты, стратегии развития данной школы?</a:t>
            </a:r>
          </a:p>
          <a:p>
            <a:pPr>
              <a:lnSpc>
                <a:spcPct val="80000"/>
              </a:lnSpc>
            </a:pPr>
            <a:r>
              <a:rPr lang="en-US" altLang="en-US" sz="2000" dirty="0"/>
              <a:t>1.5. В чем видится специфика этого урока, его особое предназначение?</a:t>
            </a:r>
          </a:p>
          <a:p>
            <a:pPr>
              <a:lnSpc>
                <a:spcPct val="80000"/>
              </a:lnSpc>
            </a:pPr>
            <a:r>
              <a:rPr lang="en-US" altLang="en-US" sz="2000" dirty="0"/>
              <a:t>1.6. Как и почему была выбрана именно предложенная форма занятия (и тип урока)?</a:t>
            </a:r>
          </a:p>
          <a:p>
            <a:pPr>
              <a:lnSpc>
                <a:spcPct val="80000"/>
              </a:lnSpc>
            </a:pPr>
            <a:r>
              <a:rPr lang="en-US" altLang="en-US" sz="2000" dirty="0"/>
              <a:t> </a:t>
            </a:r>
          </a:p>
        </p:txBody>
      </p:sp>
      <p:sp>
        <p:nvSpPr>
          <p:cNvPr id="23557" name="Выгнутая вверх стрелка 23556"/>
          <p:cNvSpPr>
            <a:spLocks/>
          </p:cNvSpPr>
          <p:nvPr/>
        </p:nvSpPr>
        <p:spPr>
          <a:xfrm>
            <a:off x="7929563" y="5734050"/>
            <a:ext cx="1214437" cy="733425"/>
          </a:xfrm>
          <a:prstGeom prst="curvedDownArrow">
            <a:avLst>
              <a:gd name="adj1" fmla="val 33116"/>
              <a:gd name="adj2" fmla="val 66233"/>
              <a:gd name="adj3" fmla="val 33333"/>
            </a:avLst>
          </a:prstGeom>
          <a:solidFill>
            <a:srgbClr val="33CC33"/>
          </a:solidFill>
          <a:ln>
            <a:solidFill>
              <a:srgbClr val="000000"/>
            </a:solidFill>
          </a:ln>
          <a:effectLst/>
        </p:spPr>
        <p:txBody>
          <a:bodyPr wrap="none" anchor="ctr"/>
          <a:lstStyle/>
          <a:p>
            <a:endParaRPr lang="en-US" alt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4577"/>
          <p:cNvSpPr>
            <a:spLocks noGrp="1"/>
          </p:cNvSpPr>
          <p:nvPr/>
        </p:nvSpPr>
        <p:spPr>
          <a:xfrm>
            <a:off x="84138" y="6242050"/>
            <a:ext cx="587375" cy="488950"/>
          </a:xfrm>
          <a:prstGeom prst="rect">
            <a:avLst/>
          </a:prstGeom>
          <a:noFill/>
          <a:ln>
            <a:noFill/>
          </a:ln>
          <a:effectLst/>
        </p:spPr>
        <p:txBody>
          <a:bodyPr anchor="b" anchorCtr="1"/>
          <a:lstStyle/>
          <a:p>
            <a:fld id="{12FF1C42-D199-1002-1282-587298610EC3}" type="slidenum">
              <a:rPr lang="en-US" altLang="en-US" sz="2600" b="1" dirty="0">
                <a:solidFill>
                  <a:srgbClr val="FFFFFF"/>
                </a:solidFill>
              </a:rPr>
              <a:t>22</a:t>
            </a:fld>
            <a:endParaRPr lang="en-US" altLang="en-US" sz="2600" b="1" dirty="0">
              <a:solidFill>
                <a:srgbClr val="FFFFFF"/>
              </a:solidFill>
            </a:endParaRPr>
          </a:p>
        </p:txBody>
      </p:sp>
      <p:sp>
        <p:nvSpPr>
          <p:cNvPr id="24579" name="Заголовок 24578"/>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Памятка для самоанализа урока</a:t>
            </a:r>
            <a:r>
              <a:t/>
            </a:r>
            <a:br/>
            <a:endParaRPr/>
          </a:p>
        </p:txBody>
      </p:sp>
      <p:sp>
        <p:nvSpPr>
          <p:cNvPr id="24580" name="Текст 24579"/>
          <p:cNvSpPr>
            <a:spLocks noGrp="1"/>
          </p:cNvSpPr>
          <p:nvPr>
            <p:ph type="body" idx="4294967295"/>
          </p:nvPr>
        </p:nvSpPr>
        <p:spPr>
          <a:xfrm>
            <a:off x="838200" y="2362200"/>
            <a:ext cx="7693026" cy="3724275"/>
          </a:xfrm>
          <a:ln/>
        </p:spPr>
        <p:txBody>
          <a:bodyPr wrap="square" lIns="91440" tIns="45720" rIns="91440" bIns="45720" anchor="t" anchorCtr="0"/>
          <a:lstStyle/>
          <a:p>
            <a:pPr>
              <a:lnSpc>
                <a:spcPct val="90000"/>
              </a:lnSpc>
            </a:pPr>
            <a:r>
              <a:rPr lang="en-US" altLang="en-US" sz="2000" dirty="0"/>
              <a:t>2. Какие особенности учащихся класса были учтены при подготовке к уроку (и почему именно эти особенности)?</a:t>
            </a:r>
          </a:p>
          <a:p>
            <a:pPr>
              <a:lnSpc>
                <a:spcPct val="90000"/>
              </a:lnSpc>
            </a:pPr>
            <a:r>
              <a:rPr lang="en-US" altLang="en-US" sz="2000" dirty="0"/>
              <a:t>3. Какие главные задачи решались на уроке и почему?</a:t>
            </a:r>
          </a:p>
          <a:p>
            <a:pPr>
              <a:lnSpc>
                <a:spcPct val="90000"/>
              </a:lnSpc>
            </a:pPr>
            <a:r>
              <a:rPr lang="en-US" altLang="en-US" sz="2000" dirty="0"/>
              <a:t>4. Чем обосновывается выбор структуры и темпа проведения урока?</a:t>
            </a:r>
          </a:p>
          <a:p>
            <a:pPr>
              <a:lnSpc>
                <a:spcPct val="90000"/>
              </a:lnSpc>
            </a:pPr>
            <a:r>
              <a:rPr lang="en-US" altLang="en-US" sz="2000" dirty="0"/>
              <a:t>5. Чем обосновывается конкретный ход урока? характер взаимодействия учителя и учащихся? Почему были избраны именно такое содержание, такие методы, средства, формы обучения?</a:t>
            </a:r>
          </a:p>
          <a:p>
            <a:pPr>
              <a:lnSpc>
                <a:spcPct val="90000"/>
              </a:lnSpc>
            </a:pPr>
            <a:r>
              <a:rPr lang="en-US" altLang="en-US" sz="2000" dirty="0"/>
              <a:t>6. Какие условия (социально-психологические, гигиенические, учебно-материальные, эстетические) были созданы для проведения урока и почему?</a:t>
            </a:r>
          </a:p>
        </p:txBody>
      </p:sp>
      <p:sp>
        <p:nvSpPr>
          <p:cNvPr id="24581" name="Выгнутая вверх стрелка 24580"/>
          <p:cNvSpPr>
            <a:spLocks/>
          </p:cNvSpPr>
          <p:nvPr/>
        </p:nvSpPr>
        <p:spPr>
          <a:xfrm>
            <a:off x="7929563" y="5876925"/>
            <a:ext cx="1214437" cy="733425"/>
          </a:xfrm>
          <a:prstGeom prst="curvedDownArrow">
            <a:avLst>
              <a:gd name="adj1" fmla="val 33116"/>
              <a:gd name="adj2" fmla="val 66233"/>
              <a:gd name="adj3" fmla="val 33333"/>
            </a:avLst>
          </a:prstGeom>
          <a:solidFill>
            <a:srgbClr val="33CC33"/>
          </a:solidFill>
          <a:ln>
            <a:solidFill>
              <a:srgbClr val="000000"/>
            </a:solidFill>
          </a:ln>
          <a:effectLst/>
        </p:spPr>
        <p:txBody>
          <a:bodyPr wrap="none" anchor="ctr"/>
          <a:lstStyle/>
          <a:p>
            <a:endParaRPr lang="en-US" alt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25601"/>
          <p:cNvSpPr>
            <a:spLocks noGrp="1"/>
          </p:cNvSpPr>
          <p:nvPr/>
        </p:nvSpPr>
        <p:spPr>
          <a:xfrm>
            <a:off x="84138" y="6242050"/>
            <a:ext cx="587375" cy="488950"/>
          </a:xfrm>
          <a:prstGeom prst="rect">
            <a:avLst/>
          </a:prstGeom>
          <a:noFill/>
          <a:ln>
            <a:noFill/>
          </a:ln>
          <a:effectLst/>
        </p:spPr>
        <p:txBody>
          <a:bodyPr anchor="b" anchorCtr="1"/>
          <a:lstStyle/>
          <a:p>
            <a:fld id="{12FF1C42-D199-2026-1286-587298610EC3}" type="slidenum">
              <a:rPr lang="en-US" altLang="en-US" sz="2600" b="1" dirty="0">
                <a:solidFill>
                  <a:srgbClr val="FFFFFF"/>
                </a:solidFill>
              </a:rPr>
              <a:t>23</a:t>
            </a:fld>
            <a:endParaRPr lang="en-US" altLang="en-US" sz="2600" b="1" dirty="0">
              <a:solidFill>
                <a:srgbClr val="FFFFFF"/>
              </a:solidFill>
            </a:endParaRPr>
          </a:p>
        </p:txBody>
      </p:sp>
      <p:sp>
        <p:nvSpPr>
          <p:cNvPr id="25603" name="Заголовок 25602"/>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Памятка для самоанализа урока</a:t>
            </a:r>
            <a:r>
              <a:t/>
            </a:r>
            <a:br/>
            <a:endParaRPr/>
          </a:p>
        </p:txBody>
      </p:sp>
      <p:sp>
        <p:nvSpPr>
          <p:cNvPr id="25604" name="Текст 25603"/>
          <p:cNvSpPr>
            <a:spLocks noGrp="1"/>
          </p:cNvSpPr>
          <p:nvPr>
            <p:ph type="body" idx="4294967295"/>
          </p:nvPr>
        </p:nvSpPr>
        <p:spPr>
          <a:xfrm>
            <a:off x="900113" y="1844675"/>
            <a:ext cx="7704137" cy="5013325"/>
          </a:xfrm>
          <a:ln/>
        </p:spPr>
        <p:txBody>
          <a:bodyPr wrap="square" lIns="91440" tIns="45720" rIns="91440" bIns="45720" anchor="t" anchorCtr="0"/>
          <a:lstStyle/>
          <a:p>
            <a:pPr>
              <a:lnSpc>
                <a:spcPct val="80000"/>
              </a:lnSpc>
              <a:buNone/>
            </a:pPr>
            <a:r>
              <a:rPr lang="en-US" altLang="en-US" sz="1200" dirty="0"/>
              <a:t>  </a:t>
            </a:r>
          </a:p>
          <a:p>
            <a:pPr>
              <a:lnSpc>
                <a:spcPct val="80000"/>
              </a:lnSpc>
            </a:pPr>
            <a:endParaRPr lang="en-US" altLang="en-US" sz="1200" dirty="0"/>
          </a:p>
          <a:p>
            <a:pPr>
              <a:lnSpc>
                <a:spcPct val="80000"/>
              </a:lnSpc>
              <a:buNone/>
            </a:pPr>
            <a:r>
              <a:rPr lang="en-US" altLang="en-US" sz="1200" dirty="0"/>
              <a:t> </a:t>
            </a:r>
          </a:p>
          <a:p>
            <a:pPr>
              <a:lnSpc>
                <a:spcPct val="80000"/>
              </a:lnSpc>
            </a:pPr>
            <a:r>
              <a:rPr lang="en-US" altLang="en-US" sz="2400" dirty="0"/>
              <a:t>Б. Были ли изменения (отклонения, усовершенствования) по сравнению с первоначальным планом в ходе урока? какие? почему? К чему они привели?</a:t>
            </a:r>
          </a:p>
          <a:p>
            <a:pPr>
              <a:lnSpc>
                <a:spcPct val="80000"/>
              </a:lnSpc>
            </a:pPr>
            <a:r>
              <a:rPr lang="en-US" altLang="en-US" sz="2400" dirty="0"/>
              <a:t>В. Удалось ли:</a:t>
            </a:r>
          </a:p>
          <a:p>
            <a:pPr>
              <a:lnSpc>
                <a:spcPct val="80000"/>
              </a:lnSpc>
            </a:pPr>
            <a:r>
              <a:rPr lang="en-US" altLang="en-US" sz="2400" dirty="0"/>
              <a:t>решить на необходимом (или даже оптимальном) уровне поставленные задачи урока и получить соответствующие им результаты обучения;</a:t>
            </a:r>
          </a:p>
          <a:p>
            <a:pPr>
              <a:lnSpc>
                <a:spcPct val="80000"/>
              </a:lnSpc>
            </a:pPr>
            <a:r>
              <a:rPr lang="en-US" altLang="en-US" sz="2400" dirty="0"/>
              <a:t>избежать перегрузки и переутомления учащихся;</a:t>
            </a:r>
          </a:p>
          <a:p>
            <a:pPr>
              <a:lnSpc>
                <a:spcPct val="80000"/>
              </a:lnSpc>
            </a:pPr>
            <a:r>
              <a:rPr lang="en-US" altLang="en-US" sz="2400" dirty="0"/>
              <a:t>сохранить и развить продуктивную мотивацию учения, настроения, самочувствия? Какова общая самооценка урока?</a:t>
            </a:r>
          </a:p>
          <a:p>
            <a:pPr>
              <a:lnSpc>
                <a:spcPct val="80000"/>
              </a:lnSpc>
              <a:buNone/>
            </a:pPr>
            <a:r>
              <a:rPr lang="en-US" altLang="en-US" sz="2000" dirty="0"/>
              <a:t> </a:t>
            </a:r>
          </a:p>
        </p:txBody>
      </p:sp>
      <p:sp>
        <p:nvSpPr>
          <p:cNvPr id="25605" name="Выгнутая вверх стрелка 25604"/>
          <p:cNvSpPr>
            <a:spLocks/>
          </p:cNvSpPr>
          <p:nvPr/>
        </p:nvSpPr>
        <p:spPr>
          <a:xfrm>
            <a:off x="7308850" y="5734050"/>
            <a:ext cx="1655762" cy="949325"/>
          </a:xfrm>
          <a:prstGeom prst="curvedDownArrow">
            <a:avLst>
              <a:gd name="adj1" fmla="val 34882"/>
              <a:gd name="adj2" fmla="val 69765"/>
              <a:gd name="adj3" fmla="val 33333"/>
            </a:avLst>
          </a:prstGeom>
          <a:solidFill>
            <a:srgbClr val="33CC33"/>
          </a:solidFill>
          <a:ln>
            <a:solidFill>
              <a:srgbClr val="000000"/>
            </a:solidFill>
          </a:ln>
          <a:effectLst/>
        </p:spPr>
        <p:txBody>
          <a:bodyPr wrap="none" anchor="ctr"/>
          <a:lstStyle/>
          <a:p>
            <a:endParaRPr lang="en-US" alt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26625"/>
          <p:cNvSpPr>
            <a:spLocks noGrp="1"/>
          </p:cNvSpPr>
          <p:nvPr/>
        </p:nvSpPr>
        <p:spPr>
          <a:xfrm>
            <a:off x="84138" y="6242050"/>
            <a:ext cx="587375" cy="488950"/>
          </a:xfrm>
          <a:prstGeom prst="rect">
            <a:avLst/>
          </a:prstGeom>
          <a:noFill/>
          <a:ln>
            <a:noFill/>
          </a:ln>
          <a:effectLst/>
        </p:spPr>
        <p:txBody>
          <a:bodyPr anchor="b" anchorCtr="1"/>
          <a:lstStyle/>
          <a:p>
            <a:fld id="{12FF1C42-D199-3050-1294-587298610EC3}" type="slidenum">
              <a:rPr lang="en-US" altLang="en-US" sz="2600" b="1" dirty="0">
                <a:solidFill>
                  <a:srgbClr val="FFFFFF"/>
                </a:solidFill>
              </a:rPr>
              <a:t>24</a:t>
            </a:fld>
            <a:endParaRPr lang="en-US" altLang="en-US" sz="2600" b="1" dirty="0">
              <a:solidFill>
                <a:srgbClr val="FFFFFF"/>
              </a:solidFill>
            </a:endParaRPr>
          </a:p>
        </p:txBody>
      </p:sp>
      <p:sp>
        <p:nvSpPr>
          <p:cNvPr id="26627" name="Заголовок 26626"/>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Самоанализ урока</a:t>
            </a:r>
          </a:p>
        </p:txBody>
      </p:sp>
      <p:sp>
        <p:nvSpPr>
          <p:cNvPr id="26628" name="Текст 26627"/>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1. Воспроизведите этапы урока, дайте оценку элементам урока, их последовательности и насыщенности. Удалось ли осуществить намеченный план урока? В какой мере? Насколько качественно? Были ли отступления от плана? Усвоили ли учащиеся материал?</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27649"/>
          <p:cNvSpPr>
            <a:spLocks noGrp="1"/>
          </p:cNvSpPr>
          <p:nvPr/>
        </p:nvSpPr>
        <p:spPr>
          <a:xfrm>
            <a:off x="84138" y="6242050"/>
            <a:ext cx="587375" cy="488950"/>
          </a:xfrm>
          <a:prstGeom prst="rect">
            <a:avLst/>
          </a:prstGeom>
          <a:noFill/>
          <a:ln>
            <a:noFill/>
          </a:ln>
          <a:effectLst/>
        </p:spPr>
        <p:txBody>
          <a:bodyPr anchor="b" anchorCtr="1"/>
          <a:lstStyle/>
          <a:p>
            <a:fld id="{12FF1C42-D199-4074-1295-587298610EC3}" type="slidenum">
              <a:rPr lang="en-US" altLang="en-US" sz="2600" b="1" dirty="0">
                <a:solidFill>
                  <a:srgbClr val="FFFFFF"/>
                </a:solidFill>
              </a:rPr>
              <a:t>25</a:t>
            </a:fld>
            <a:endParaRPr lang="en-US" altLang="en-US" sz="2600" b="1" dirty="0">
              <a:solidFill>
                <a:srgbClr val="FFFFFF"/>
              </a:solidFill>
            </a:endParaRPr>
          </a:p>
        </p:txBody>
      </p:sp>
      <p:sp>
        <p:nvSpPr>
          <p:cNvPr id="27651" name="Заголовок 27650"/>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27652" name="Текст 27651"/>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2. Какие проблемы были поставлены перед школьниками, привлекала ли сама постановка проблемы внимание ребят? Как была организована моя деятельность на уроке и деятельность учащихся?</a:t>
            </a:r>
          </a:p>
        </p:txBody>
      </p:sp>
      <p:pic>
        <p:nvPicPr>
          <p:cNvPr id="27653" name="Рисунок 27652"/>
          <p:cNvPicPr>
            <a:picLocks noChangeAspect="1"/>
          </p:cNvPicPr>
          <p:nvPr/>
        </p:nvPicPr>
        <p:blipFill>
          <a:blip r:embed="rId2">
            <a:extLst/>
          </a:blip>
          <a:srcRect/>
          <a:stretch>
            <a:fillRect/>
          </a:stretch>
        </p:blipFill>
        <p:spPr>
          <a:xfrm>
            <a:off x="6659563" y="5229225"/>
            <a:ext cx="1066800" cy="100012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28673"/>
          <p:cNvSpPr>
            <a:spLocks noGrp="1"/>
          </p:cNvSpPr>
          <p:nvPr/>
        </p:nvSpPr>
        <p:spPr>
          <a:xfrm>
            <a:off x="84138" y="6242050"/>
            <a:ext cx="587375" cy="488950"/>
          </a:xfrm>
          <a:prstGeom prst="rect">
            <a:avLst/>
          </a:prstGeom>
          <a:noFill/>
          <a:ln>
            <a:noFill/>
          </a:ln>
          <a:effectLst/>
        </p:spPr>
        <p:txBody>
          <a:bodyPr anchor="b" anchorCtr="1"/>
          <a:lstStyle/>
          <a:p>
            <a:fld id="{12FF1C42-D199-1002-1296-587298610EC3}" type="slidenum">
              <a:rPr lang="en-US" altLang="en-US" sz="2600" b="1" dirty="0">
                <a:solidFill>
                  <a:srgbClr val="FFFFFF"/>
                </a:solidFill>
              </a:rPr>
              <a:t>26</a:t>
            </a:fld>
            <a:endParaRPr lang="en-US" altLang="en-US" sz="2600" b="1" dirty="0">
              <a:solidFill>
                <a:srgbClr val="FFFFFF"/>
              </a:solidFill>
            </a:endParaRPr>
          </a:p>
        </p:txBody>
      </p:sp>
      <p:sp>
        <p:nvSpPr>
          <p:cNvPr id="28675" name="Заголовок 28674"/>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28676" name="Текст 28675"/>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3. Какие элементы урока были самыми удачными? Удалось ли увлечь учащихся, заинтересовать их? Чем и как? Что нового, неожиданного в материале, в способе его подачи было для учащихся? Какие открытия были на уроке?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29697"/>
          <p:cNvSpPr>
            <a:spLocks noGrp="1"/>
          </p:cNvSpPr>
          <p:nvPr/>
        </p:nvSpPr>
        <p:spPr>
          <a:xfrm>
            <a:off x="84138" y="6242050"/>
            <a:ext cx="587375" cy="488950"/>
          </a:xfrm>
          <a:prstGeom prst="rect">
            <a:avLst/>
          </a:prstGeom>
          <a:noFill/>
          <a:ln>
            <a:noFill/>
          </a:ln>
          <a:effectLst/>
        </p:spPr>
        <p:txBody>
          <a:bodyPr anchor="b" anchorCtr="1"/>
          <a:lstStyle/>
          <a:p>
            <a:fld id="{12FF1C42-D199-2026-1297-587298610EC3}" type="slidenum">
              <a:rPr lang="en-US" altLang="en-US" sz="2600" b="1" dirty="0">
                <a:solidFill>
                  <a:srgbClr val="FFFFFF"/>
                </a:solidFill>
              </a:rPr>
              <a:t>27</a:t>
            </a:fld>
            <a:endParaRPr lang="en-US" altLang="en-US" sz="2600" b="1" dirty="0">
              <a:solidFill>
                <a:srgbClr val="FFFFFF"/>
              </a:solidFill>
            </a:endParaRPr>
          </a:p>
        </p:txBody>
      </p:sp>
      <p:sp>
        <p:nvSpPr>
          <p:cNvPr id="29699" name="Заголовок 29698"/>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29700" name="Текст 29699"/>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4. Кто работал интенсивнее – я или ученики? Были ли активны ученики в ходе урока? Проявили ли инициативу? Что можно было бы улучшить в организации урока, в содержании и методах работы?</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0721"/>
          <p:cNvSpPr>
            <a:spLocks noGrp="1"/>
          </p:cNvSpPr>
          <p:nvPr/>
        </p:nvSpPr>
        <p:spPr>
          <a:xfrm>
            <a:off x="84138" y="6242050"/>
            <a:ext cx="587375" cy="488950"/>
          </a:xfrm>
          <a:prstGeom prst="rect">
            <a:avLst/>
          </a:prstGeom>
          <a:noFill/>
          <a:ln>
            <a:noFill/>
          </a:ln>
          <a:effectLst/>
        </p:spPr>
        <p:txBody>
          <a:bodyPr anchor="b" anchorCtr="1"/>
          <a:lstStyle/>
          <a:p>
            <a:fld id="{12FF1C42-D199-3050-1298-587298610EC3}" type="slidenum">
              <a:rPr lang="en-US" altLang="en-US" sz="2600" b="1" dirty="0">
                <a:solidFill>
                  <a:srgbClr val="FFFFFF"/>
                </a:solidFill>
              </a:rPr>
              <a:t>28</a:t>
            </a:fld>
            <a:endParaRPr lang="en-US" altLang="en-US" sz="2600" b="1" dirty="0">
              <a:solidFill>
                <a:srgbClr val="FFFFFF"/>
              </a:solidFill>
            </a:endParaRPr>
          </a:p>
        </p:txBody>
      </p:sp>
      <p:sp>
        <p:nvSpPr>
          <p:cNvPr id="30723" name="Заголовок 30722"/>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30724" name="Текст 30723"/>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5. Оцените комфортность работы учеников на базе урока. Трудно ли было им усваивать новый материал? Как вели себя учащиеся на уроке?</a:t>
            </a:r>
          </a:p>
        </p:txBody>
      </p:sp>
      <p:pic>
        <p:nvPicPr>
          <p:cNvPr id="30725" name="Рисунок 30724"/>
          <p:cNvPicPr>
            <a:picLocks noChangeAspect="1"/>
          </p:cNvPicPr>
          <p:nvPr/>
        </p:nvPicPr>
        <p:blipFill>
          <a:blip r:embed="rId2">
            <a:extLst/>
          </a:blip>
          <a:srcRect/>
          <a:stretch>
            <a:fillRect/>
          </a:stretch>
        </p:blipFill>
        <p:spPr>
          <a:xfrm>
            <a:off x="6732588" y="4437063"/>
            <a:ext cx="1684338" cy="190023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31745"/>
          <p:cNvSpPr>
            <a:spLocks noGrp="1"/>
          </p:cNvSpPr>
          <p:nvPr/>
        </p:nvSpPr>
        <p:spPr>
          <a:xfrm>
            <a:off x="84138" y="6242050"/>
            <a:ext cx="587375" cy="488950"/>
          </a:xfrm>
          <a:prstGeom prst="rect">
            <a:avLst/>
          </a:prstGeom>
          <a:noFill/>
          <a:ln>
            <a:noFill/>
          </a:ln>
          <a:effectLst/>
        </p:spPr>
        <p:txBody>
          <a:bodyPr anchor="b" anchorCtr="1"/>
          <a:lstStyle/>
          <a:p>
            <a:fld id="{12FF1C42-D199-4074-1299-587298610EC3}" type="slidenum">
              <a:rPr lang="en-US" altLang="en-US" sz="2600" b="1" dirty="0">
                <a:solidFill>
                  <a:srgbClr val="FFFFFF"/>
                </a:solidFill>
              </a:rPr>
              <a:t>29</a:t>
            </a:fld>
            <a:endParaRPr lang="en-US" altLang="en-US" sz="2600" b="1" dirty="0">
              <a:solidFill>
                <a:srgbClr val="FFFFFF"/>
              </a:solidFill>
            </a:endParaRPr>
          </a:p>
        </p:txBody>
      </p:sp>
      <p:sp>
        <p:nvSpPr>
          <p:cNvPr id="31747" name="Заголовок 31746"/>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31748" name="Текст 31747"/>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6. Каков был в целом климат на уроке? Что не удалось реализовать? Что необходимо исправить и как?</a:t>
            </a:r>
          </a:p>
          <a:p>
            <a:r>
              <a:rPr lang="en-US" altLang="en-US" dirty="0"/>
              <a:t>  </a:t>
            </a:r>
          </a:p>
        </p:txBody>
      </p:sp>
      <p:pic>
        <p:nvPicPr>
          <p:cNvPr id="31749" name="Рисунок 31748"/>
          <p:cNvPicPr>
            <a:picLocks noChangeAspect="1"/>
          </p:cNvPicPr>
          <p:nvPr/>
        </p:nvPicPr>
        <p:blipFill>
          <a:blip r:embed="rId2">
            <a:extLst/>
          </a:blip>
          <a:srcRect/>
          <a:stretch>
            <a:fillRect/>
          </a:stretch>
        </p:blipFill>
        <p:spPr>
          <a:xfrm>
            <a:off x="5580063" y="4868863"/>
            <a:ext cx="2520950" cy="14859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5121"/>
          <p:cNvSpPr>
            <a:spLocks noGrp="1"/>
          </p:cNvSpPr>
          <p:nvPr/>
        </p:nvSpPr>
        <p:spPr>
          <a:xfrm>
            <a:off x="84138" y="6242050"/>
            <a:ext cx="587375" cy="488950"/>
          </a:xfrm>
          <a:prstGeom prst="rect">
            <a:avLst/>
          </a:prstGeom>
          <a:noFill/>
          <a:ln>
            <a:noFill/>
          </a:ln>
          <a:effectLst/>
        </p:spPr>
        <p:txBody>
          <a:bodyPr anchor="b" anchorCtr="1"/>
          <a:lstStyle/>
          <a:p>
            <a:fld id="{12FF1C42-D199-2026-1257-587298610EC3}" type="slidenum">
              <a:rPr lang="en-US" altLang="en-US" sz="2600" b="1" dirty="0">
                <a:solidFill>
                  <a:srgbClr val="FFFFFF"/>
                </a:solidFill>
              </a:rPr>
              <a:t>3</a:t>
            </a:fld>
            <a:endParaRPr lang="en-US" altLang="en-US" sz="2600" b="1" dirty="0">
              <a:solidFill>
                <a:srgbClr val="FFFFFF"/>
              </a:solidFill>
            </a:endParaRPr>
          </a:p>
        </p:txBody>
      </p:sp>
      <p:sp>
        <p:nvSpPr>
          <p:cNvPr id="5123" name="Заголовок 5122"/>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Содержание</a:t>
            </a:r>
          </a:p>
        </p:txBody>
      </p:sp>
      <p:sp>
        <p:nvSpPr>
          <p:cNvPr id="5124" name="Текст 5123"/>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1. Закономерности учебного процесса</a:t>
            </a:r>
          </a:p>
          <a:p>
            <a:r>
              <a:rPr lang="en-US" altLang="en-US" dirty="0"/>
              <a:t>2. Типы и виды анализа урока</a:t>
            </a:r>
          </a:p>
          <a:p>
            <a:r>
              <a:rPr lang="en-US" altLang="en-US" dirty="0"/>
              <a:t>3. Общие критерии анализа урока</a:t>
            </a:r>
          </a:p>
          <a:p>
            <a:r>
              <a:rPr lang="en-US" altLang="en-US" dirty="0"/>
              <a:t>4. Уровни самоанализа урока</a:t>
            </a:r>
          </a:p>
          <a:p>
            <a:r>
              <a:rPr lang="en-US" altLang="en-US" dirty="0"/>
              <a:t>5. Самоанализ</a:t>
            </a:r>
          </a:p>
          <a:p>
            <a:r>
              <a:rPr lang="en-US" altLang="en-US" dirty="0"/>
              <a:t>6. Литература</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32769"/>
          <p:cNvSpPr>
            <a:spLocks noGrp="1"/>
          </p:cNvSpPr>
          <p:nvPr/>
        </p:nvSpPr>
        <p:spPr>
          <a:xfrm>
            <a:off x="84138" y="6242050"/>
            <a:ext cx="587375" cy="488950"/>
          </a:xfrm>
          <a:prstGeom prst="rect">
            <a:avLst/>
          </a:prstGeom>
          <a:noFill/>
          <a:ln>
            <a:noFill/>
          </a:ln>
          <a:effectLst/>
        </p:spPr>
        <p:txBody>
          <a:bodyPr anchor="b" anchorCtr="1"/>
          <a:lstStyle/>
          <a:p>
            <a:fld id="{12FF1C42-D199-1002-1300-587298610EC3}" type="slidenum">
              <a:rPr lang="en-US" altLang="en-US" sz="2600" b="1" dirty="0">
                <a:solidFill>
                  <a:srgbClr val="FFFFFF"/>
                </a:solidFill>
              </a:rPr>
              <a:t>30</a:t>
            </a:fld>
            <a:endParaRPr lang="en-US" altLang="en-US" sz="2600" b="1" dirty="0">
              <a:solidFill>
                <a:srgbClr val="FFFFFF"/>
              </a:solidFill>
            </a:endParaRPr>
          </a:p>
        </p:txBody>
      </p:sp>
      <p:sp>
        <p:nvSpPr>
          <p:cNvPr id="32771" name="Заголовок 32770"/>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Самоанализ урока</a:t>
            </a:r>
          </a:p>
        </p:txBody>
      </p:sp>
      <p:sp>
        <p:nvSpPr>
          <p:cNvPr id="32772" name="Текст 32771"/>
          <p:cNvSpPr>
            <a:spLocks noGrp="1"/>
          </p:cNvSpPr>
          <p:nvPr>
            <p:ph type="body" idx="4294967295"/>
          </p:nvPr>
        </p:nvSpPr>
        <p:spPr>
          <a:xfrm>
            <a:off x="827088" y="2492375"/>
            <a:ext cx="7693024" cy="3889375"/>
          </a:xfrm>
          <a:ln/>
        </p:spPr>
        <p:txBody>
          <a:bodyPr wrap="square" lIns="91440" tIns="45720" rIns="91440" bIns="45720" anchor="t" anchorCtr="0"/>
          <a:lstStyle/>
          <a:p>
            <a:pPr>
              <a:lnSpc>
                <a:spcPct val="80000"/>
              </a:lnSpc>
            </a:pPr>
            <a:r>
              <a:rPr lang="en-US" altLang="en-US" sz="1800" dirty="0"/>
              <a:t>Класс</a:t>
            </a:r>
          </a:p>
          <a:p>
            <a:pPr>
              <a:lnSpc>
                <a:spcPct val="80000"/>
              </a:lnSpc>
            </a:pPr>
            <a:r>
              <a:rPr lang="en-US" altLang="en-US" sz="1800" dirty="0"/>
              <a:t>Тема урока</a:t>
            </a:r>
          </a:p>
          <a:p>
            <a:pPr>
              <a:lnSpc>
                <a:spcPct val="80000"/>
              </a:lnSpc>
            </a:pPr>
            <a:r>
              <a:rPr lang="en-US" altLang="en-US" sz="1800" dirty="0"/>
              <a:t>Тип урока и его структура</a:t>
            </a:r>
          </a:p>
          <a:p>
            <a:pPr>
              <a:lnSpc>
                <a:spcPct val="80000"/>
              </a:lnSpc>
            </a:pPr>
            <a:r>
              <a:rPr lang="en-US" altLang="en-US" sz="1800" dirty="0"/>
              <a:t>1. Каково место данного урока в теме? Как этот урок связан с предыдущим, как этот урок работает на последующие уроки?</a:t>
            </a:r>
          </a:p>
          <a:p>
            <a:pPr>
              <a:lnSpc>
                <a:spcPct val="80000"/>
              </a:lnSpc>
            </a:pPr>
            <a:r>
              <a:rPr lang="en-US" altLang="en-US" sz="1800" dirty="0"/>
              <a:t>2. Краткая психолого – педагогическая характеристика класса (количество слабоуспевающих, сильных учащихся).</a:t>
            </a:r>
          </a:p>
          <a:p>
            <a:pPr>
              <a:lnSpc>
                <a:spcPct val="80000"/>
              </a:lnSpc>
            </a:pPr>
            <a:r>
              <a:rPr lang="en-US" altLang="en-US" sz="1800" dirty="0"/>
              <a:t>3. Какие особенности учащихся были учтены при планировании урока?</a:t>
            </a:r>
          </a:p>
          <a:p>
            <a:pPr>
              <a:lnSpc>
                <a:spcPct val="80000"/>
              </a:lnSpc>
            </a:pPr>
            <a:r>
              <a:rPr lang="en-US" altLang="en-US" sz="1800" dirty="0"/>
              <a:t>4. Какова триединая дидактическая цель урока (его обучающий, развивающий, воспитательный объект), дать оценку успешности в достижении ТДЦ урока, обосновать показатели реальности урока.</a:t>
            </a:r>
          </a:p>
          <a:p>
            <a:pPr>
              <a:lnSpc>
                <a:spcPct val="80000"/>
              </a:lnSpc>
            </a:pPr>
            <a:r>
              <a:rPr lang="en-US" altLang="en-US" sz="1800" dirty="0"/>
              <a:t>5. Отбор содержания, форм и методов обучения в соответствии с целью урока. Выделить главный этап и дать его полный анализ, основываясь на результаты обучения на уроке.</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33793"/>
          <p:cNvSpPr>
            <a:spLocks noGrp="1"/>
          </p:cNvSpPr>
          <p:nvPr/>
        </p:nvSpPr>
        <p:spPr>
          <a:xfrm>
            <a:off x="84138" y="6242050"/>
            <a:ext cx="587375" cy="488950"/>
          </a:xfrm>
          <a:prstGeom prst="rect">
            <a:avLst/>
          </a:prstGeom>
          <a:noFill/>
          <a:ln>
            <a:noFill/>
          </a:ln>
          <a:effectLst/>
        </p:spPr>
        <p:txBody>
          <a:bodyPr anchor="b" anchorCtr="1"/>
          <a:lstStyle/>
          <a:p>
            <a:fld id="{12FF1C42-D199-2026-1301-587298610EC3}" type="slidenum">
              <a:rPr lang="en-US" altLang="en-US" sz="2600" b="1" dirty="0">
                <a:solidFill>
                  <a:srgbClr val="FFFFFF"/>
                </a:solidFill>
              </a:rPr>
              <a:t>31</a:t>
            </a:fld>
            <a:endParaRPr lang="en-US" altLang="en-US" sz="2600" b="1" dirty="0">
              <a:solidFill>
                <a:srgbClr val="FFFFFF"/>
              </a:solidFill>
            </a:endParaRPr>
          </a:p>
        </p:txBody>
      </p:sp>
      <p:sp>
        <p:nvSpPr>
          <p:cNvPr id="33795" name="Заголовок 33794"/>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33796" name="Текст 33795"/>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1800" dirty="0"/>
              <a:t>6. Рационально ли было распределено время, отведённое на все этапы урока? Логичны ли «связки» между этими этапами? Показать, как другие этапы работали на главный этап.</a:t>
            </a:r>
          </a:p>
          <a:p>
            <a:pPr>
              <a:lnSpc>
                <a:spcPct val="80000"/>
              </a:lnSpc>
            </a:pPr>
            <a:r>
              <a:rPr lang="en-US" altLang="en-US" sz="1800" dirty="0"/>
              <a:t>7. Отбор дидактических материалов, ТСО, наглядных пособий в соответствии с целями.</a:t>
            </a:r>
          </a:p>
          <a:p>
            <a:pPr>
              <a:lnSpc>
                <a:spcPct val="80000"/>
              </a:lnSpc>
            </a:pPr>
            <a:r>
              <a:rPr lang="en-US" altLang="en-US" sz="1800" dirty="0"/>
              <a:t>8. Как организован контроль усвоения знаний, умений и навыков учащихся? На каких этапах урока? В каких формах и какими методами осуществлялся? Как организовано регулирование и коррекция знаний учащихся?</a:t>
            </a:r>
          </a:p>
          <a:p>
            <a:pPr>
              <a:lnSpc>
                <a:spcPct val="80000"/>
              </a:lnSpc>
            </a:pPr>
            <a:r>
              <a:rPr lang="en-US" altLang="en-US" sz="1800" dirty="0"/>
              <a:t>9. Психологическая атмосфера на уроке и общение учащихся и учителя.</a:t>
            </a:r>
          </a:p>
          <a:p>
            <a:pPr>
              <a:lnSpc>
                <a:spcPct val="80000"/>
              </a:lnSpc>
            </a:pPr>
            <a:r>
              <a:rPr lang="en-US" altLang="en-US" sz="1800" dirty="0"/>
              <a:t>10. Как вы оцениваете результаты урока? Удалось ли реализовать все поставленные задачи урока? Если не удалось, то почему?</a:t>
            </a:r>
          </a:p>
          <a:p>
            <a:pPr>
              <a:lnSpc>
                <a:spcPct val="80000"/>
              </a:lnSpc>
            </a:pPr>
            <a:r>
              <a:rPr lang="en-US" altLang="en-US" sz="1800" dirty="0"/>
              <a:t>11. Наметить перспективы своей деятельности.</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34817"/>
          <p:cNvSpPr>
            <a:spLocks noGrp="1"/>
          </p:cNvSpPr>
          <p:nvPr/>
        </p:nvSpPr>
        <p:spPr>
          <a:xfrm>
            <a:off x="84138" y="6242050"/>
            <a:ext cx="587375" cy="488950"/>
          </a:xfrm>
          <a:prstGeom prst="rect">
            <a:avLst/>
          </a:prstGeom>
          <a:noFill/>
          <a:ln>
            <a:noFill/>
          </a:ln>
          <a:effectLst/>
        </p:spPr>
        <p:txBody>
          <a:bodyPr anchor="b" anchorCtr="1"/>
          <a:lstStyle/>
          <a:p>
            <a:fld id="{12FF1C42-D199-3050-1302-587298610EC3}" type="slidenum">
              <a:rPr lang="en-US" altLang="en-US" sz="2600" b="1" dirty="0">
                <a:solidFill>
                  <a:srgbClr val="FFFFFF"/>
                </a:solidFill>
              </a:rPr>
              <a:t>32</a:t>
            </a:fld>
            <a:endParaRPr lang="en-US" altLang="en-US" sz="2600" b="1" dirty="0">
              <a:solidFill>
                <a:srgbClr val="FFFFFF"/>
              </a:solidFill>
            </a:endParaRPr>
          </a:p>
        </p:txBody>
      </p:sp>
      <p:sp>
        <p:nvSpPr>
          <p:cNvPr id="34819" name="Заголовок 34818"/>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Схема самоанализа урока</a:t>
            </a:r>
          </a:p>
        </p:txBody>
      </p:sp>
      <p:sp>
        <p:nvSpPr>
          <p:cNvPr id="34820" name="Текст 34819"/>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1800" dirty="0"/>
              <a:t>1. Каково место данного урока в теме, разделе, курсе? Связан ли он с предыдущими, на что в них опирается? Как этот урок работает на последующие уроки? В чём его специфика?</a:t>
            </a:r>
          </a:p>
          <a:p>
            <a:pPr>
              <a:lnSpc>
                <a:spcPct val="80000"/>
              </a:lnSpc>
            </a:pPr>
            <a:r>
              <a:rPr lang="en-US" altLang="en-US" sz="1800" dirty="0"/>
              <a:t>2. Какова характеристика реальных учебных возможностей учащихся данного класса? Какие особенности учащихся были учтены мною при планировании урока? Опиралась ли на диагностику общеучебных специальных умений?</a:t>
            </a:r>
          </a:p>
          <a:p>
            <a:pPr>
              <a:lnSpc>
                <a:spcPct val="80000"/>
              </a:lnSpc>
            </a:pPr>
            <a:r>
              <a:rPr lang="en-US" altLang="en-US" sz="1800" dirty="0"/>
              <a:t>3. Какие задачи я решаю или решила на уроке:</a:t>
            </a:r>
          </a:p>
          <a:p>
            <a:pPr>
              <a:lnSpc>
                <a:spcPct val="80000"/>
              </a:lnSpc>
            </a:pPr>
            <a:r>
              <a:rPr lang="en-US" altLang="en-US" sz="1800" dirty="0"/>
              <a:t>– общеобразовательные;</a:t>
            </a:r>
          </a:p>
          <a:p>
            <a:pPr>
              <a:lnSpc>
                <a:spcPct val="80000"/>
              </a:lnSpc>
            </a:pPr>
            <a:r>
              <a:rPr lang="en-US" altLang="en-US" sz="1800" dirty="0"/>
              <a:t>– воспитательные;</a:t>
            </a:r>
          </a:p>
          <a:p>
            <a:pPr>
              <a:lnSpc>
                <a:spcPct val="80000"/>
              </a:lnSpc>
            </a:pPr>
            <a:r>
              <a:rPr lang="en-US" altLang="en-US" sz="1800" dirty="0"/>
              <a:t>– развивающие?</a:t>
            </a:r>
          </a:p>
          <a:p>
            <a:pPr>
              <a:lnSpc>
                <a:spcPct val="80000"/>
              </a:lnSpc>
            </a:pPr>
            <a:r>
              <a:rPr lang="en-US" altLang="en-US" sz="1800" dirty="0"/>
              <a:t>– Была ли обеспечена их комплектность? Какие задачи были для меня главными, стержневыми, как учла в задачах особенности класса и отдельных групп школьников?</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35841"/>
          <p:cNvSpPr>
            <a:spLocks noGrp="1"/>
          </p:cNvSpPr>
          <p:nvPr/>
        </p:nvSpPr>
        <p:spPr>
          <a:xfrm>
            <a:off x="84138" y="6242050"/>
            <a:ext cx="587375" cy="488950"/>
          </a:xfrm>
          <a:prstGeom prst="rect">
            <a:avLst/>
          </a:prstGeom>
          <a:noFill/>
          <a:ln>
            <a:noFill/>
          </a:ln>
          <a:effectLst/>
        </p:spPr>
        <p:txBody>
          <a:bodyPr anchor="b" anchorCtr="1"/>
          <a:lstStyle/>
          <a:p>
            <a:fld id="{12FF1C42-D199-4074-1303-587298610EC3}" type="slidenum">
              <a:rPr lang="en-US" altLang="en-US" sz="2600" b="1" dirty="0">
                <a:solidFill>
                  <a:srgbClr val="FFFFFF"/>
                </a:solidFill>
              </a:rPr>
              <a:t>33</a:t>
            </a:fld>
            <a:endParaRPr lang="en-US" altLang="en-US" sz="2600" b="1" dirty="0">
              <a:solidFill>
                <a:srgbClr val="FFFFFF"/>
              </a:solidFill>
            </a:endParaRPr>
          </a:p>
        </p:txBody>
      </p:sp>
      <p:sp>
        <p:nvSpPr>
          <p:cNvPr id="35843" name="Заголовок 35842"/>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35844" name="Текст 35843"/>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2000" dirty="0"/>
              <a:t>4. Почему выбранная структура урока была рациональна для решения этих задач? Рационально ли выделено время для опроса изученного нового материала, закрепления, разбора домашнего задания (если урок комбинированный)? Существовала ли логическая связь между различными этапами урока.</a:t>
            </a:r>
          </a:p>
          <a:p>
            <a:pPr>
              <a:lnSpc>
                <a:spcPct val="80000"/>
              </a:lnSpc>
            </a:pPr>
            <a:r>
              <a:rPr lang="en-US" altLang="en-US" sz="2000" dirty="0"/>
              <a:t>5. На что делается главный акцент на уроке и почему? Выделен ли объект прочного усвоения, т.е. из всего рассказанного ясно и чётко выделить главное, чтобы дети не потерялись в объёме второстепенного?</a:t>
            </a:r>
          </a:p>
          <a:p>
            <a:pPr>
              <a:lnSpc>
                <a:spcPct val="80000"/>
              </a:lnSpc>
            </a:pPr>
            <a:r>
              <a:rPr lang="en-US" altLang="en-US" sz="2000" dirty="0"/>
              <a:t>6. Какое сочетание методов обучения выбрано для раскрытия главного материала? Дайте обоснование выбору методов обучения.</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36865"/>
          <p:cNvSpPr>
            <a:spLocks noGrp="1"/>
          </p:cNvSpPr>
          <p:nvPr/>
        </p:nvSpPr>
        <p:spPr>
          <a:xfrm>
            <a:off x="84138" y="6242050"/>
            <a:ext cx="587375" cy="488950"/>
          </a:xfrm>
          <a:prstGeom prst="rect">
            <a:avLst/>
          </a:prstGeom>
          <a:noFill/>
          <a:ln>
            <a:noFill/>
          </a:ln>
          <a:effectLst/>
        </p:spPr>
        <p:txBody>
          <a:bodyPr anchor="b" anchorCtr="1"/>
          <a:lstStyle/>
          <a:p>
            <a:fld id="{12FF1C42-D199-1002-1304-587298610EC3}" type="slidenum">
              <a:rPr lang="en-US" altLang="en-US" sz="2600" b="1" dirty="0">
                <a:solidFill>
                  <a:srgbClr val="FFFFFF"/>
                </a:solidFill>
              </a:rPr>
              <a:t>34</a:t>
            </a:fld>
            <a:endParaRPr lang="en-US" altLang="en-US" sz="2600" b="1" dirty="0">
              <a:solidFill>
                <a:srgbClr val="FFFFFF"/>
              </a:solidFill>
            </a:endParaRPr>
          </a:p>
        </p:txBody>
      </p:sp>
      <p:sp>
        <p:nvSpPr>
          <p:cNvPr id="36867" name="Заголовок 36866"/>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36868" name="Текст 36867"/>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1600" dirty="0"/>
              <a:t>7. Какое сочетание форм обучения было выбрано для раскрытия нового материала и почему? Необходим ли дифференцированный подход к учащимся? Что положено в основу дифференциации? Что дифференцировалось: только объём, или только содержание, или степень помощи, оказанной учащимся, или всё в совокупности?</a:t>
            </a:r>
          </a:p>
          <a:p>
            <a:pPr>
              <a:lnSpc>
                <a:spcPct val="80000"/>
              </a:lnSpc>
            </a:pPr>
            <a:r>
              <a:rPr lang="en-US" altLang="en-US" sz="1600" dirty="0"/>
              <a:t>8. Как был организован контроль усвоения знаний, умений, навыков учащихся? В каких формах и какими методами он осуществлялся?</a:t>
            </a:r>
          </a:p>
          <a:p>
            <a:pPr>
              <a:lnSpc>
                <a:spcPct val="80000"/>
              </a:lnSpc>
            </a:pPr>
            <a:r>
              <a:rPr lang="en-US" altLang="en-US" sz="1600" dirty="0"/>
              <a:t>9. Как использовался на уроке учебный кабинет? Целесообразно ли использовались средства обучения?</a:t>
            </a:r>
          </a:p>
          <a:p>
            <a:pPr>
              <a:lnSpc>
                <a:spcPct val="80000"/>
              </a:lnSpc>
            </a:pPr>
            <a:r>
              <a:rPr lang="en-US" altLang="en-US" sz="1600" dirty="0"/>
              <a:t>10. За счёт чего поддерживалась высокая работоспособность учащихся в течение всего урока?</a:t>
            </a:r>
          </a:p>
          <a:p>
            <a:pPr>
              <a:lnSpc>
                <a:spcPct val="80000"/>
              </a:lnSpc>
            </a:pPr>
            <a:r>
              <a:rPr lang="en-US" altLang="en-US" sz="1600" dirty="0"/>
              <a:t>11. За счёт чего на уроке поддерживалась психологическая атмосфера, в чём конкретно проявилась культура вашего общения с группой, классом? Как учитель поведёт себя в критической ситуации? Как было реализовано воспитательное влияние личности преподавателя?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37889"/>
          <p:cNvSpPr>
            <a:spLocks noGrp="1"/>
          </p:cNvSpPr>
          <p:nvPr/>
        </p:nvSpPr>
        <p:spPr>
          <a:xfrm>
            <a:off x="84138" y="6242050"/>
            <a:ext cx="587375" cy="488950"/>
          </a:xfrm>
          <a:prstGeom prst="rect">
            <a:avLst/>
          </a:prstGeom>
          <a:noFill/>
          <a:ln>
            <a:noFill/>
          </a:ln>
          <a:effectLst/>
        </p:spPr>
        <p:txBody>
          <a:bodyPr anchor="b" anchorCtr="1"/>
          <a:lstStyle/>
          <a:p>
            <a:fld id="{12FF1C42-D199-2026-1305-587298610EC3}" type="slidenum">
              <a:rPr lang="en-US" altLang="en-US" sz="2600" b="1" dirty="0">
                <a:solidFill>
                  <a:srgbClr val="FFFFFF"/>
                </a:solidFill>
              </a:rPr>
              <a:t>35</a:t>
            </a:fld>
            <a:endParaRPr lang="en-US" altLang="en-US" sz="2600" b="1" dirty="0">
              <a:solidFill>
                <a:srgbClr val="FFFFFF"/>
              </a:solidFill>
            </a:endParaRPr>
          </a:p>
        </p:txBody>
      </p:sp>
      <p:sp>
        <p:nvSpPr>
          <p:cNvPr id="37891" name="Заголовок 37890"/>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37892" name="Текст 37891"/>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2400" dirty="0"/>
              <a:t>12. Как и за счёт чего обеспечивались на уроке рациональное использование времени, предупреждение перегрузки?</a:t>
            </a:r>
          </a:p>
          <a:p>
            <a:pPr>
              <a:lnSpc>
                <a:spcPct val="80000"/>
              </a:lnSpc>
            </a:pPr>
            <a:r>
              <a:rPr lang="en-US" altLang="en-US" sz="2400" dirty="0"/>
              <a:t>13. Какие были продуманы запасные ходы для непредвиденной ситуации? Были ли предусмотрены иные методические варианты проведения урока?</a:t>
            </a:r>
          </a:p>
          <a:p>
            <a:pPr>
              <a:lnSpc>
                <a:spcPct val="80000"/>
              </a:lnSpc>
            </a:pPr>
            <a:r>
              <a:rPr lang="en-US" altLang="en-US" sz="2400" dirty="0"/>
              <a:t>14. Удалось ли полностью реализовать все поставленные задания? Если не удалось, то почему? Какие? Когда планируем выполнение нереализованных заданий?</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38913"/>
          <p:cNvSpPr>
            <a:spLocks noGrp="1"/>
          </p:cNvSpPr>
          <p:nvPr/>
        </p:nvSpPr>
        <p:spPr>
          <a:xfrm>
            <a:off x="84138" y="6242050"/>
            <a:ext cx="587375" cy="488950"/>
          </a:xfrm>
          <a:prstGeom prst="rect">
            <a:avLst/>
          </a:prstGeom>
          <a:noFill/>
          <a:ln>
            <a:noFill/>
          </a:ln>
          <a:effectLst/>
        </p:spPr>
        <p:txBody>
          <a:bodyPr anchor="b" anchorCtr="1"/>
          <a:lstStyle/>
          <a:p>
            <a:fld id="{12FF1C42-D199-3050-1273-587298610EC3}" type="slidenum">
              <a:rPr lang="en-US" altLang="en-US" sz="2600" b="1" dirty="0">
                <a:solidFill>
                  <a:srgbClr val="FFFFFF"/>
                </a:solidFill>
              </a:rPr>
              <a:t>36</a:t>
            </a:fld>
            <a:endParaRPr lang="en-US" altLang="en-US" sz="2600" b="1" dirty="0">
              <a:solidFill>
                <a:srgbClr val="FFFFFF"/>
              </a:solidFill>
            </a:endParaRPr>
          </a:p>
        </p:txBody>
      </p:sp>
      <p:sp>
        <p:nvSpPr>
          <p:cNvPr id="38915" name="Заголовок 38914"/>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Литература</a:t>
            </a:r>
          </a:p>
        </p:txBody>
      </p:sp>
      <p:sp>
        <p:nvSpPr>
          <p:cNvPr id="38916" name="Текст 38915"/>
          <p:cNvSpPr>
            <a:spLocks noGrp="1"/>
          </p:cNvSpPr>
          <p:nvPr>
            <p:ph type="body" idx="4294967295"/>
          </p:nvPr>
        </p:nvSpPr>
        <p:spPr>
          <a:xfrm>
            <a:off x="838200" y="2362200"/>
            <a:ext cx="7693026" cy="3724275"/>
          </a:xfrm>
          <a:ln/>
        </p:spPr>
        <p:txBody>
          <a:bodyPr wrap="square" lIns="91440" tIns="45720" rIns="91440" bIns="45720" anchor="t" anchorCtr="0"/>
          <a:lstStyle/>
          <a:p>
            <a:pPr>
              <a:lnSpc>
                <a:spcPct val="80000"/>
              </a:lnSpc>
            </a:pPr>
            <a:r>
              <a:rPr lang="en-US" altLang="en-US" sz="1600" dirty="0"/>
              <a:t>Зотов Ю.Б. Организация современного урока /Под ред. П.И.Пидкасистого, М., 1984.</a:t>
            </a:r>
          </a:p>
          <a:p>
            <a:pPr>
              <a:lnSpc>
                <a:spcPct val="80000"/>
              </a:lnSpc>
            </a:pPr>
            <a:r>
              <a:rPr lang="en-US" altLang="en-US" sz="1600" dirty="0"/>
              <a:t>Ильина Т.А. Педагогика. Курс лекций. М., 1984.</a:t>
            </a:r>
          </a:p>
          <a:p>
            <a:pPr>
              <a:lnSpc>
                <a:spcPct val="80000"/>
              </a:lnSpc>
            </a:pPr>
            <a:r>
              <a:rPr lang="en-US" altLang="en-US" sz="1600" dirty="0"/>
              <a:t>Кириллова Г.Д. Теория и практика урока в условиях развивающего обучения. М., 1980.</a:t>
            </a:r>
          </a:p>
          <a:p>
            <a:pPr>
              <a:lnSpc>
                <a:spcPct val="80000"/>
              </a:lnSpc>
            </a:pPr>
            <a:r>
              <a:rPr lang="en-US" altLang="en-US" sz="1600" dirty="0"/>
              <a:t>Культура современного урока /Под ред. Н.Е.Щурковой. – М., 1997.</a:t>
            </a:r>
          </a:p>
          <a:p>
            <a:pPr>
              <a:lnSpc>
                <a:spcPct val="80000"/>
              </a:lnSpc>
            </a:pPr>
            <a:r>
              <a:rPr lang="en-US" altLang="en-US" sz="1600" dirty="0"/>
              <a:t>&lt;</a:t>
            </a:r>
          </a:p>
          <a:p>
            <a:pPr>
              <a:lnSpc>
                <a:spcPct val="80000"/>
              </a:lnSpc>
            </a:pPr>
            <a:r>
              <a:rPr lang="en-US" altLang="en-US" sz="1600" dirty="0"/>
              <a:t>Махмудов М.И. Современный урок 2-е изд.. – М., 1985.</a:t>
            </a:r>
          </a:p>
          <a:p>
            <a:pPr>
              <a:lnSpc>
                <a:spcPct val="80000"/>
              </a:lnSpc>
            </a:pPr>
            <a:r>
              <a:rPr lang="en-US" altLang="en-US" sz="1600" dirty="0"/>
              <a:t>Омищук В.А. Урок в современной школе. – М., 1985.</a:t>
            </a:r>
          </a:p>
          <a:p>
            <a:pPr>
              <a:lnSpc>
                <a:spcPct val="80000"/>
              </a:lnSpc>
            </a:pPr>
            <a:r>
              <a:rPr lang="en-US" altLang="en-US" sz="1600" dirty="0"/>
              <a:t>Селевко Г.К. тестовый аспектный анализ урока. – М., 1996.</a:t>
            </a:r>
          </a:p>
          <a:p>
            <a:pPr>
              <a:lnSpc>
                <a:spcPct val="80000"/>
              </a:lnSpc>
            </a:pPr>
            <a:r>
              <a:rPr lang="en-US" altLang="en-US" sz="1600" dirty="0"/>
              <a:t>Справочник администрации школы по организации учебного процесса /Сост. Е.М.Муравьев, А.Е.Богоявленская. – М., 1999.</a:t>
            </a:r>
          </a:p>
          <a:p>
            <a:pPr>
              <a:lnSpc>
                <a:spcPct val="80000"/>
              </a:lnSpc>
            </a:pPr>
            <a:r>
              <a:rPr lang="en-US" altLang="en-US" sz="1600" dirty="0"/>
              <a:t>Канаржевский Ю.А. Анализ урока М., 2000.</a:t>
            </a:r>
          </a:p>
          <a:p>
            <a:pPr>
              <a:lnSpc>
                <a:spcPct val="80000"/>
              </a:lnSpc>
            </a:pPr>
            <a:r>
              <a:rPr lang="en-US" altLang="en-US" sz="1600" dirty="0"/>
              <a:t>Посещение и анализ урока как вид управленческой деятельности администрации школы //Сельская школа. – 1999 - № 4,5.</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6145"/>
          <p:cNvSpPr>
            <a:spLocks noGrp="1"/>
          </p:cNvSpPr>
          <p:nvPr/>
        </p:nvSpPr>
        <p:spPr>
          <a:xfrm>
            <a:off x="84138" y="6242050"/>
            <a:ext cx="587375" cy="488950"/>
          </a:xfrm>
          <a:prstGeom prst="rect">
            <a:avLst/>
          </a:prstGeom>
          <a:noFill/>
          <a:ln>
            <a:noFill/>
          </a:ln>
          <a:effectLst/>
        </p:spPr>
        <p:txBody>
          <a:bodyPr anchor="b" anchorCtr="1"/>
          <a:lstStyle/>
          <a:p>
            <a:fld id="{12FF1C42-D199-3050-1258-587298610EC3}" type="slidenum">
              <a:rPr lang="en-US" altLang="en-US" sz="2600" b="1" dirty="0">
                <a:solidFill>
                  <a:srgbClr val="FFFFFF"/>
                </a:solidFill>
              </a:rPr>
              <a:t>4</a:t>
            </a:fld>
            <a:endParaRPr lang="en-US" altLang="en-US" sz="2600" b="1" dirty="0">
              <a:solidFill>
                <a:srgbClr val="FFFFFF"/>
              </a:solidFill>
            </a:endParaRPr>
          </a:p>
        </p:txBody>
      </p:sp>
      <p:sp>
        <p:nvSpPr>
          <p:cNvPr id="6147" name="Заголовок 6146"/>
          <p:cNvSpPr>
            <a:spLocks noGrp="1"/>
          </p:cNvSpPr>
          <p:nvPr>
            <p:ph type="title" idx="4294967295"/>
          </p:nvPr>
        </p:nvSpPr>
        <p:spPr>
          <a:xfrm>
            <a:off x="762000" y="762000"/>
            <a:ext cx="7924800" cy="1143000"/>
          </a:xfrm>
          <a:ln/>
        </p:spPr>
        <p:txBody>
          <a:bodyPr wrap="square" lIns="91440" tIns="45720" rIns="91440" bIns="45720" anchor="b" anchorCtr="0"/>
          <a:lstStyle/>
          <a:p>
            <a:endParaRPr lang="en-US" altLang="en-US" dirty="0"/>
          </a:p>
        </p:txBody>
      </p:sp>
      <p:sp>
        <p:nvSpPr>
          <p:cNvPr id="6148" name="Текст 6147"/>
          <p:cNvSpPr>
            <a:spLocks noGrp="1"/>
          </p:cNvSpPr>
          <p:nvPr>
            <p:ph type="body" idx="4294967295"/>
          </p:nvPr>
        </p:nvSpPr>
        <p:spPr>
          <a:xfrm>
            <a:off x="838200" y="2362200"/>
            <a:ext cx="7693026" cy="3724275"/>
          </a:xfrm>
          <a:ln/>
        </p:spPr>
        <p:txBody>
          <a:bodyPr wrap="square" lIns="91440" tIns="45720" rIns="91440" bIns="45720" anchor="t" anchorCtr="0"/>
          <a:lstStyle/>
          <a:p>
            <a:pPr>
              <a:lnSpc>
                <a:spcPct val="90000"/>
              </a:lnSpc>
            </a:pPr>
            <a:r>
              <a:rPr lang="en-US" altLang="en-US" dirty="0"/>
              <a:t>Урок – это логически законченный, целостный, ограниченный определенными рамками отрезок учебно-воспитательного процесса. В нем в сложном взаимодействии находятся основные элементы учебного процесса: цели, задачи, содержание, методы, средства, формы, взаимосвязанная деятельность учителя и учащихся.</a:t>
            </a:r>
          </a:p>
        </p:txBody>
      </p:sp>
      <p:pic>
        <p:nvPicPr>
          <p:cNvPr id="6149" name="Рисунок 6148"/>
          <p:cNvPicPr>
            <a:picLocks noChangeAspect="1"/>
          </p:cNvPicPr>
          <p:nvPr/>
        </p:nvPicPr>
        <p:blipFill>
          <a:blip r:embed="rId2">
            <a:extLst/>
          </a:blip>
          <a:srcRect/>
          <a:stretch>
            <a:fillRect/>
          </a:stretch>
        </p:blipFill>
        <p:spPr>
          <a:xfrm>
            <a:off x="5724525" y="765175"/>
            <a:ext cx="1066800" cy="1000125"/>
          </a:xfrm>
          <a:prstGeom prst="rect">
            <a:avLst/>
          </a:prstGeom>
          <a:noFill/>
          <a:ln>
            <a:noFill/>
          </a:ln>
        </p:spPr>
      </p:pic>
      <p:pic>
        <p:nvPicPr>
          <p:cNvPr id="6150" name="Рисунок 6149"/>
          <p:cNvPicPr>
            <a:picLocks noRot="1" noChangeAspect="1"/>
          </p:cNvPicPr>
          <p:nvPr/>
        </p:nvPicPr>
        <p:blipFill>
          <a:blip r:embed="rId3">
            <a:extLst/>
          </a:blip>
          <a:srcRect/>
          <a:stretch>
            <a:fillRect/>
          </a:stretch>
        </p:blipFill>
        <p:spPr>
          <a:xfrm>
            <a:off x="1239838" y="2501900"/>
            <a:ext cx="860425" cy="265113"/>
          </a:xfrm>
          <a:prstGeom prst="rect">
            <a:avLst/>
          </a:prstGeom>
          <a:noFill/>
          <a:ln>
            <a:noFill/>
          </a:ln>
        </p:spPr>
      </p:pic>
      <p:pic>
        <p:nvPicPr>
          <p:cNvPr id="6151" name="Рисунок 6150"/>
          <p:cNvPicPr>
            <a:picLocks noRot="1" noChangeAspect="1"/>
          </p:cNvPicPr>
          <p:nvPr/>
        </p:nvPicPr>
        <p:blipFill>
          <a:blip r:embed="rId4">
            <a:extLst/>
          </a:blip>
          <a:srcRect/>
          <a:stretch>
            <a:fillRect/>
          </a:stretch>
        </p:blipFill>
        <p:spPr>
          <a:xfrm>
            <a:off x="1141413" y="2314575"/>
            <a:ext cx="977900" cy="585788"/>
          </a:xfrm>
          <a:prstGeom prst="rect">
            <a:avLst/>
          </a:prstGeom>
          <a:noFill/>
          <a:ln>
            <a:noFill/>
          </a:ln>
        </p:spPr>
      </p:pic>
      <p:pic>
        <p:nvPicPr>
          <p:cNvPr id="6152" name="Рисунок 6151"/>
          <p:cNvPicPr>
            <a:picLocks noRot="1" noChangeAspect="1"/>
          </p:cNvPicPr>
          <p:nvPr/>
        </p:nvPicPr>
        <p:blipFill>
          <a:blip r:embed="rId5">
            <a:extLst/>
          </a:blip>
          <a:srcRect/>
          <a:stretch>
            <a:fillRect/>
          </a:stretch>
        </p:blipFill>
        <p:spPr>
          <a:xfrm>
            <a:off x="2533650" y="5257800"/>
            <a:ext cx="254000" cy="10096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7169"/>
          <p:cNvSpPr>
            <a:spLocks noGrp="1"/>
          </p:cNvSpPr>
          <p:nvPr/>
        </p:nvSpPr>
        <p:spPr>
          <a:xfrm>
            <a:off x="84138" y="6242050"/>
            <a:ext cx="587375" cy="488950"/>
          </a:xfrm>
          <a:prstGeom prst="rect">
            <a:avLst/>
          </a:prstGeom>
          <a:noFill/>
          <a:ln>
            <a:noFill/>
          </a:ln>
          <a:effectLst/>
        </p:spPr>
        <p:txBody>
          <a:bodyPr anchor="b" anchorCtr="1"/>
          <a:lstStyle/>
          <a:p>
            <a:fld id="{12FF1C42-D199-4074-1259-587298610EC3}" type="slidenum">
              <a:rPr lang="en-US" altLang="en-US" sz="2600" b="1" dirty="0">
                <a:solidFill>
                  <a:srgbClr val="FFFFFF"/>
                </a:solidFill>
              </a:rPr>
              <a:t>5</a:t>
            </a:fld>
            <a:endParaRPr lang="en-US" altLang="en-US" sz="2600" b="1" dirty="0">
              <a:solidFill>
                <a:srgbClr val="FFFFFF"/>
              </a:solidFill>
            </a:endParaRPr>
          </a:p>
        </p:txBody>
      </p:sp>
      <p:sp>
        <p:nvSpPr>
          <p:cNvPr id="7171" name="Заголовок 7170"/>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Общие закономерности учебного процесса</a:t>
            </a:r>
          </a:p>
        </p:txBody>
      </p:sp>
      <p:sp>
        <p:nvSpPr>
          <p:cNvPr id="7172" name="Текст 7171"/>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Постановка целей </a:t>
            </a:r>
          </a:p>
          <a:p>
            <a:r>
              <a:rPr lang="en-US" altLang="en-US" dirty="0"/>
              <a:t>Отбор содержания </a:t>
            </a:r>
          </a:p>
          <a:p>
            <a:r>
              <a:rPr lang="en-US" altLang="en-US" dirty="0"/>
              <a:t>Выбор методов </a:t>
            </a:r>
          </a:p>
          <a:p>
            <a:r>
              <a:rPr lang="en-US" altLang="en-US" dirty="0"/>
              <a:t>Формы организации обучения </a:t>
            </a:r>
          </a:p>
          <a:p>
            <a:r>
              <a:rPr lang="en-US" altLang="en-US" dirty="0"/>
              <a:t>Активность учебной деятельности </a:t>
            </a:r>
          </a:p>
          <a:p>
            <a:r>
              <a:rPr lang="en-US" altLang="en-US" dirty="0"/>
              <a:t>Качество обучения </a:t>
            </a:r>
          </a:p>
          <a:p>
            <a:r>
              <a:rPr lang="en-US" altLang="en-US" dirty="0"/>
              <a:t>Эффективность учебного процесса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8193"/>
          <p:cNvSpPr>
            <a:spLocks noGrp="1"/>
          </p:cNvSpPr>
          <p:nvPr/>
        </p:nvSpPr>
        <p:spPr>
          <a:xfrm>
            <a:off x="84138" y="6242050"/>
            <a:ext cx="587375" cy="488950"/>
          </a:xfrm>
          <a:prstGeom prst="rect">
            <a:avLst/>
          </a:prstGeom>
          <a:noFill/>
          <a:ln>
            <a:noFill/>
          </a:ln>
          <a:effectLst/>
        </p:spPr>
        <p:txBody>
          <a:bodyPr anchor="b" anchorCtr="1"/>
          <a:lstStyle/>
          <a:p>
            <a:fld id="{12FF1C42-D199-1002-1260-587298610EC3}" type="slidenum">
              <a:rPr lang="en-US" altLang="en-US" sz="2600" b="1" dirty="0">
                <a:solidFill>
                  <a:srgbClr val="FFFFFF"/>
                </a:solidFill>
              </a:rPr>
              <a:t>6</a:t>
            </a:fld>
            <a:endParaRPr lang="en-US" altLang="en-US" sz="2600" b="1" dirty="0">
              <a:solidFill>
                <a:srgbClr val="FFFFFF"/>
              </a:solidFill>
            </a:endParaRPr>
          </a:p>
        </p:txBody>
      </p:sp>
      <p:sp>
        <p:nvSpPr>
          <p:cNvPr id="8195" name="Заголовок 8194"/>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Частные закономерности учебного процесса</a:t>
            </a:r>
          </a:p>
        </p:txBody>
      </p:sp>
      <p:sp>
        <p:nvSpPr>
          <p:cNvPr id="8196" name="Текст 8195"/>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dirty="0"/>
              <a:t>дидактические </a:t>
            </a:r>
          </a:p>
          <a:p>
            <a:r>
              <a:rPr lang="en-US" altLang="en-US" dirty="0"/>
              <a:t>гносеологические </a:t>
            </a:r>
          </a:p>
          <a:p>
            <a:r>
              <a:rPr lang="en-US" altLang="en-US" dirty="0"/>
              <a:t>психологические </a:t>
            </a:r>
          </a:p>
          <a:p>
            <a:r>
              <a:rPr lang="en-US" altLang="en-US" dirty="0"/>
              <a:t>кибернетические </a:t>
            </a:r>
          </a:p>
          <a:p>
            <a:r>
              <a:rPr lang="en-US" altLang="en-US" dirty="0"/>
              <a:t>социологические </a:t>
            </a:r>
          </a:p>
          <a:p>
            <a:r>
              <a:rPr lang="en-US" altLang="en-US" dirty="0"/>
              <a:t>организационные </a:t>
            </a:r>
          </a:p>
        </p:txBody>
      </p:sp>
      <p:pic>
        <p:nvPicPr>
          <p:cNvPr id="8197" name="Рисунок 8196"/>
          <p:cNvPicPr>
            <a:picLocks noChangeAspect="1"/>
          </p:cNvPicPr>
          <p:nvPr/>
        </p:nvPicPr>
        <p:blipFill>
          <a:blip r:embed="rId2">
            <a:extLst/>
          </a:blip>
          <a:srcRect/>
          <a:stretch>
            <a:fillRect/>
          </a:stretch>
        </p:blipFill>
        <p:spPr>
          <a:xfrm>
            <a:off x="6372225" y="3933825"/>
            <a:ext cx="1381125" cy="166687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9217"/>
          <p:cNvSpPr>
            <a:spLocks noGrp="1"/>
          </p:cNvSpPr>
          <p:nvPr/>
        </p:nvSpPr>
        <p:spPr>
          <a:xfrm>
            <a:off x="84138" y="6242050"/>
            <a:ext cx="587375" cy="488950"/>
          </a:xfrm>
          <a:prstGeom prst="rect">
            <a:avLst/>
          </a:prstGeom>
          <a:noFill/>
          <a:ln>
            <a:noFill/>
          </a:ln>
          <a:effectLst/>
        </p:spPr>
        <p:txBody>
          <a:bodyPr anchor="b" anchorCtr="1"/>
          <a:lstStyle/>
          <a:p>
            <a:fld id="{12FF1C42-D199-2026-1308-587298610EC3}" type="slidenum">
              <a:rPr lang="en-US" altLang="en-US" sz="2600" b="1" dirty="0">
                <a:solidFill>
                  <a:srgbClr val="FFFFFF"/>
                </a:solidFill>
              </a:rPr>
              <a:t>7</a:t>
            </a:fld>
            <a:endParaRPr lang="en-US" altLang="en-US" sz="2600" b="1" dirty="0">
              <a:solidFill>
                <a:srgbClr val="FFFFFF"/>
              </a:solidFill>
            </a:endParaRPr>
          </a:p>
        </p:txBody>
      </p:sp>
      <p:sp>
        <p:nvSpPr>
          <p:cNvPr id="9219" name="Заголовок 9218"/>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dirty="0"/>
              <a:t>Структура урока</a:t>
            </a:r>
          </a:p>
        </p:txBody>
      </p:sp>
      <p:sp>
        <p:nvSpPr>
          <p:cNvPr id="9220" name="Текст 9219"/>
          <p:cNvSpPr>
            <a:spLocks noGrp="1"/>
          </p:cNvSpPr>
          <p:nvPr>
            <p:ph type="body" idx="4294967295"/>
          </p:nvPr>
        </p:nvSpPr>
        <p:spPr>
          <a:xfrm>
            <a:off x="838200" y="2362200"/>
            <a:ext cx="7693026" cy="3724275"/>
          </a:xfrm>
          <a:ln/>
        </p:spPr>
        <p:txBody>
          <a:bodyPr wrap="square" lIns="91440" tIns="45720" rIns="91440" bIns="45720" anchor="t" anchorCtr="0"/>
          <a:lstStyle/>
          <a:p>
            <a:pPr>
              <a:buNone/>
            </a:pPr>
            <a:r>
              <a:rPr lang="en-US" altLang="en-US" sz="2400" dirty="0"/>
              <a:t>   Структура урока строится на основе дидактических целей, с учетом содержания учебного материала, составом умственных и практических операций, осуществляемых в ходе учебной деятельности, психологических закономерностей и условий (состав класса, уровень подготовки, влияние сильных и дезорганизующих учеников и т.д.).</a:t>
            </a:r>
          </a:p>
        </p:txBody>
      </p:sp>
      <p:pic>
        <p:nvPicPr>
          <p:cNvPr id="9221" name="Рисунок 9220"/>
          <p:cNvPicPr>
            <a:picLocks noChangeAspect="1"/>
          </p:cNvPicPr>
          <p:nvPr/>
        </p:nvPicPr>
        <p:blipFill>
          <a:blip r:embed="rId2">
            <a:extLst/>
          </a:blip>
          <a:srcRect/>
          <a:stretch>
            <a:fillRect/>
          </a:stretch>
        </p:blipFill>
        <p:spPr>
          <a:xfrm>
            <a:off x="7092950" y="5013325"/>
            <a:ext cx="1655762" cy="15113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0241"/>
          <p:cNvSpPr>
            <a:spLocks noGrp="1"/>
          </p:cNvSpPr>
          <p:nvPr/>
        </p:nvSpPr>
        <p:spPr>
          <a:xfrm>
            <a:off x="84138" y="6242050"/>
            <a:ext cx="587375" cy="488950"/>
          </a:xfrm>
          <a:prstGeom prst="rect">
            <a:avLst/>
          </a:prstGeom>
          <a:noFill/>
          <a:ln>
            <a:noFill/>
          </a:ln>
          <a:effectLst/>
        </p:spPr>
        <p:txBody>
          <a:bodyPr anchor="b" anchorCtr="1"/>
          <a:lstStyle/>
          <a:p>
            <a:fld id="{12FF1C42-D199-3050-1307-587298610EC3}" type="slidenum">
              <a:rPr lang="en-US" altLang="en-US" sz="2600" b="1" dirty="0">
                <a:solidFill>
                  <a:srgbClr val="FFFFFF"/>
                </a:solidFill>
              </a:rPr>
              <a:t>8</a:t>
            </a:fld>
            <a:endParaRPr lang="en-US" altLang="en-US" sz="2600" b="1" dirty="0">
              <a:solidFill>
                <a:srgbClr val="FFFFFF"/>
              </a:solidFill>
            </a:endParaRPr>
          </a:p>
        </p:txBody>
      </p:sp>
      <p:sp>
        <p:nvSpPr>
          <p:cNvPr id="10243" name="Заголовок 10242"/>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Основные пути повышения эффективности урока</a:t>
            </a:r>
          </a:p>
        </p:txBody>
      </p:sp>
      <p:sp>
        <p:nvSpPr>
          <p:cNvPr id="10244" name="Текст 10243"/>
          <p:cNvSpPr>
            <a:spLocks noGrp="1"/>
          </p:cNvSpPr>
          <p:nvPr>
            <p:ph type="body" idx="4294967295"/>
          </p:nvPr>
        </p:nvSpPr>
        <p:spPr>
          <a:xfrm>
            <a:off x="838200" y="2362200"/>
            <a:ext cx="7693026" cy="3724275"/>
          </a:xfrm>
          <a:ln/>
        </p:spPr>
        <p:txBody>
          <a:bodyPr wrap="square" lIns="91440" tIns="45720" rIns="91440" bIns="45720" anchor="t" anchorCtr="0"/>
          <a:lstStyle/>
          <a:p>
            <a:pPr>
              <a:lnSpc>
                <a:spcPct val="90000"/>
              </a:lnSpc>
            </a:pPr>
            <a:r>
              <a:rPr lang="en-US" altLang="en-US" sz="1800" dirty="0"/>
              <a:t>постановка и решение познавательных, воспитательных и развивающих задач;</a:t>
            </a:r>
          </a:p>
          <a:p>
            <a:pPr>
              <a:lnSpc>
                <a:spcPct val="90000"/>
              </a:lnSpc>
            </a:pPr>
            <a:r>
              <a:rPr lang="en-US" altLang="en-US" sz="1800" dirty="0"/>
              <a:t>оптимизация процесса обучения стимулирование и формирование познавательных интересов учащихся; применение активизирующих методов и средств обучения;</a:t>
            </a:r>
          </a:p>
          <a:p>
            <a:pPr>
              <a:lnSpc>
                <a:spcPct val="90000"/>
              </a:lnSpc>
            </a:pPr>
            <a:r>
              <a:rPr lang="en-US" altLang="en-US" sz="1800" dirty="0"/>
              <a:t>организация самодеятельности учащихся;</a:t>
            </a:r>
          </a:p>
          <a:p>
            <a:pPr>
              <a:lnSpc>
                <a:spcPct val="90000"/>
              </a:lnSpc>
            </a:pPr>
            <a:r>
              <a:rPr lang="en-US" altLang="en-US" sz="1800" dirty="0"/>
              <a:t>единство формирования знаний, умений и навыков как специальных, так и общих;</a:t>
            </a:r>
          </a:p>
          <a:p>
            <a:pPr>
              <a:lnSpc>
                <a:spcPct val="90000"/>
              </a:lnSpc>
            </a:pPr>
            <a:r>
              <a:rPr lang="en-US" altLang="en-US" sz="1800" dirty="0"/>
              <a:t>организация оперативной обратной связи;</a:t>
            </a:r>
          </a:p>
          <a:p>
            <a:pPr>
              <a:lnSpc>
                <a:spcPct val="90000"/>
              </a:lnSpc>
            </a:pPr>
            <a:r>
              <a:rPr lang="en-US" altLang="en-US" sz="1800" dirty="0"/>
              <a:t>формирование отношений сотрудничества учителя и учащихся; создание благоприятного психологического микроклимата;</a:t>
            </a:r>
          </a:p>
          <a:p>
            <a:pPr>
              <a:lnSpc>
                <a:spcPct val="90000"/>
              </a:lnSpc>
            </a:pPr>
            <a:r>
              <a:rPr lang="en-US" altLang="en-US" sz="1800" dirty="0"/>
              <a:t>интенсификация учебного процесса путем НОТ учителя и учащихся.</a:t>
            </a:r>
          </a:p>
        </p:txBody>
      </p:sp>
      <p:pic>
        <p:nvPicPr>
          <p:cNvPr id="10245" name="Рисунок 10244"/>
          <p:cNvPicPr>
            <a:picLocks noChangeAspect="1"/>
          </p:cNvPicPr>
          <p:nvPr/>
        </p:nvPicPr>
        <p:blipFill>
          <a:blip r:embed="rId2">
            <a:extLst/>
          </a:blip>
          <a:srcRect/>
          <a:stretch>
            <a:fillRect/>
          </a:stretch>
        </p:blipFill>
        <p:spPr>
          <a:xfrm>
            <a:off x="6948488" y="-242887"/>
            <a:ext cx="1439862" cy="223202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1265"/>
          <p:cNvSpPr>
            <a:spLocks noGrp="1"/>
          </p:cNvSpPr>
          <p:nvPr/>
        </p:nvSpPr>
        <p:spPr>
          <a:xfrm>
            <a:off x="84138" y="6242050"/>
            <a:ext cx="587375" cy="488950"/>
          </a:xfrm>
          <a:prstGeom prst="rect">
            <a:avLst/>
          </a:prstGeom>
          <a:noFill/>
          <a:ln>
            <a:noFill/>
          </a:ln>
          <a:effectLst/>
        </p:spPr>
        <p:txBody>
          <a:bodyPr anchor="b" anchorCtr="1"/>
          <a:lstStyle/>
          <a:p>
            <a:fld id="{12FF1C42-D199-4074-1311-587298610EC3}" type="slidenum">
              <a:rPr lang="en-US" altLang="en-US" sz="2600" b="1" dirty="0">
                <a:solidFill>
                  <a:srgbClr val="FFFFFF"/>
                </a:solidFill>
              </a:rPr>
              <a:t>9</a:t>
            </a:fld>
            <a:endParaRPr lang="en-US" altLang="en-US" sz="2600" b="1" dirty="0">
              <a:solidFill>
                <a:srgbClr val="FFFFFF"/>
              </a:solidFill>
            </a:endParaRPr>
          </a:p>
        </p:txBody>
      </p:sp>
      <p:sp>
        <p:nvSpPr>
          <p:cNvPr id="11267" name="Заголовок 11266"/>
          <p:cNvSpPr>
            <a:spLocks noGrp="1"/>
          </p:cNvSpPr>
          <p:nvPr>
            <p:ph type="title" idx="4294967295"/>
          </p:nvPr>
        </p:nvSpPr>
        <p:spPr>
          <a:xfrm>
            <a:off x="762000" y="762000"/>
            <a:ext cx="7924800" cy="1143000"/>
          </a:xfrm>
          <a:ln/>
        </p:spPr>
        <p:txBody>
          <a:bodyPr wrap="square" lIns="91440" tIns="45720" rIns="91440" bIns="45720" anchor="b" anchorCtr="0"/>
          <a:lstStyle/>
          <a:p>
            <a:r>
              <a:rPr lang="en-US" altLang="en-US" sz="3200" dirty="0"/>
              <a:t>Структура учебно-познавательной деятельности</a:t>
            </a:r>
          </a:p>
        </p:txBody>
      </p:sp>
      <p:sp>
        <p:nvSpPr>
          <p:cNvPr id="11268" name="Текст 11267"/>
          <p:cNvSpPr>
            <a:spLocks noGrp="1"/>
          </p:cNvSpPr>
          <p:nvPr>
            <p:ph type="body" idx="4294967295"/>
          </p:nvPr>
        </p:nvSpPr>
        <p:spPr>
          <a:xfrm>
            <a:off x="838200" y="2362200"/>
            <a:ext cx="7693026" cy="3724275"/>
          </a:xfrm>
          <a:ln/>
        </p:spPr>
        <p:txBody>
          <a:bodyPr wrap="square" lIns="91440" tIns="45720" rIns="91440" bIns="45720" anchor="t" anchorCtr="0"/>
          <a:lstStyle/>
          <a:p>
            <a:r>
              <a:rPr lang="en-US" altLang="en-US" sz="2400" dirty="0"/>
              <a:t>осознание и принятие школьником учебно-познавательной задачи;</a:t>
            </a:r>
          </a:p>
          <a:p>
            <a:r>
              <a:rPr lang="en-US" altLang="en-US" sz="2400" dirty="0"/>
              <a:t>построение плана ее решения;</a:t>
            </a:r>
          </a:p>
          <a:p>
            <a:r>
              <a:rPr lang="en-US" altLang="en-US" sz="2400" dirty="0"/>
              <a:t>практическое решение задачи;</a:t>
            </a:r>
          </a:p>
          <a:p>
            <a:r>
              <a:rPr lang="en-US" altLang="en-US" sz="2400" dirty="0"/>
              <a:t>контроль над процессом решения задачи;</a:t>
            </a:r>
          </a:p>
          <a:p>
            <a:r>
              <a:rPr lang="en-US" altLang="en-US" sz="2400" dirty="0"/>
              <a:t>оценка результата в соответствии с эталоном;</a:t>
            </a:r>
          </a:p>
          <a:p>
            <a:r>
              <a:rPr lang="en-US" altLang="en-US" sz="2400" dirty="0"/>
              <a:t>определение задач дальнейшего совершенствования приобретенных знаний.</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a:themeElements>
    <a:clrScheme name="">
      <a:dk1>
        <a:srgbClr val="FFFFFF"/>
      </a:dk1>
      <a:lt1>
        <a:srgbClr val="000000"/>
      </a:lt1>
      <a:dk2>
        <a:srgbClr val="006600"/>
      </a:dk2>
      <a:lt2>
        <a:srgbClr val="9900CC"/>
      </a:lt2>
      <a:accent1>
        <a:srgbClr val="33CC33"/>
      </a:accent1>
      <a:accent2>
        <a:srgbClr val="FFCC66"/>
      </a:accent2>
      <a:accent3>
        <a:srgbClr val="000000"/>
      </a:accent3>
      <a:accent4>
        <a:srgbClr val="000000"/>
      </a:accent4>
      <a:accent5>
        <a:srgbClr val="000000"/>
      </a:accent5>
      <a:accent6>
        <a:srgbClr val="000000"/>
      </a:accent6>
      <a:hlink>
        <a:srgbClr val="0033CC"/>
      </a:hlink>
      <a:folHlink>
        <a:srgbClr val="CC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xml><?xml version="1.0" encoding="utf-8"?>
<a:theme xmlns:a="http://schemas.openxmlformats.org/drawingml/2006/main">
  <a:themeElements>
    <a:clrScheme name="">
      <a:dk1>
        <a:srgbClr val="FFFFFF"/>
      </a:dk1>
      <a:lt1>
        <a:srgbClr val="000000"/>
      </a:lt1>
      <a:dk2>
        <a:srgbClr val="006600"/>
      </a:dk2>
      <a:lt2>
        <a:srgbClr val="9900CC"/>
      </a:lt2>
      <a:accent1>
        <a:srgbClr val="33CC33"/>
      </a:accent1>
      <a:accent2>
        <a:srgbClr val="FFCC66"/>
      </a:accent2>
      <a:accent3>
        <a:srgbClr val="000000"/>
      </a:accent3>
      <a:accent4>
        <a:srgbClr val="000000"/>
      </a:accent4>
      <a:accent5>
        <a:srgbClr val="000000"/>
      </a:accent5>
      <a:accent6>
        <a:srgbClr val="000000"/>
      </a:accent6>
      <a:hlink>
        <a:srgbClr val="0033CC"/>
      </a:hlink>
      <a:folHlink>
        <a:srgbClr val="CC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2293</Words>
  <Application>Microsoft Office PowerPoint</Application>
  <PresentationFormat>Экран (4:3)</PresentationFormat>
  <Paragraphs>258</Paragraphs>
  <Slides>36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36</vt:i4>
      </vt:variant>
    </vt:vector>
  </HeadingPairs>
  <TitlesOfParts>
    <vt:vector size="38" baseType="lpstr">
      <vt:lpstr/>
      <vt:lpstr/>
      <vt:lpstr>Анализ и самоанализ урока</vt:lpstr>
      <vt:lpstr>Презентация PowerPoint</vt:lpstr>
      <vt:lpstr>Содержание</vt:lpstr>
      <vt:lpstr>Презентация PowerPoint</vt:lpstr>
      <vt:lpstr>Общие закономерности учебного процесса</vt:lpstr>
      <vt:lpstr>Частные закономерности учебного процесса</vt:lpstr>
      <vt:lpstr>Структура урока</vt:lpstr>
      <vt:lpstr>Основные пути повышения эффективности урока</vt:lpstr>
      <vt:lpstr>Структура учебно-познавательной деятельности</vt:lpstr>
      <vt:lpstr>Рациональную структуру урока обеспечивают</vt:lpstr>
      <vt:lpstr>Типы и виды анализа урока</vt:lpstr>
      <vt:lpstr>Общие требования к анализу урока </vt:lpstr>
      <vt:lpstr>ФОРМЫ АНАЛИЗА И САМОАНАЛИЗА УРОКА</vt:lpstr>
      <vt:lpstr>Принципы современного анализа урока</vt:lpstr>
      <vt:lpstr>Принципы современного анализа урока</vt:lpstr>
      <vt:lpstr>Самоанализ урока</vt:lpstr>
      <vt:lpstr>Уровни самоанализа урока</vt:lpstr>
      <vt:lpstr>Основные требования к анализу урока учителем </vt:lpstr>
      <vt:lpstr>Основные требования к анализу урока учителем</vt:lpstr>
      <vt:lpstr>Самоанализ урока</vt:lpstr>
      <vt:lpstr>Памятка для самоанализа урока</vt:lpstr>
      <vt:lpstr>Памятка для самоанализа урока </vt:lpstr>
      <vt:lpstr>Памятка для самоанализа урока </vt:lpstr>
      <vt:lpstr>Самоанализ урока</vt:lpstr>
      <vt:lpstr>Презентация PowerPoint</vt:lpstr>
      <vt:lpstr>Презентация PowerPoint</vt:lpstr>
      <vt:lpstr>Презентация PowerPoint</vt:lpstr>
      <vt:lpstr>Презентация PowerPoint</vt:lpstr>
      <vt:lpstr>Презентация PowerPoint</vt:lpstr>
      <vt:lpstr>Самоанализ урока</vt:lpstr>
      <vt:lpstr>Презентация PowerPoint</vt:lpstr>
      <vt:lpstr>Схема самоанализа урока</vt:lpstr>
      <vt:lpstr>Презентация PowerPoint</vt:lpstr>
      <vt:lpstr>Презентация PowerPoint</vt:lpstr>
      <vt:lpstr>Презентация PowerPoint</vt:lpstr>
      <vt:lpstr>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и самоанализ урока</dc:title>
  <dc:creator>Администратор</dc:creator>
  <cp:lastModifiedBy>123132</cp:lastModifiedBy>
  <cp:revision>1</cp:revision>
  <dcterms:modified xsi:type="dcterms:W3CDTF">2014-05-20T07:36:34Z</dcterms:modified>
</cp:coreProperties>
</file>