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</p:sldMasterIdLst>
  <p:notesMasterIdLst>
    <p:notesMasterId r:id="rId54"/>
  </p:notesMasterIdLst>
  <p:sldIdLst>
    <p:sldId id="264" r:id="rId3"/>
    <p:sldId id="263" r:id="rId4"/>
    <p:sldId id="274" r:id="rId5"/>
    <p:sldId id="288" r:id="rId6"/>
    <p:sldId id="297" r:id="rId7"/>
    <p:sldId id="299" r:id="rId8"/>
    <p:sldId id="300" r:id="rId9"/>
    <p:sldId id="301" r:id="rId10"/>
    <p:sldId id="302" r:id="rId11"/>
    <p:sldId id="269" r:id="rId12"/>
    <p:sldId id="285" r:id="rId13"/>
    <p:sldId id="303" r:id="rId14"/>
    <p:sldId id="271" r:id="rId15"/>
    <p:sldId id="284" r:id="rId16"/>
    <p:sldId id="305" r:id="rId17"/>
    <p:sldId id="304" r:id="rId18"/>
    <p:sldId id="306" r:id="rId19"/>
    <p:sldId id="307" r:id="rId20"/>
    <p:sldId id="308" r:id="rId21"/>
    <p:sldId id="280" r:id="rId22"/>
    <p:sldId id="310" r:id="rId23"/>
    <p:sldId id="309" r:id="rId24"/>
    <p:sldId id="289" r:id="rId25"/>
    <p:sldId id="273" r:id="rId26"/>
    <p:sldId id="296" r:id="rId27"/>
    <p:sldId id="311" r:id="rId28"/>
    <p:sldId id="312" r:id="rId29"/>
    <p:sldId id="313" r:id="rId30"/>
    <p:sldId id="266" r:id="rId31"/>
    <p:sldId id="279" r:id="rId32"/>
    <p:sldId id="317" r:id="rId33"/>
    <p:sldId id="287" r:id="rId34"/>
    <p:sldId id="275" r:id="rId35"/>
    <p:sldId id="286" r:id="rId36"/>
    <p:sldId id="294" r:id="rId37"/>
    <p:sldId id="265" r:id="rId38"/>
    <p:sldId id="259" r:id="rId39"/>
    <p:sldId id="292" r:id="rId40"/>
    <p:sldId id="256" r:id="rId41"/>
    <p:sldId id="276" r:id="rId42"/>
    <p:sldId id="262" r:id="rId43"/>
    <p:sldId id="277" r:id="rId44"/>
    <p:sldId id="291" r:id="rId45"/>
    <p:sldId id="281" r:id="rId46"/>
    <p:sldId id="257" r:id="rId47"/>
    <p:sldId id="290" r:id="rId48"/>
    <p:sldId id="293" r:id="rId49"/>
    <p:sldId id="314" r:id="rId50"/>
    <p:sldId id="261" r:id="rId51"/>
    <p:sldId id="318" r:id="rId52"/>
    <p:sldId id="316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V Boli" pitchFamily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V Boli" pitchFamily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V Boli" pitchFamily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V Boli" pitchFamily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V Boli" pitchFamily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V Boli" pitchFamily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V Boli" pitchFamily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V Boli" pitchFamily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V Boli" pitchFamily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00"/>
    <a:srgbClr val="FF6600"/>
    <a:srgbClr val="FF9900"/>
    <a:srgbClr val="FFCC00"/>
    <a:srgbClr val="C0CAC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3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1F6447-C858-4F9C-ADCA-4C0CCC4DB244}" type="datetimeFigureOut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00A829-A3EA-4392-9BCD-32E92E908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MV Boli" pitchFamily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V Boli" pitchFamily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9pPr>
          </a:lstStyle>
          <a:p>
            <a:pPr eaLnBrk="1" hangingPunct="1"/>
            <a:fld id="{AA3886C8-E641-4409-83CA-AB65D686AB7B}" type="slidenum">
              <a:rPr lang="ru-RU" smtClean="0"/>
              <a:pPr eaLnBrk="1" hangingPunct="1"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MV Boli" pitchFamily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V Boli" pitchFamily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9pPr>
          </a:lstStyle>
          <a:p>
            <a:pPr eaLnBrk="1" hangingPunct="1"/>
            <a:fld id="{B2877DF9-7C7C-4304-84AD-31D6D40989B2}" type="slidenum">
              <a:rPr lang="ru-RU" smtClean="0"/>
              <a:pPr eaLnBrk="1" hangingPunct="1"/>
              <a:t>37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2"/>
                    <a:ext cx="578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1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7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8"/>
                      <a:ext cx="1061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3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6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9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7" y="2692"/>
                      <a:ext cx="1713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9" y="3896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3"/>
                      <a:ext cx="1649" cy="30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3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1" cy="29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T0" fmla="*/ 2568 w 36729"/>
                      <a:gd name="T1" fmla="*/ 991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T0" fmla="*/ 0 w 31881"/>
                      <a:gd name="T1" fmla="*/ 1069 h 21600"/>
                      <a:gd name="T2" fmla="*/ 1851 w 31881"/>
                      <a:gd name="T3" fmla="*/ 519 h 21600"/>
                      <a:gd name="T4" fmla="*/ 1058 w 31881"/>
                      <a:gd name="T5" fmla="*/ 2305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5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6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73BF-9956-43F7-91BA-5D5F72F3E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1130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E275-261B-4EAE-8EE2-CC3EE4F98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243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5CB8-26EC-47D6-BD44-D2709E60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944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92A8-931F-45CB-9EB6-798834064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081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8524-2DB3-4387-86B8-7DB5B30D1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834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44EF-2234-434E-B815-5D29E01F5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4930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4C3F-A672-4EAF-923C-4D28C6A3E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8710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EE83-938D-4EB8-8864-3193B9157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8101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6948-838E-4DFC-A8CC-10E59FF3C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1289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A1EE-80D0-4980-BEA7-2B722CC64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2203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654D-BF37-4BBE-AB03-8EBF25B7C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937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AA968-7E58-45C3-AE08-61E8B382E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3831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8605-CFAE-41F1-BDE3-3CDAF32E6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950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E577-027C-4F20-960C-278ECE1E0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8271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BABA-1B3E-4DC4-B4ED-71ADF7108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09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A1A6-6ACE-4B77-968B-A5F406743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364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D30F-55ED-455F-A58F-636386732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169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5B53-B1E4-43B5-85EF-F5F3C5293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745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E47C-41B3-41FD-A944-6EE5BE919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4084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E1D3-A8FE-42C8-A2B6-6F14A3B2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323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55EB-328A-4C74-B880-82D88DA06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415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B28A-E242-4C83-88B7-EA16588FD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862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2" y="2236"/>
                    <a:ext cx="1711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4" y="3144"/>
                    <a:ext cx="916" cy="4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3" y="1625"/>
                    <a:ext cx="1677" cy="33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7" cy="5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8"/>
                    <a:ext cx="755" cy="35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7" y="1128"/>
                    <a:ext cx="1243" cy="20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8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3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0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5"/>
                    <a:ext cx="755" cy="35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7" y="919"/>
                    <a:ext cx="104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1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3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7" y="931"/>
                    <a:ext cx="105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0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30"/>
                    <a:ext cx="84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8" y="268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0" y="388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0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0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6"/>
                    <a:ext cx="857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3" y="2706"/>
                    <a:ext cx="1460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1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8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211 w 21600"/>
                  <a:gd name="T1" fmla="*/ 0 h 21602"/>
                  <a:gd name="T2" fmla="*/ 832 w 21600"/>
                  <a:gd name="T3" fmla="*/ 900 h 21602"/>
                  <a:gd name="T4" fmla="*/ 0 w 21600"/>
                  <a:gd name="T5" fmla="*/ 87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5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79 h 22305"/>
                  <a:gd name="T2" fmla="*/ 791 w 30473"/>
                  <a:gd name="T3" fmla="*/ 928 h 22305"/>
                  <a:gd name="T4" fmla="*/ 230 w 30473"/>
                  <a:gd name="T5" fmla="*/ 89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8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0"/>
              </a:xfrm>
              <a:custGeom>
                <a:avLst/>
                <a:gdLst>
                  <a:gd name="T0" fmla="*/ 0 w 31881"/>
                  <a:gd name="T1" fmla="*/ 417 h 21600"/>
                  <a:gd name="T2" fmla="*/ 724 w 31881"/>
                  <a:gd name="T3" fmla="*/ 203 h 21600"/>
                  <a:gd name="T4" fmla="*/ 414 w 31881"/>
                  <a:gd name="T5" fmla="*/ 90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188 h 21600"/>
                  <a:gd name="T2" fmla="*/ 297 w 31146"/>
                  <a:gd name="T3" fmla="*/ 399 h 21600"/>
                  <a:gd name="T4" fmla="*/ 126 w 31146"/>
                  <a:gd name="T5" fmla="*/ 9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A568932-9CA3-4039-A2A1-6F9DD3261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B439AC2-CFD9-4DD6-8704-65572292F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go.mail.ru/frame.html?imgurl=http://www.gorod63.ru/0/_upload/gallery_s_gallery_s_erofeev.jpg&amp;pageurl=http://www.gorod63.ru/gallery/&amp;page_1&amp;id=1906587&amp;iid=5&amp;imgwidth=70&amp;imgheight=100&amp;imgsize=65126&amp;images_links=b" TargetMode="External"/><Relationship Id="rId7" Type="http://schemas.openxmlformats.org/officeDocument/2006/relationships/hyperlink" Target="http://go.mail.ru/frame.html?imgurl=http://asfera.info/cache/files/uni_reports/180_013_sq205.jpg&amp;pageurl=http://www.altairegion22.ru/rus/region_news/?news_id=43348&amp;id=62685592&amp;iid=2&amp;imgwidth=267&amp;imgheight=400&amp;imgsize=75500&amp;images_links=b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1.jpeg"/><Relationship Id="rId5" Type="http://schemas.openxmlformats.org/officeDocument/2006/relationships/hyperlink" Target="http://go.mail.ru/http:/yarland.ru/upload/news/1641_1_small.jpg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7.jpeg"/><Relationship Id="rId9" Type="http://schemas.openxmlformats.org/officeDocument/2006/relationships/hyperlink" Target="http://go.mail.ru/frame.html?imgurl=http://kontrol.od.ua/images/odinveteran.gif&amp;pageurl=http://www.gorod63.ru/gallery/&amp;page_1&amp;id=53715636&amp;iid=5&amp;imgwidth=66&amp;imgheight=100&amp;imgsize=74644&amp;images_links=b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1">
              <a:srgbClr val="000040"/>
            </a:gs>
            <a:gs pos="25000">
              <a:srgbClr val="400040"/>
            </a:gs>
            <a:gs pos="37500">
              <a:srgbClr val="8F0040"/>
            </a:gs>
            <a:gs pos="45000">
              <a:srgbClr val="F27300"/>
            </a:gs>
            <a:gs pos="50000">
              <a:srgbClr val="FFBF00"/>
            </a:gs>
            <a:gs pos="55000">
              <a:srgbClr val="F27300"/>
            </a:gs>
            <a:gs pos="62500">
              <a:srgbClr val="8F0040"/>
            </a:gs>
            <a:gs pos="75000">
              <a:srgbClr val="400040"/>
            </a:gs>
            <a:gs pos="89999">
              <a:srgbClr val="00004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428625" y="214313"/>
            <a:ext cx="8281988" cy="4105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1941-1945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14999">
              <a:srgbClr val="D49E6C"/>
            </a:gs>
            <a:gs pos="35001">
              <a:srgbClr val="A65528"/>
            </a:gs>
            <a:gs pos="50000">
              <a:srgbClr val="663012"/>
            </a:gs>
            <a:gs pos="64999">
              <a:srgbClr val="A65528"/>
            </a:gs>
            <a:gs pos="85001">
              <a:srgbClr val="D49E6C"/>
            </a:gs>
            <a:gs pos="100000">
              <a:srgbClr val="D6B19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928100" cy="3960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Московская битва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 (30 сентября 1941 — 20 апреля 1942) — боевые действия советских и немецких войск на московском направлении.</a:t>
            </a:r>
            <a:b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Делится на 2 периода: оборонительный (30 сентября — 4 декабря 1941) и наступательный, который состоит из 2 этапов: контрнаступления (5-6 декабря 1941 — 7-8 января 1942) и общего наступления советских войск (7-10 января — 20 апреля 1942).</a:t>
            </a:r>
            <a:b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Адольф Гитлер рассматривал взятие Москвы, столицы СССР и самого большого советского города, как одну из главных военных и политических целей операции Барбаросса. В германской и западной военной истории известна как «Операция Тайфун».</a:t>
            </a:r>
          </a:p>
        </p:txBody>
      </p:sp>
      <p:pic>
        <p:nvPicPr>
          <p:cNvPr id="56329" name="Picture 9" descr="120px-BM_13_and_BM_21_TBiU_7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295116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180px-BM_13_TBiU_7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208756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22501">
              <a:srgbClr val="FF7A00"/>
            </a:gs>
            <a:gs pos="35001">
              <a:srgbClr val="FF0300"/>
            </a:gs>
            <a:gs pos="50000">
              <a:srgbClr val="4D0808"/>
            </a:gs>
            <a:gs pos="64999">
              <a:srgbClr val="FF0300"/>
            </a:gs>
            <a:gs pos="77499">
              <a:srgbClr val="FF7A00"/>
            </a:gs>
            <a:gs pos="100000">
              <a:srgbClr val="FFF2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052513"/>
            <a:ext cx="550862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smtClean="0"/>
              <a:t>	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Когда на смерть идут – поют,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А перед этим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можно плакать.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Ведь самый страшный час в бою –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Час ожидания атаки.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Снег минами изрыт вокруг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почернел от пыли минной.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Разрыв-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и умирает друг.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И, значит смерть проходит мимо.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Сейчас настанет мой черед.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мной одним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    идет охота.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Будь проклят сорок первый год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вмерзшая в снега пехота…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С. Гудзенко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ru-RU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/>
          </a:p>
        </p:txBody>
      </p: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2268538" y="115888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34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Перед атакой</a:t>
            </a:r>
          </a:p>
        </p:txBody>
      </p:sp>
      <p:pic>
        <p:nvPicPr>
          <p:cNvPr id="79877" name="Picture 5" descr="Политрук Еременко поднимает бойцов в контратаку Лето 1942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352742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79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4999">
              <a:srgbClr val="FF0300"/>
            </a:gs>
            <a:gs pos="27499">
              <a:srgbClr val="FF7A00"/>
            </a:gs>
            <a:gs pos="50000">
              <a:srgbClr val="FFF200"/>
            </a:gs>
            <a:gs pos="72501">
              <a:srgbClr val="FF7A00"/>
            </a:gs>
            <a:gs pos="85001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339975" y="333375"/>
            <a:ext cx="3894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4378325"/>
            <a:ext cx="9144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solidFill>
                  <a:srgbClr val="0000FF"/>
                </a:solidFill>
                <a:latin typeface="Times New Roman" pitchFamily="18" charset="0"/>
              </a:rPr>
              <a:t>В середине ноября немецкое наступление возобновилось с новой силой. Лишь упорное сопротивление советских воинов вновь спасло столицу. 5-6 декабря 1941 г. Началось контрнаступление советских войск под Москвой. Враг был отброшен от Москвы на 100-250 км. Это было первое  крупное поражение немецких войск в ходе всей Второй мировой войны.</a:t>
            </a:r>
          </a:p>
        </p:txBody>
      </p:sp>
      <p:pic>
        <p:nvPicPr>
          <p:cNvPr id="222214" name="Picture 6" descr="ka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3375"/>
            <a:ext cx="5845175" cy="3844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0" y="620713"/>
            <a:ext cx="2843213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200" b="1">
                <a:solidFill>
                  <a:srgbClr val="0000FF"/>
                </a:solidFill>
                <a:latin typeface="Times New Roman" pitchFamily="18" charset="0"/>
              </a:rPr>
              <a:t>Мощным союзником наших войск стал «генерал – мороз». Провал под Москвой был первым убедительным поражением уверовавших в свою непобедимость гитлеровских войск.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/>
      <p:bldP spid="2222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Москв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255963"/>
            <a:ext cx="4824412" cy="3602037"/>
          </a:xfrm>
          <a:noFill/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07950" y="115888"/>
            <a:ext cx="903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Ленинградская стратегическая оборонительная операция. </a:t>
            </a:r>
          </a:p>
          <a:p>
            <a:pPr algn="ctr">
              <a:defRPr/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Оборонительные сражения на дальних подступах к Ленинграду начались 10 июля, решающее наступление немецких войск на Ленинград началось 8–10 августа 1941 г.</a:t>
            </a:r>
            <a:br>
              <a:rPr lang="ru-RU" sz="20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С немецкой стороны участвовали войска группы армий «Север» и 1-го воздушного флота, с советской — Северного (с 23 августа — Ленинградского) и Северо-Западного фронтов при содействии сил Балтийского флота, а также нескольких отдельных армий.</a:t>
            </a:r>
            <a:br>
              <a:rPr lang="ru-RU" sz="20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Немецким войскам не удалось захватить Ленинград, однако город был окружён и блокирован. Связь с «Большой землей» прервалась до января 1943 года, отбросить противника от Ленинграда удалось только в январе 1944 года.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88913"/>
            <a:ext cx="5041900" cy="6669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Ленинградскую беду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Руками не разведу,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Слезами не смою,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В землю не зарою,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За версту обойду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Ленинградскую беду.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Я не взглядом, не намеком,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Я не словом, не попреком,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FF00FF"/>
                </a:solidFill>
                <a:latin typeface="Times New Roman" pitchFamily="18" charset="0"/>
              </a:rPr>
              <a:t>Я земным поклоном</a:t>
            </a:r>
          </a:p>
          <a:p>
            <a:pPr lvl="2"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В поле зеленом</a:t>
            </a:r>
          </a:p>
          <a:p>
            <a:pPr lvl="3"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Помяну.</a:t>
            </a:r>
          </a:p>
          <a:p>
            <a:pPr lvl="3"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			А. Ахматова</a:t>
            </a:r>
          </a:p>
        </p:txBody>
      </p:sp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655762" y="2816225"/>
            <a:ext cx="5976938" cy="8651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причитание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12000">
              <a:srgbClr val="7005D4"/>
            </a:gs>
            <a:gs pos="30000">
              <a:srgbClr val="181CC7"/>
            </a:gs>
            <a:gs pos="60001">
              <a:srgbClr val="0A128C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39893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395288" y="333375"/>
            <a:ext cx="8280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0066"/>
                </a:solidFill>
                <a:latin typeface="Arial" charset="0"/>
              </a:rPr>
              <a:t>В кольце блокады Ленинграда оказалось 2 млн. 887 тыс. человек.</a:t>
            </a:r>
          </a:p>
          <a:p>
            <a:pPr algn="ctr" eaLnBrk="0" hangingPunct="0"/>
            <a:r>
              <a:rPr lang="ru-RU" sz="2400" b="1">
                <a:solidFill>
                  <a:srgbClr val="FF0066"/>
                </a:solidFill>
                <a:latin typeface="Arial" charset="0"/>
              </a:rPr>
              <a:t>Для фашистской Германии миллионы человеческих жизней ничего не стоили. Но Гитлер понимал, что людские и материальные ресурсы Германии ограничены; нельзя «рисковать жизнью немецкого солдата» при взятии Москвы и Ленинграда. Необходимо применить стратегию голода. Последовали многократные истерические выкрики Гитлера, что блокированный Ленинград «выжрет сам себя и, как спелый плод, упадет нам в руки». </a:t>
            </a:r>
          </a:p>
          <a:p>
            <a:pPr algn="ctr" eaLnBrk="0" hangingPunct="0"/>
            <a:r>
              <a:rPr lang="ru-RU" sz="2400" b="1">
                <a:solidFill>
                  <a:srgbClr val="FF0066"/>
                </a:solidFill>
                <a:latin typeface="Arial" charset="0"/>
              </a:rPr>
              <a:t>Обречь на мучительную медленную смерть, разобщить людей, лишить воли к сопротивлению, пробудить животные инстинкты, взять Ленинград голыми руками, а пленных превратить в рабов, готовых за миску баланды  на всё… Вот что такое фашистская стратегия голода.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416425" y="3244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 </a:t>
            </a:r>
          </a:p>
        </p:txBody>
      </p:sp>
      <p:pic>
        <p:nvPicPr>
          <p:cNvPr id="19459" name="Picture 5" descr="kat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2555875" y="0"/>
            <a:ext cx="45720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…И листовки летели с неба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 На пороги замерзших квартир: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«Будет хлеб. Вы хотите хлеба?..»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«Будет мир. Вам не снится мир?»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Дети, плача, хлеба просили,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Нет страшнее пытки такой.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Ленинградцы ворот не открыли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И не вышли к стене городской.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Без воды, без тепла, без света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День похож на черную ночь.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Может, в мире и силы нету,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Чтобы всё это превозмочь?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Умирали - и говорили: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-Наши дети увидят свет!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Но ворота они не открыли, 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На колени не встали, нет!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Мудрено ли, что в ратной работе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Город наш по- солдатски хорош?..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Петр построил его на болоте,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Arial" charset="0"/>
              </a:rPr>
              <a:t>Но прочнее земли не найдёш.</a:t>
            </a:r>
          </a:p>
          <a:p>
            <a:pPr eaLnBrk="0" hangingPunct="0"/>
            <a:r>
              <a:rPr lang="ru-RU" sz="2000" b="1" i="1">
                <a:solidFill>
                  <a:srgbClr val="0000FF"/>
                </a:solidFill>
                <a:latin typeface="Arial" charset="0"/>
              </a:rPr>
              <a:t>                           Елена Рывина</a:t>
            </a:r>
            <a:endParaRPr lang="ru-RU" sz="20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258763"/>
            <a:ext cx="914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66"/>
                </a:solidFill>
                <a:latin typeface="Arial" charset="0"/>
              </a:rPr>
              <a:t>В связи с истекающими запасами муки снижались нормы выдачи хлеба. Рабочие получали по 250 г хлеба, а неработающие – по 125 г хлеба. Крошечный, почти невесомый ломтик.</a:t>
            </a:r>
          </a:p>
          <a:p>
            <a:pPr algn="ctr" eaLnBrk="0" hangingPunct="0"/>
            <a:endParaRPr lang="ru-RU" sz="24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931988" y="49339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148263" y="38608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i="1"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755650" y="3860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4591050" y="51895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  <a:endParaRPr lang="ru-RU" i="1">
              <a:latin typeface="Arial" charset="0"/>
            </a:endParaRPr>
          </a:p>
        </p:txBody>
      </p:sp>
      <p:pic>
        <p:nvPicPr>
          <p:cNvPr id="188426" name="Picture 10" descr="2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6553200" cy="4587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2303463" y="3068638"/>
            <a:ext cx="68405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0066"/>
                </a:solidFill>
                <a:latin typeface="Arial" charset="0"/>
              </a:rPr>
              <a:t>Сто двадцать пять блокадных грамм</a:t>
            </a:r>
          </a:p>
          <a:p>
            <a:pPr algn="ctr" eaLnBrk="0" hangingPunct="0"/>
            <a:r>
              <a:rPr lang="ru-RU" sz="2800" b="1">
                <a:solidFill>
                  <a:srgbClr val="FF0066"/>
                </a:solidFill>
                <a:latin typeface="Arial" charset="0"/>
              </a:rPr>
              <a:t>С огнём и кровью пополам…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286000" y="225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>
                <a:latin typeface="Arial" charset="0"/>
              </a:rPr>
              <a:t> </a:t>
            </a:r>
            <a:endParaRPr lang="ru-RU" i="1">
              <a:latin typeface="Arial" charset="0"/>
            </a:endParaRPr>
          </a:p>
        </p:txBody>
      </p:sp>
      <p:pic>
        <p:nvPicPr>
          <p:cNvPr id="21507" name="Picture 5" descr="kat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297362" cy="5113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0"/>
            <a:ext cx="456247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6600"/>
                </a:solidFill>
                <a:latin typeface="Arial" charset="0"/>
              </a:rPr>
              <a:t>Ленинградка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Навсегда дорогой, неизменчивой,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Облик твой неподкупен и строг.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Вот идет ленинградская женщина,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Зябко кутаясь в темный платок.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Путь достался не близкий, не маленький,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Тяжко ухает пушечный гром.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Ты надела тяжелые валенки,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Подпоясалась ремешком.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А в суровую полночь морозную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Из-за туч не проглянет луна,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Ночь распорота вспышками грозными,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В мирный дом твой ворвалась война.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Только нет, не распалась рабочая, 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Трудовая большая семья – 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В санитарках, в дружинницах дочери,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В батальонах твои сыновья.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И любые осилищь ты горести.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Так спокоен и светил твой взгляд!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Сколько в сердце у матери горести:</a:t>
            </a:r>
          </a:p>
          <a:p>
            <a:pPr eaLnBrk="0" hangingPunct="0"/>
            <a:r>
              <a:rPr lang="ru-RU" b="1">
                <a:solidFill>
                  <a:srgbClr val="FF0066"/>
                </a:solidFill>
                <a:latin typeface="Arial" charset="0"/>
              </a:rPr>
              <a:t>Дети, родина, честь, Ленинград!</a:t>
            </a:r>
          </a:p>
          <a:p>
            <a:pPr algn="r" eaLnBrk="0" hangingPunct="0"/>
            <a:r>
              <a:rPr lang="ru-RU" b="1" i="1">
                <a:solidFill>
                  <a:srgbClr val="FF0066"/>
                </a:solidFill>
                <a:latin typeface="Arial" charset="0"/>
              </a:rPr>
              <a:t>1942 г. Борис Лихарев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9750" y="2039938"/>
            <a:ext cx="414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7178675" y="32956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>
                <a:latin typeface="Arial" charset="0"/>
              </a:rPr>
              <a:t> </a:t>
            </a:r>
            <a:endParaRPr lang="ru-RU" i="1">
              <a:latin typeface="Arial" charset="0"/>
            </a:endParaRPr>
          </a:p>
        </p:txBody>
      </p:sp>
      <p:pic>
        <p:nvPicPr>
          <p:cNvPr id="190471" name="Picture 7" descr="2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4932363" cy="3463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0" y="404813"/>
            <a:ext cx="47101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В январе 1944 г. началось советское контрнаступление под Ленинградом. Его целью было снятие 900-дневной блокады. </a:t>
            </a: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4581525" y="0"/>
            <a:ext cx="456247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За залпом залп.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Гремит салют.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Ракеты в воздухе горячем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Цветами пестрыми цветут.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А ленинградцы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Тихо плачут.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Ни успокаивать пока,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Ни утешать людей не надо.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Их радость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Слишком ВЕЛИКА – 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Гремит салют над Ленинградом!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Их радость велика,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Но боль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Заговорила и прорвалась: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На праздничный салют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С тобой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Пол-Ленинграда не поднялось…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Рыдают люди, и поют,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И лиц заплаканных не прячут.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Сегодня в городе – 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Салют!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Сегодня ленинградцы</a:t>
            </a:r>
          </a:p>
          <a:p>
            <a:pPr algn="ctr" eaLnBrk="0" hangingPunct="0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Плачут…</a:t>
            </a:r>
          </a:p>
          <a:p>
            <a:pPr algn="r" eaLnBrk="0" hangingPunct="0"/>
            <a:r>
              <a:rPr lang="ru-RU" b="1" i="1">
                <a:solidFill>
                  <a:srgbClr val="0000FF"/>
                </a:solidFill>
                <a:latin typeface="Times New Roman" pitchFamily="18" charset="0"/>
              </a:rPr>
              <a:t>Юрий Воронов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2" grpId="0"/>
      <p:bldP spid="1904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1">
              <a:srgbClr val="000040"/>
            </a:gs>
            <a:gs pos="25000">
              <a:srgbClr val="400040"/>
            </a:gs>
            <a:gs pos="37500">
              <a:srgbClr val="8F0040"/>
            </a:gs>
            <a:gs pos="45000">
              <a:srgbClr val="F27300"/>
            </a:gs>
            <a:gs pos="50000">
              <a:srgbClr val="FFBF00"/>
            </a:gs>
            <a:gs pos="55000">
              <a:srgbClr val="F27300"/>
            </a:gs>
            <a:gs pos="62500">
              <a:srgbClr val="8F0040"/>
            </a:gs>
            <a:gs pos="75000">
              <a:srgbClr val="400040"/>
            </a:gs>
            <a:gs pos="89999">
              <a:srgbClr val="000040"/>
            </a:gs>
            <a:gs pos="10000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5508625" y="476250"/>
            <a:ext cx="3240088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77500"/>
                      </a:srgbClr>
                    </a:gs>
                    <a:gs pos="70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1941</a:t>
            </a:r>
          </a:p>
        </p:txBody>
      </p:sp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3960812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77500"/>
                      </a:srgbClr>
                    </a:gs>
                    <a:gs pos="70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22 июня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771775" y="2420938"/>
            <a:ext cx="5915025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Роса еще дремала на лафете,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Когда под громом дрогнул Измаил: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Трубач полка-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У штаба-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На рассвете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В холодный горн тревогу затрубил.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Набата звук,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Кинжальный, резкий, плотный,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Летел Троянов Вал,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Как будто он не гарнизон пехотный,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А всю Россию к бою поднимал!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					</a:t>
            </a:r>
            <a:r>
              <a:rPr lang="ru-RU" sz="2000" b="1" smtClean="0">
                <a:solidFill>
                  <a:srgbClr val="FFFF00"/>
                </a:solidFill>
              </a:rPr>
              <a:t>А. Недогонов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3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3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3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3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3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3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3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30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4176713" cy="55451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Сталинградская битва.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    Летом 1942 года фашисты подошли к Волге. Гитлер приказал взять Сталинград (нынешней Волгоград). Он стремился овладеть территориями, богатые углём (Донбасс), хлебом (Кубань, Поволжье), нефтью (Баку). Фашисты хотели перерезать главную водную дорогу СССР – Волгу. </a:t>
            </a:r>
          </a:p>
        </p:txBody>
      </p:sp>
      <p:pic>
        <p:nvPicPr>
          <p:cNvPr id="68619" name="Picture 11" descr="1941_5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19319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6" name="Picture 8" descr="kat0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49500"/>
            <a:ext cx="3194050" cy="43211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1">
              <a:srgbClr val="000040"/>
            </a:gs>
            <a:gs pos="25000">
              <a:srgbClr val="400040"/>
            </a:gs>
            <a:gs pos="37500">
              <a:srgbClr val="8F0040"/>
            </a:gs>
            <a:gs pos="45000">
              <a:srgbClr val="F27300"/>
            </a:gs>
            <a:gs pos="50000">
              <a:srgbClr val="FFBF00"/>
            </a:gs>
            <a:gs pos="55000">
              <a:srgbClr val="F27300"/>
            </a:gs>
            <a:gs pos="62500">
              <a:srgbClr val="8F0040"/>
            </a:gs>
            <a:gs pos="75000">
              <a:srgbClr val="400040"/>
            </a:gs>
            <a:gs pos="89999">
              <a:srgbClr val="000040"/>
            </a:gs>
            <a:gs pos="10000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0"/>
            <a:ext cx="9144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Вся страна устремилась на помощь Сталинграду.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В начале сентября в разрушенном до основания Сталинграде завязались уличные бои. Но упорство и мужество советских защитников города на Волге сделали, казалось, невозможное. Немцы не только не смогли занять город, но и перешли к обороне.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Фашистские войска , рвущиеся к Волге, были остановлены, и целых 22 немецких дивизии попали в плен.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454900" y="34607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492500" y="15573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92519" name="Picture 7" descr="kat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4654550" cy="3571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4929188" y="4214813"/>
            <a:ext cx="42148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Гулко катился в кровавой мгле</a:t>
            </a:r>
          </a:p>
          <a:p>
            <a:r>
              <a:rPr lang="ru-RU" b="1">
                <a:solidFill>
                  <a:srgbClr val="FFFF00"/>
                </a:solidFill>
              </a:rPr>
              <a:t>Сотой атаки вал.</a:t>
            </a:r>
          </a:p>
          <a:p>
            <a:r>
              <a:rPr lang="ru-RU" b="1">
                <a:solidFill>
                  <a:srgbClr val="FFFF00"/>
                </a:solidFill>
              </a:rPr>
              <a:t>Злой и упрямый, по грудь в земле,</a:t>
            </a:r>
          </a:p>
          <a:p>
            <a:r>
              <a:rPr lang="ru-RU" b="1">
                <a:solidFill>
                  <a:srgbClr val="FFFF00"/>
                </a:solidFill>
              </a:rPr>
              <a:t>Насмерть солдат стоял.</a:t>
            </a:r>
          </a:p>
          <a:p>
            <a:r>
              <a:rPr lang="ru-RU" b="1">
                <a:solidFill>
                  <a:srgbClr val="FFFF00"/>
                </a:solidFill>
              </a:rPr>
              <a:t>Знал он, что нет дороги назад –</a:t>
            </a:r>
          </a:p>
          <a:p>
            <a:r>
              <a:rPr lang="ru-RU" b="1">
                <a:solidFill>
                  <a:srgbClr val="FFFF00"/>
                </a:solidFill>
              </a:rPr>
              <a:t>Он защищал Сталинград.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0"/>
            </a:gs>
            <a:gs pos="10001">
              <a:srgbClr val="F27300"/>
            </a:gs>
            <a:gs pos="25000">
              <a:srgbClr val="8F0040"/>
            </a:gs>
            <a:gs pos="50000">
              <a:srgbClr val="400040"/>
            </a:gs>
            <a:gs pos="80000">
              <a:srgbClr val="00004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1187450" y="1700213"/>
            <a:ext cx="717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5884863" y="3251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191497" name="Picture 9" descr="kat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455987" cy="4679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4211638" y="981075"/>
            <a:ext cx="45624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И пробил час. Удар обрушен первый, - 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От Сталинграда пятится злодей.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И ахнул мир, узнав, что значит верность,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Что значит ярость верящих людей.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Идут полки,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Идут полки на запад,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Осуществляя Родины приказ.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395288" y="5734050"/>
            <a:ext cx="87487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FF00"/>
                </a:solidFill>
                <a:latin typeface="Arial" charset="0"/>
              </a:rPr>
              <a:t>1943 год – разгром немцев под   Сталинградом.</a:t>
            </a:r>
          </a:p>
          <a:p>
            <a:pPr algn="ctr" eaLnBrk="0" hangingPunct="0"/>
            <a:r>
              <a:rPr lang="ru-RU" b="1">
                <a:solidFill>
                  <a:srgbClr val="FFFF00"/>
                </a:solidFill>
                <a:latin typeface="Arial" charset="0"/>
              </a:rPr>
              <a:t>Победа под Сталинградом стала началом массового изгнания противника с советской земли.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1" grpId="0"/>
      <p:bldP spid="1925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50000">
              <a:srgbClr val="990033"/>
            </a:gs>
            <a:gs pos="100000">
              <a:srgbClr val="CC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2997200"/>
            <a:ext cx="47879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Мне б только,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Вот эту гранату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Злорадно подставив на взвод,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Всадить ее,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Врезать, как надо,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В четырежды проклятый дзод,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Чтоб стало в нем пусто и тихо,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Чтоб пылью осел он в траву!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… Прожить бы мне эти полмига,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А там я сто лет проживу!	</a:t>
            </a:r>
            <a:r>
              <a:rPr lang="ru-RU" sz="2000" b="1" smtClean="0">
                <a:solidFill>
                  <a:srgbClr val="FFFF00"/>
                </a:solidFill>
              </a:rPr>
              <a:t>				         П. Шубин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FFFF00"/>
              </a:solidFill>
            </a:endParaRPr>
          </a:p>
        </p:txBody>
      </p:sp>
      <p:pic>
        <p:nvPicPr>
          <p:cNvPr id="90116" name="Picture 4" descr="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374491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0" y="476250"/>
            <a:ext cx="4608513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V Boli" pitchFamily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V Boli" pitchFamily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9pPr>
          </a:lstStyle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Нет,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Не до седин,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Не до славы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Я век свой хотел бы продлить,-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Мне б только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До той  вон канавы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Полмига, полшага прожить;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Прижаться к земле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И в лазури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Июльского ясного дня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Увидеть оскал амбразуры</a:t>
            </a:r>
          </a:p>
          <a:p>
            <a:pPr eaLnBrk="1" hangingPunct="1"/>
            <a:r>
              <a:rPr lang="ru-RU" sz="2200" b="1">
                <a:solidFill>
                  <a:srgbClr val="FFFF00"/>
                </a:solidFill>
                <a:latin typeface="Arial" charset="0"/>
              </a:rPr>
              <a:t>И острые вспышки огня.</a:t>
            </a:r>
          </a:p>
          <a:p>
            <a:pPr eaLnBrk="1" hangingPunct="1">
              <a:spcBef>
                <a:spcPct val="50000"/>
              </a:spcBef>
            </a:pPr>
            <a:endParaRPr lang="ru-RU" sz="22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0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0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0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0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0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0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урская Битва - самое кровопролитное сражение Великой Отечественной войны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41663"/>
            <a:ext cx="3419475" cy="3598862"/>
          </a:xfr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115888"/>
            <a:ext cx="9144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Курская битва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- одна из самых масштабных в Великой Отечественной. В сражениях с 5 июля по 23 августа 1943 года участвовали свыше четырех миллионов человек с обеих сторон, 4 тысячи танков и 12 тысяч боевых самолетов. </a:t>
            </a:r>
            <a:br>
              <a:rPr lang="ru-RU" sz="24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5 июля 1943 года немецкие ударные группировки по плану операции "Цитадель" начали наступление на Курск.12 июля в районе Прохоровки произошло самое крупное в истории войн встречное танковое сражение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994150" y="2997200"/>
            <a:ext cx="514985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Победа под Курском стала коренным переломом в войне и ознаменовала окончательный крах наступательной стратегии вермахта. Дорогой ценой обошлась победа в Курской битве советским войскам. Они потеряли свыше 860 тысяч человек, более 6 тысяч танков, самоходок, свыше 1,6 тысячи самолетов.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216150" y="122872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  <a:endParaRPr lang="ru-RU" i="1">
              <a:latin typeface="Arial" charset="0"/>
            </a:endParaRPr>
          </a:p>
        </p:txBody>
      </p:sp>
      <p:pic>
        <p:nvPicPr>
          <p:cNvPr id="28675" name="Picture 5" descr="kat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5" name="Picture 7" descr="kat0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943475" cy="37163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0" y="4005263"/>
            <a:ext cx="5581650" cy="2647950"/>
          </a:xfrm>
          <a:prstGeom prst="rect">
            <a:avLst/>
          </a:prstGeom>
          <a:solidFill>
            <a:srgbClr val="E5FFFF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chemeClr val="accent2"/>
                </a:solidFill>
                <a:latin typeface="Arial" charset="0"/>
              </a:rPr>
              <a:t>Война – жесточе нету слова,</a:t>
            </a:r>
          </a:p>
          <a:p>
            <a:pPr algn="ctr" eaLnBrk="0" hangingPunct="0"/>
            <a:r>
              <a:rPr lang="ru-RU" sz="2400" b="1">
                <a:solidFill>
                  <a:schemeClr val="accent2"/>
                </a:solidFill>
                <a:latin typeface="Arial" charset="0"/>
              </a:rPr>
              <a:t>Война – печальней нету слова,</a:t>
            </a:r>
          </a:p>
          <a:p>
            <a:pPr algn="ctr" eaLnBrk="0" hangingPunct="0"/>
            <a:r>
              <a:rPr lang="ru-RU" sz="2400" b="1">
                <a:solidFill>
                  <a:schemeClr val="accent2"/>
                </a:solidFill>
                <a:latin typeface="Arial" charset="0"/>
              </a:rPr>
              <a:t>Война – святее нету слова.</a:t>
            </a:r>
          </a:p>
          <a:p>
            <a:pPr algn="ctr" eaLnBrk="0" hangingPunct="0"/>
            <a:r>
              <a:rPr lang="ru-RU" sz="2400" b="1">
                <a:solidFill>
                  <a:schemeClr val="accent2"/>
                </a:solidFill>
                <a:latin typeface="Arial" charset="0"/>
              </a:rPr>
              <a:t>В тоске и славе этих лет, </a:t>
            </a:r>
          </a:p>
          <a:p>
            <a:pPr algn="ctr" eaLnBrk="0" hangingPunct="0"/>
            <a:r>
              <a:rPr lang="ru-RU" sz="2400" b="1">
                <a:solidFill>
                  <a:schemeClr val="accent2"/>
                </a:solidFill>
                <a:latin typeface="Arial" charset="0"/>
              </a:rPr>
              <a:t>И на устах у нас иного</a:t>
            </a:r>
          </a:p>
          <a:p>
            <a:pPr algn="ctr" eaLnBrk="0" hangingPunct="0"/>
            <a:r>
              <a:rPr lang="ru-RU" sz="2400" b="1">
                <a:solidFill>
                  <a:schemeClr val="accent2"/>
                </a:solidFill>
                <a:latin typeface="Arial" charset="0"/>
              </a:rPr>
              <a:t>Ещё не может быть и нет…</a:t>
            </a:r>
          </a:p>
          <a:p>
            <a:pPr algn="ctr" eaLnBrk="0" hangingPunct="0"/>
            <a:r>
              <a:rPr lang="ru-RU" sz="2400" b="1">
                <a:solidFill>
                  <a:schemeClr val="accent2"/>
                </a:solidFill>
                <a:latin typeface="Arial" charset="0"/>
              </a:rPr>
              <a:t>                  </a:t>
            </a:r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Александр Твардовский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5000">
              <a:srgbClr val="FF0000"/>
            </a:gs>
            <a:gs pos="17500">
              <a:srgbClr val="BA0066"/>
            </a:gs>
            <a:gs pos="35001">
              <a:srgbClr val="66008F"/>
            </a:gs>
            <a:gs pos="50000">
              <a:srgbClr val="000082"/>
            </a:gs>
            <a:gs pos="64999">
              <a:srgbClr val="66008F"/>
            </a:gs>
            <a:gs pos="82500">
              <a:srgbClr val="BA0066"/>
            </a:gs>
            <a:gs pos="95000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221191" name="Picture 7" descr="1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>
            <a:fillRect/>
          </a:stretch>
        </p:blipFill>
        <p:spPr bwMode="auto">
          <a:xfrm>
            <a:off x="2195513" y="2460625"/>
            <a:ext cx="6554787" cy="4297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2" name="Picture 8" descr="2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6"/>
          <a:stretch>
            <a:fillRect/>
          </a:stretch>
        </p:blipFill>
        <p:spPr bwMode="auto">
          <a:xfrm>
            <a:off x="4572000" y="188913"/>
            <a:ext cx="4344988" cy="2736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179388" y="188913"/>
            <a:ext cx="45624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00"/>
                </a:solidFill>
                <a:latin typeface="Arial" charset="0"/>
              </a:rPr>
              <a:t>1418 дней и ночей полыхали бои. </a:t>
            </a:r>
          </a:p>
          <a:p>
            <a:pPr eaLnBrk="0" hangingPunct="0"/>
            <a:r>
              <a:rPr lang="ru-RU" sz="2400" b="1">
                <a:solidFill>
                  <a:srgbClr val="FFFF00"/>
                </a:solidFill>
                <a:latin typeface="Arial" charset="0"/>
              </a:rPr>
              <a:t>1418 дней и ночей вел советский народ освободительную войну.</a:t>
            </a:r>
          </a:p>
          <a:p>
            <a:pPr eaLnBrk="0" hangingPunct="0"/>
            <a:r>
              <a:rPr lang="ru-RU" sz="2400" b="1">
                <a:solidFill>
                  <a:srgbClr val="FFFF00"/>
                </a:solidFill>
                <a:latin typeface="Arial" charset="0"/>
              </a:rPr>
              <a:t>Долог и труден был путь к Победе!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9207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Мы никогда не сможем почувствовать ужасы тех военных лет. Как все минувшее, чему мы не были ни свидетелями, ни участниками, та Великая война вызывает у нас не воспоминания, а мысли…</a:t>
            </a:r>
          </a:p>
        </p:txBody>
      </p:sp>
      <p:pic>
        <p:nvPicPr>
          <p:cNvPr id="205829" name="Picture 5" descr="kat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7380287" cy="5229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 descr="kat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7164388" cy="4581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1" name="Picture 7" descr="kat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6276975" cy="33829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 descr="ka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350"/>
            <a:ext cx="6300788" cy="4311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5" name="Picture 7" descr="kat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03550"/>
            <a:ext cx="5724525" cy="3498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Мы не вспомним поросшие бурьяном и ржавчиной поля, пресный вкус кирпичной пыли на руинах городов и деревень, запах смерти – не символический, а реальный. Мы не можем это вспомнить и заново пережить, потому что это было не с нами. 27 млн. наших людей – мужчин, женщин, детей – унесла война. Им уже не помочь. Они не требуют больше сострадания и участия. </a:t>
            </a: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Но мы должны о них помнить! И мы помним о них!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261C"/>
            </a:gs>
            <a:gs pos="3000">
              <a:srgbClr val="EBDAD4"/>
            </a:gs>
            <a:gs pos="14499">
              <a:srgbClr val="C0524E"/>
            </a:gs>
            <a:gs pos="21001">
              <a:srgbClr val="80302D"/>
            </a:gs>
            <a:gs pos="22000">
              <a:srgbClr val="9C6563"/>
            </a:gs>
            <a:gs pos="24001">
              <a:srgbClr val="FFFFFF"/>
            </a:gs>
            <a:gs pos="39500">
              <a:srgbClr val="83A7C3"/>
            </a:gs>
            <a:gs pos="43500">
              <a:srgbClr val="768FB9"/>
            </a:gs>
            <a:gs pos="46001">
              <a:srgbClr val="83A7C3"/>
            </a:gs>
            <a:gs pos="50000">
              <a:srgbClr val="DCEBF5"/>
            </a:gs>
            <a:gs pos="53999">
              <a:srgbClr val="83A7C3"/>
            </a:gs>
            <a:gs pos="56500">
              <a:srgbClr val="768FB9"/>
            </a:gs>
            <a:gs pos="60501">
              <a:srgbClr val="83A7C3"/>
            </a:gs>
            <a:gs pos="75999">
              <a:srgbClr val="FFFFFF"/>
            </a:gs>
            <a:gs pos="78000">
              <a:srgbClr val="9C6563"/>
            </a:gs>
            <a:gs pos="78999">
              <a:srgbClr val="80302D"/>
            </a:gs>
            <a:gs pos="85501">
              <a:srgbClr val="C0524E"/>
            </a:gs>
            <a:gs pos="97000">
              <a:srgbClr val="EBDAD4"/>
            </a:gs>
            <a:gs pos="100000">
              <a:srgbClr val="55261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5761038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Вот человек – он искалечен,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В рубцах лицо. Но ты гляди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И взгляд испуганно при встрече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С его лица не отводи.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Он шел к Победе, задыхаясь,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Не думал о себе в пути,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Чтобы она была такая: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Взглянуть – и глаз не отвести!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  <a:latin typeface="Times New Roman" pitchFamily="18" charset="0"/>
              </a:rPr>
              <a:t>				С. Орлов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6600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52229" name="Picture 5" descr="в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352901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111125"/>
            <a:ext cx="90360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Ранним утром </a:t>
            </a:r>
            <a:r>
              <a:rPr lang="ru-RU" sz="2400" b="1">
                <a:solidFill>
                  <a:srgbClr val="CC0000"/>
                </a:solidFill>
                <a:latin typeface="Times New Roman" pitchFamily="18" charset="0"/>
              </a:rPr>
              <a:t>22 июня 1941 года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после артиллерийской и авиационной подготовки немецкие войска перешли границу СССР. Уже после этого, в 5.30 утра посол Германии в СССР В. Шуленбург явился к Народному комиссару иностранных дел СССР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В. М. Молотову и сделал заявление, содержание которого сводилось к тому, что советское правительство проводило подрывную политику в Германии и в оккупированных ею странах, проводило внешнюю политику, направленную против Германии, и «сосредоточило на германской границе все свои войска в полной боевой готовности». </a:t>
            </a:r>
          </a:p>
        </p:txBody>
      </p:sp>
      <p:pic>
        <p:nvPicPr>
          <p:cNvPr id="61446" name="Picture 6" descr="i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3240087" cy="2095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битва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1951037" cy="23034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00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" b="7428"/>
          <a:stretch>
            <a:fillRect/>
          </a:stretch>
        </p:blipFill>
        <p:spPr bwMode="auto">
          <a:xfrm>
            <a:off x="7019925" y="115888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i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6880" r="7416" b="13797"/>
          <a:stretch>
            <a:fillRect/>
          </a:stretch>
        </p:blipFill>
        <p:spPr bwMode="auto">
          <a:xfrm>
            <a:off x="395288" y="260350"/>
            <a:ext cx="24479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4" descr="п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20542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15" descr="письмо с фрон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455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613"/>
            <a:ext cx="25161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2" name="WordArt 18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3384550" cy="17287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625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фронтовые </a:t>
            </a:r>
          </a:p>
        </p:txBody>
      </p:sp>
      <p:sp>
        <p:nvSpPr>
          <p:cNvPr id="67603" name="WordArt 19"/>
          <p:cNvSpPr>
            <a:spLocks noChangeArrowheads="1" noChangeShapeType="1" noTextEdit="1"/>
          </p:cNvSpPr>
          <p:nvPr/>
        </p:nvSpPr>
        <p:spPr bwMode="auto">
          <a:xfrm>
            <a:off x="5795963" y="2349500"/>
            <a:ext cx="2663825" cy="1090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8167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письма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2" grpId="0" animBg="1"/>
      <p:bldP spid="676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Documents and Settings\Маргарита\Desktop\65 шагов к Победе М.В\Картинки\60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71500"/>
            <a:ext cx="395446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Маргарита\Desktop\65 шагов к Победе М.В\Картинки\1927436000977b43255204b53434b79377b554c1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0"/>
            <a:ext cx="4357687" cy="28717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4" descr="C:\Documents and Settings\Маргарита\Desktop\65 шагов к Победе М.В\Картинки\post-2314-12643353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7888" y="3714750"/>
            <a:ext cx="4117975" cy="29305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6" descr="C:\Documents and Settings\Маргарита\Desktop\65 шагов к Победе М.В\Картинки\lette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4475"/>
            <a:ext cx="34290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C:\Documents and Settings\Маргарита\Desktop\65 шагов к победе\Картинки\georg_lent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4666">
            <a:off x="101600" y="5145088"/>
            <a:ext cx="1373188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PubTriangle" descr="Пергамент"/>
          <p:cNvSpPr>
            <a:spLocks noEditPoints="1" noChangeArrowheads="1"/>
          </p:cNvSpPr>
          <p:nvPr/>
        </p:nvSpPr>
        <p:spPr bwMode="auto">
          <a:xfrm>
            <a:off x="107950" y="115888"/>
            <a:ext cx="9036050" cy="6742112"/>
          </a:xfrm>
          <a:custGeom>
            <a:avLst/>
            <a:gdLst>
              <a:gd name="T0" fmla="*/ 3048830 w 21600"/>
              <a:gd name="T1" fmla="*/ 0 h 21600"/>
              <a:gd name="T2" fmla="*/ 1524415 w 21600"/>
              <a:gd name="T3" fmla="*/ 3371056 h 21600"/>
              <a:gd name="T4" fmla="*/ 0 w 21600"/>
              <a:gd name="T5" fmla="*/ 6742112 h 21600"/>
              <a:gd name="T6" fmla="*/ 4518025 w 21600"/>
              <a:gd name="T7" fmla="*/ 5134306 h 21600"/>
              <a:gd name="T8" fmla="*/ 9036050 w 21600"/>
              <a:gd name="T9" fmla="*/ 3526187 h 21600"/>
              <a:gd name="T10" fmla="*/ 6042440 w 21600"/>
              <a:gd name="T11" fmla="*/ 17632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5382 w 21600"/>
              <a:gd name="T19" fmla="*/ 5649 h 21600"/>
              <a:gd name="T20" fmla="*/ 14444 w 21600"/>
              <a:gd name="T21" fmla="*/ 1471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7288" y="0"/>
                </a:moveTo>
                <a:lnTo>
                  <a:pt x="0" y="21600"/>
                </a:lnTo>
                <a:lnTo>
                  <a:pt x="21600" y="11297"/>
                </a:lnTo>
                <a:lnTo>
                  <a:pt x="7288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Недели две разыскивала почта</a:t>
            </a: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Четырехзначный номер ППС.</a:t>
            </a: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И почтальон доставил темной ночью</a:t>
            </a: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Открытку в роту, в обожженный лес.</a:t>
            </a: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Но адресат погиб на переправе,</a:t>
            </a: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И ротный писарь написал в углу:</a:t>
            </a: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«Вернуть за невозможностью доставить»,-</a:t>
            </a: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И почтальон ушел в ночную мглу…</a:t>
            </a:r>
          </a:p>
          <a:p>
            <a:endParaRPr lang="ru-RU" sz="1600" b="1" i="1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ru-RU" sz="1600" b="1" i="1">
                <a:solidFill>
                  <a:schemeClr val="accent2"/>
                </a:solidFill>
                <a:latin typeface="Comic Sans MS" pitchFamily="66" charset="0"/>
              </a:rPr>
              <a:t>		С. Орлов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50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50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5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5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5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5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5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5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5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5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5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5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5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5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5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5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85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85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85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85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85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85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85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85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85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85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85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85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85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85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85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85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85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85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85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85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85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4999">
              <a:srgbClr val="66008F"/>
            </a:gs>
            <a:gs pos="32500">
              <a:srgbClr val="BA0066"/>
            </a:gs>
            <a:gs pos="45000">
              <a:srgbClr val="FF0000"/>
            </a:gs>
            <a:gs pos="50000">
              <a:srgbClr val="FF8200"/>
            </a:gs>
            <a:gs pos="55000">
              <a:srgbClr val="FF0000"/>
            </a:gs>
            <a:gs pos="67500">
              <a:srgbClr val="BA0066"/>
            </a:gs>
            <a:gs pos="85001">
              <a:srgbClr val="66008F"/>
            </a:gs>
            <a:gs pos="100000">
              <a:srgbClr val="00008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260350"/>
            <a:ext cx="4608513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    История праздника День Победы ведется с 9 мая 1945 года, когда в пригороде Берлина начальником штаба верховного главнокомандования генерал-фельдмаршалом В. Кейтелем от вермахта, заместителем Верховного главнокомандующего маршалом СССР Георгием Жуковым от Красной армии и маршалом авиации Великобритании А. Теддером от союзников, был подписан акт о безоговорочной и полной капитуляции вермахта.</a:t>
            </a:r>
          </a:p>
        </p:txBody>
      </p:sp>
      <p:pic>
        <p:nvPicPr>
          <p:cNvPr id="62468" name="Picture 4" descr="Ke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285" r="5927" b="8145"/>
          <a:stretch>
            <a:fillRect/>
          </a:stretch>
        </p:blipFill>
        <p:spPr bwMode="auto">
          <a:xfrm>
            <a:off x="4427538" y="1557338"/>
            <a:ext cx="4608512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148263" y="333375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V Boli" pitchFamily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V Boli" pitchFamily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Reichstag_berli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285" r="4259" b="9286"/>
          <a:stretch>
            <a:fillRect/>
          </a:stretch>
        </p:blipFill>
        <p:spPr>
          <a:xfrm>
            <a:off x="1476375" y="115888"/>
            <a:ext cx="6337300" cy="4346575"/>
          </a:xfrm>
          <a:noFill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975"/>
            <a:ext cx="2190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419475" y="4797425"/>
            <a:ext cx="4249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Знамя Победы водрузили Егоров и Кантария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6" descr="0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0825" y="115888"/>
            <a:ext cx="8713788" cy="2781300"/>
          </a:xfrm>
          <a:prstGeom prst="rect">
            <a:avLst/>
          </a:prstGeom>
          <a:solidFill>
            <a:srgbClr val="C0C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V Boli" pitchFamily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V Boli" pitchFamily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pPr eaLnBrk="1" hangingPunct="1">
              <a:spcBef>
                <a:spcPct val="50000"/>
              </a:spcBef>
            </a:pPr>
            <a:endParaRPr lang="ru-RU" sz="28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333375"/>
            <a:ext cx="5111750" cy="2447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тот день, </a:t>
            </a:r>
            <a:br>
              <a:rPr lang="ru-RU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окончилась война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500438"/>
            <a:ext cx="8229600" cy="2981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CC"/>
                </a:solidFill>
              </a:rPr>
              <a:t>В тот день, когда окончилась война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CC"/>
                </a:solidFill>
              </a:rPr>
              <a:t>И все стволы палили в счет салюта,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CC"/>
                </a:solidFill>
              </a:rPr>
              <a:t>В тот час на торжестве была одна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CC"/>
                </a:solidFill>
              </a:rPr>
              <a:t>Особая для наших душ минута…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CC"/>
                </a:solidFill>
              </a:rPr>
              <a:t>					А. Твардовский</a:t>
            </a:r>
          </a:p>
        </p:txBody>
      </p:sp>
      <p:pic>
        <p:nvPicPr>
          <p:cNvPr id="48134" name="Picture 6" descr="п"/>
          <p:cNvPicPr>
            <a:picLocks noChangeAspect="1" noChangeArrowheads="1"/>
          </p:cNvPicPr>
          <p:nvPr/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29527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0000FF"/>
            </a:gs>
            <a:gs pos="100000">
              <a:srgbClr val="66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FF"/>
              </a:clrFrom>
              <a:clrTo>
                <a:srgbClr val="0080FF">
                  <a:alpha val="0"/>
                </a:srgbClr>
              </a:clrTo>
            </a:clrChange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" b="2631"/>
          <a:stretch>
            <a:fillRect/>
          </a:stretch>
        </p:blipFill>
        <p:spPr bwMode="auto">
          <a:xfrm>
            <a:off x="0" y="0"/>
            <a:ext cx="270033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2924175"/>
            <a:ext cx="86042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  Но еще до этого момента  Сталиным был подписан указ Президиума Верховного Совета СССР о том, что отныне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9 мая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6" descr="kat0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A0029"/>
            </a:gs>
            <a:gs pos="100000">
              <a:srgbClr val="53001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250825" y="1341438"/>
            <a:ext cx="1944688" cy="410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3B3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3276600" y="5300663"/>
            <a:ext cx="5291138" cy="1123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DE6104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мая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22501">
              <a:srgbClr val="FF7A00"/>
            </a:gs>
            <a:gs pos="35001">
              <a:srgbClr val="FF0300"/>
            </a:gs>
            <a:gs pos="50000">
              <a:srgbClr val="4D0808"/>
            </a:gs>
            <a:gs pos="64999">
              <a:srgbClr val="FF0300"/>
            </a:gs>
            <a:gs pos="77499">
              <a:srgbClr val="FF7A00"/>
            </a:gs>
            <a:gs pos="100000">
              <a:srgbClr val="FFF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350" y="1773238"/>
            <a:ext cx="6994525" cy="45259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Тот самый длинный день в году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С его безоблачной погодой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Нам выдал общую беду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На всех, на все четыре года.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Она такой вдавила след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И стольких наземь положила,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Что двадцать лет и тридцать лет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Живым не верится, что живы…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					К. Симонов</a:t>
            </a:r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569325" cy="100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2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490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Тот самый длинный день в году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100000">
              <a:srgbClr val="9900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984750"/>
            <a:ext cx="8820150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</a:rPr>
              <a:t>Решение о проведении Парада Победы на Красной площади было принято Сталиным в середине мая 1945-го, практически сразу после разгрома последней оказывающей сопротивление группировки немецко-фашистских войск 13-го мая.</a:t>
            </a:r>
          </a:p>
        </p:txBody>
      </p:sp>
      <p:pic>
        <p:nvPicPr>
          <p:cNvPr id="63492" name="Picture 4" descr="pa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4236" r="4410" b="6071"/>
          <a:stretch>
            <a:fillRect/>
          </a:stretch>
        </p:blipFill>
        <p:spPr bwMode="auto">
          <a:xfrm>
            <a:off x="2411413" y="1412875"/>
            <a:ext cx="51847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82089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V Boli" pitchFamily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V Boli" pitchFamily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Первый Парад в честь Победы СССР в Великой Отечественной войне прошел  24 июня 1945 года на Красной площади.</a:t>
            </a:r>
          </a:p>
          <a:p>
            <a:pPr eaLnBrk="1" hangingPunct="1">
              <a:spcBef>
                <a:spcPct val="50000"/>
              </a:spcBef>
            </a:pPr>
            <a:endParaRPr lang="ru-RU" sz="3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0066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865">
            <a:off x="179388" y="115888"/>
            <a:ext cx="25892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1"/>
          <p:cNvSpPr>
            <a:spLocks noChangeArrowheads="1"/>
          </p:cNvSpPr>
          <p:nvPr/>
        </p:nvSpPr>
        <p:spPr bwMode="auto">
          <a:xfrm>
            <a:off x="2627313" y="1125538"/>
            <a:ext cx="3889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	Парад Победы в России - традиционно проводится на Красной Площади, в Москве. Кроме Москвы, 9 мая Парады проходят в других городах - героях бывшего СССР.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3200" b="1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644900"/>
            <a:ext cx="7777162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</a:t>
            </a:r>
            <a:r>
              <a:rPr lang="ru-RU" sz="2800" b="1" smtClean="0">
                <a:solidFill>
                  <a:srgbClr val="FF00FF"/>
                </a:solidFill>
                <a:latin typeface="Times New Roman" pitchFamily="18" charset="0"/>
              </a:rPr>
              <a:t>Самый грандиозный салют был проведен в 22-00 9 мая 1945 года в День Победы. Было сделано 30 залпов из тысячи, в основном зенитных, орудий. Небо подсвечивала праздничная иллюминация прожекторов войск ПВО.</a:t>
            </a:r>
          </a:p>
        </p:txBody>
      </p:sp>
      <p:pic>
        <p:nvPicPr>
          <p:cNvPr id="46083" name="Picture 4" descr="sal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15315" r="9993" b="8986"/>
          <a:stretch>
            <a:fillRect/>
          </a:stretch>
        </p:blipFill>
        <p:spPr bwMode="auto">
          <a:xfrm>
            <a:off x="0" y="0"/>
            <a:ext cx="36353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04_warkids_80601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636838"/>
            <a:ext cx="2771775" cy="4221162"/>
          </a:xfrm>
          <a:noFill/>
        </p:spPr>
      </p:pic>
      <p:pic>
        <p:nvPicPr>
          <p:cNvPr id="92166" name="Picture 7" descr="F:\21_warkids_712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2"/>
          <a:stretch>
            <a:fillRect/>
          </a:stretch>
        </p:blipFill>
        <p:spPr bwMode="auto">
          <a:xfrm>
            <a:off x="0" y="2852738"/>
            <a:ext cx="2843213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08_warkids_42052[1]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6250"/>
            <a:ext cx="48974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Наши ветераны - 9 мая день победы поклонная гора ветераны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563" y="3429000"/>
            <a:ext cx="2192337" cy="3284538"/>
          </a:xfrm>
          <a:noFill/>
        </p:spPr>
      </p:pic>
      <p:pic>
        <p:nvPicPr>
          <p:cNvPr id="48131" name="Picture 12" descr="i?id=1906587&amp;tov=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2431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4" descr="i?id=23710568&amp;tov=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0063"/>
            <a:ext cx="25384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6" descr="i?id=62685592&amp;tov=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28688"/>
            <a:ext cx="18907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8" descr="i?id=53715636&amp;tov=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1889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Маргарита\Desktop\65 шагов к Победе М.В\Картинки\id59_art135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786188"/>
            <a:ext cx="278606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40000"/>
            </a:gs>
            <a:gs pos="50000">
              <a:srgbClr val="F27900"/>
            </a:gs>
            <a:gs pos="100000">
              <a:srgbClr val="B4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8"/>
          <p:cNvSpPr>
            <a:spLocks noChangeArrowheads="1" noChangeShapeType="1" noTextEdit="1"/>
          </p:cNvSpPr>
          <p:nvPr/>
        </p:nvSpPr>
        <p:spPr bwMode="auto">
          <a:xfrm>
            <a:off x="2843213" y="115888"/>
            <a:ext cx="865187" cy="1081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</a:t>
            </a:r>
          </a:p>
        </p:txBody>
      </p:sp>
      <p:sp>
        <p:nvSpPr>
          <p:cNvPr id="49155" name="WordArt 9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4752975" cy="1946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днём</a:t>
            </a:r>
          </a:p>
        </p:txBody>
      </p:sp>
      <p:sp>
        <p:nvSpPr>
          <p:cNvPr id="49156" name="WordArt 10"/>
          <p:cNvSpPr>
            <a:spLocks noChangeArrowheads="1" noChangeShapeType="1" noTextEdit="1"/>
          </p:cNvSpPr>
          <p:nvPr/>
        </p:nvSpPr>
        <p:spPr bwMode="auto">
          <a:xfrm>
            <a:off x="0" y="3860800"/>
            <a:ext cx="7991475" cy="2592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победы</a:t>
            </a:r>
          </a:p>
        </p:txBody>
      </p:sp>
      <p:pic>
        <p:nvPicPr>
          <p:cNvPr id="49157" name="Picture 12" descr="9 мая отмечается великий праздник - День Победы в Великой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3999" r="3683" b="12263"/>
          <a:stretch>
            <a:fillRect/>
          </a:stretch>
        </p:blipFill>
        <p:spPr bwMode="auto">
          <a:xfrm>
            <a:off x="6443663" y="115888"/>
            <a:ext cx="25257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17999">
              <a:srgbClr val="B43E85"/>
            </a:gs>
            <a:gs pos="31000">
              <a:srgbClr val="C50849"/>
            </a:gs>
            <a:gs pos="33000">
              <a:srgbClr val="F952A0"/>
            </a:gs>
            <a:gs pos="37000">
              <a:srgbClr val="FEE7F2"/>
            </a:gs>
            <a:gs pos="78999">
              <a:srgbClr val="F8B049"/>
            </a:gs>
            <a:gs pos="87000">
              <a:srgbClr val="F8B049"/>
            </a:gs>
            <a:gs pos="100000">
              <a:srgbClr val="FC9F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76475"/>
            <a:ext cx="7416800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И в День Победы, нежный и туманный,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Когда заря, как зарево, красна,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Вдовою у могилы безымянной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Хлопочет запоздалая весна.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Она с колен подняться не спешит,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Дохнет на почку и траву погладит,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И бабочку с плеча на землю ссадит.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И первый одуванчик распушит.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					А. Ахматова</a:t>
            </a:r>
            <a:r>
              <a:rPr lang="ru-RU" sz="2800" smtClean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9114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41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8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памяти друга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 descr="0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0" y="260350"/>
            <a:ext cx="5867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Я- Память.</a:t>
            </a:r>
          </a:p>
          <a:p>
            <a:pPr algn="ctr" eaLnBrk="0" hangingPunct="0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Мне время подвластно.</a:t>
            </a:r>
          </a:p>
          <a:p>
            <a:pPr algn="ctr" eaLnBrk="0" hangingPunct="0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От самого светлого дня</a:t>
            </a:r>
          </a:p>
          <a:p>
            <a:pPr algn="ctr" eaLnBrk="0" hangingPunct="0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До самого горького часа</a:t>
            </a:r>
          </a:p>
          <a:p>
            <a:pPr algn="ctr" eaLnBrk="0" hangingPunct="0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Я- Память.</a:t>
            </a:r>
          </a:p>
          <a:p>
            <a:pPr algn="ctr" eaLnBrk="0" hangingPunct="0"/>
            <a:r>
              <a:rPr lang="ru-RU" sz="3600" b="1">
                <a:solidFill>
                  <a:schemeClr val="accent2"/>
                </a:solidFill>
                <a:latin typeface="Monotype Corsiva" pitchFamily="66" charset="0"/>
              </a:rPr>
              <a:t>Вглядитесь в меня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Маргарита\Desktop\65 шагов к победе\Картинки\298326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86812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0042">
            <a:off x="6802438" y="3735388"/>
            <a:ext cx="22780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4625">
            <a:off x="3733007" y="4650581"/>
            <a:ext cx="18224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6269">
            <a:off x="547688" y="3911600"/>
            <a:ext cx="22780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827">
            <a:off x="4056063" y="4343400"/>
            <a:ext cx="1873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922463"/>
            <a:ext cx="422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8195" name="Picture 5" descr="kat000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07950" y="3776663"/>
            <a:ext cx="9036050" cy="3013075"/>
          </a:xfrm>
          <a:prstGeom prst="rect">
            <a:avLst/>
          </a:prstGeom>
          <a:solidFill>
            <a:srgbClr val="80808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Германские войска напали на нашу страну, атаковали наши границы во многих местах и подвергли бомбардировке наши города – Житомир, Севастополь, Киев, Каунас и др.</a:t>
            </a:r>
          </a:p>
          <a:p>
            <a:pPr algn="ctr" eaLnBrk="0" hangingPunct="0"/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Советско-германский  пакт о ненападении был лишь тактической  уловкой, поскольку фюрер всегда считал СССР главным врагом, ненавидел  его как оплот коммунизма и презирал  как страну славян и прочих «неполноценных» народов.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58" y="214312"/>
            <a:ext cx="5643602" cy="1643051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l">
              <a:defRPr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Помните!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Через года, через века,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помните!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14313" y="2000250"/>
            <a:ext cx="5429250" cy="535781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Давно закончилась война.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Вам не забыть о ней, солдаты.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Наденьте ваши ордена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Настала памятная дата.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 все, кто вынес ту войну —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тылу иль на полях сражений,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Принес победную весну,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Примите наши поздравленья!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Уже давно закончилась война,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Но не для Вас, седые ветераны,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в сердце вашем не зажили раны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Так много унесла с собой она.</a:t>
            </a:r>
          </a:p>
          <a:p>
            <a:endParaRPr lang="ru-RU" sz="2400" smtClean="0"/>
          </a:p>
        </p:txBody>
      </p:sp>
      <p:pic>
        <p:nvPicPr>
          <p:cNvPr id="54276" name="Picture 3" descr="C:\Documents and Settings\Маргарита\Desktop\65 шагов к Победе М.В\Картинки2\1240504042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5750"/>
            <a:ext cx="1566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Маргарита\Desktop\65 шагов к Победе М.В\Картинки\glr7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500188"/>
            <a:ext cx="3333750" cy="25003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98" name="Picture 2" descr="C:\Documents and Settings\Маргарита\Desktop\65 шагов к Победе М.В\Картинки\0_value_10960_1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143375"/>
            <a:ext cx="3657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Маргарита\Desktop\65 шагов к победе\Картинки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4912">
            <a:off x="592931" y="-1489869"/>
            <a:ext cx="2516188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C:\Documents and Settings\Маргарита\Desktop\65 шагов к победе\плак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2143125"/>
            <a:ext cx="42148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V Boli" pitchFamily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V Boli" pitchFamily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V Boli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V Boli" pitchFamily="2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Год 1945. Год 2010.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Между ними 65 лет 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мира и памяти.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Память – это 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благодарность.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Память – это долг.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Память – это жизнь.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Я помню, значит</a:t>
            </a:r>
          </a:p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 я живу. </a:t>
            </a:r>
          </a:p>
          <a:p>
            <a:pPr algn="ctr" eaLnBrk="1" hangingPunct="1"/>
            <a:r>
              <a:rPr lang="ru-RU" sz="2400" b="1">
                <a:solidFill>
                  <a:srgbClr val="C00000"/>
                </a:solidFill>
              </a:rPr>
              <a:t>(М. Тимофеева)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9000">
              <a:srgbClr val="B43E85"/>
            </a:gs>
            <a:gs pos="15500">
              <a:srgbClr val="C50849"/>
            </a:gs>
            <a:gs pos="16499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1">
              <a:srgbClr val="F952A0"/>
            </a:gs>
            <a:gs pos="845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0" y="-666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Arial" charset="0"/>
              </a:rPr>
              <a:t>22 июня 1941 года – героическая оборона Брестской крепости.</a:t>
            </a:r>
          </a:p>
        </p:txBody>
      </p:sp>
      <p:pic>
        <p:nvPicPr>
          <p:cNvPr id="160773" name="Picture 5" descr="kat0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765175"/>
            <a:ext cx="5435600" cy="3538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5288" y="2727325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979613" y="5483225"/>
            <a:ext cx="587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160777" name="Picture 9" descr="1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4105275" cy="30765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0" y="908050"/>
            <a:ext cx="30591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0000FF"/>
                </a:solidFill>
                <a:latin typeface="Monotype Corsiva" pitchFamily="66" charset="0"/>
              </a:rPr>
              <a:t>В 4 часа ночи фашистские летчики обрушили на крепость первый бомбовый удар, гитлеровские солдаты ворвались на территорию крепости. По «плану Барбаросса» крепость должна была быть захвачена в течение часа, но защитники крепости стойко отбивали атаки фашистов.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027113" y="393700"/>
            <a:ext cx="7094537" cy="6070600"/>
          </a:xfrm>
          <a:prstGeom prst="rect">
            <a:avLst/>
          </a:prstGeom>
          <a:solidFill>
            <a:srgbClr val="C0CAC3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 b="1" u="sng">
                <a:solidFill>
                  <a:srgbClr val="990033"/>
                </a:solidFill>
                <a:latin typeface="Times New Roman" pitchFamily="18" charset="0"/>
              </a:rPr>
              <a:t>22 июня 1941 года</a:t>
            </a:r>
            <a:endParaRPr lang="ru-RU" sz="2800" b="1">
              <a:solidFill>
                <a:srgbClr val="990033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Казалось, было холодно цветам,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И от росы они слегка поблекли.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Зарю, что шла по травам и кустам,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Обшарили немецкие бинокли.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Цветок, в росинках весь, к цветку приник,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И пограничник протянул к ним руки.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А немцы, кончив кофе пить, в тот миг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Влезали в танки, закрывали люки.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Такою все дышало тишиной,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Что вся земля ещё спала, казалось.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Кто знал, что между миром и войной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Всего каких-то пять минут осталось!..</a:t>
            </a:r>
          </a:p>
          <a:p>
            <a:pPr algn="ctr" eaLnBrk="0" hangingPunct="0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                                 </a:t>
            </a:r>
            <a:r>
              <a:rPr lang="ru-RU" sz="2800" b="1" i="1">
                <a:solidFill>
                  <a:srgbClr val="993366"/>
                </a:solidFill>
                <a:latin typeface="Times New Roman" pitchFamily="18" charset="0"/>
              </a:rPr>
              <a:t>Степан Щипачев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9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9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9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9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9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9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9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9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9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9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9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9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9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9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9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9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9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9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9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9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9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91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91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91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611188" y="0"/>
            <a:ext cx="786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Arial" charset="0"/>
              </a:rPr>
              <a:t>10 июля 1941 года Начало Смоленского сражения.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476250"/>
            <a:ext cx="89995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В середине 1941 г. командование немецкой группы армий «Центр» сосредоточило основные усилия на захвате г. Смоленска. Ставкой Верховного Главнокомандования дя непосредственной обороны города была направлена 16-я армия под командованием генерал - лейтенанта М.Ф. Лукина. В её составе была 152-я стрелковая дивизия, сформированная в 1939 г. на территории Челябинской области. 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0" y="3114675"/>
            <a:ext cx="5292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Полмесяца продолжались жестокие бои за город, но под давлением превосходящих в технике и вооружении сил противника в ночь на 29 июля 152-я дивизия и другие соединения оставили его. Последним покинул Смоленск батальон 152-й стрелковой дивизии старшего политрука А.С. Туровского. </a:t>
            </a:r>
          </a:p>
        </p:txBody>
      </p:sp>
      <p:pic>
        <p:nvPicPr>
          <p:cNvPr id="161799" name="Picture 7" descr="kat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3240088" cy="37893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7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349500" y="191452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755650" y="5373688"/>
            <a:ext cx="7308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Впервые германская военная машина забуксовала, увязла в боях под Смоленском. </a:t>
            </a:r>
          </a:p>
        </p:txBody>
      </p:sp>
      <p:pic>
        <p:nvPicPr>
          <p:cNvPr id="162822" name="Picture 6" descr="kat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6659562" cy="4462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</p:bld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2340</Words>
  <Application>Microsoft Office PowerPoint</Application>
  <PresentationFormat>Экран (4:3)</PresentationFormat>
  <Paragraphs>317</Paragraphs>
  <Slides>51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Салют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тот день,  когда окончилась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Помните!  Через года, через века,  помните!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44</cp:revision>
  <dcterms:created xsi:type="dcterms:W3CDTF">2009-03-03T18:09:01Z</dcterms:created>
  <dcterms:modified xsi:type="dcterms:W3CDTF">2013-10-05T07:21:23Z</dcterms:modified>
</cp:coreProperties>
</file>