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7" r:id="rId2"/>
    <p:sldId id="271" r:id="rId3"/>
    <p:sldId id="274" r:id="rId4"/>
    <p:sldId id="275" r:id="rId5"/>
    <p:sldId id="276" r:id="rId6"/>
    <p:sldId id="272" r:id="rId7"/>
    <p:sldId id="277" r:id="rId8"/>
    <p:sldId id="279" r:id="rId9"/>
    <p:sldId id="280" r:id="rId10"/>
    <p:sldId id="256" r:id="rId11"/>
    <p:sldId id="258" r:id="rId12"/>
    <p:sldId id="260" r:id="rId13"/>
    <p:sldId id="261" r:id="rId14"/>
    <p:sldId id="262" r:id="rId15"/>
    <p:sldId id="263" r:id="rId16"/>
    <p:sldId id="264" r:id="rId17"/>
    <p:sldId id="268" r:id="rId18"/>
    <p:sldId id="269" r:id="rId19"/>
    <p:sldId id="259" r:id="rId20"/>
    <p:sldId id="266" r:id="rId21"/>
    <p:sldId id="267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660033"/>
    <a:srgbClr val="FFCC00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CC3-C994-423D-B685-4656C565A296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CC3-C994-423D-B685-4656C565A296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CC3-C994-423D-B685-4656C565A296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49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0850" y="2066925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13250" y="206692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DD16B-16E1-48EB-93F7-A23D0CE508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7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CC3-C994-423D-B685-4656C565A296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CC3-C994-423D-B685-4656C565A296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CC3-C994-423D-B685-4656C565A296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CC3-C994-423D-B685-4656C565A296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CC3-C994-423D-B685-4656C565A296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CC3-C994-423D-B685-4656C565A296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CC3-C994-423D-B685-4656C565A296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CC3-C994-423D-B685-4656C565A296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564CC3-C994-423D-B685-4656C565A296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88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5.jpeg"/><Relationship Id="rId7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&#1060;&#1080;&#1079;&#1082;&#1091;&#1083;&#1100;&#1090;%20&#1073;&#1072;&#1073;&#1072;&#1088;&#1080;&#1082;&#1080;/&#1092;&#1080;&#1079;%20&#1087;&#1072;&#1091;&#1079;&#1072;%20&#1058;&#1072;&#1085;&#1094;&#1091;&#1102;&#1090;%20&#1074;&#1089;&#1077;.ppt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6687087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Повторим домашнее задание</a:t>
            </a:r>
          </a:p>
          <a:p>
            <a:pPr algn="ctr"/>
            <a:endParaRPr lang="ru-RU" sz="3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3600" b="1" cap="none" spc="0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Легендарное начало Рима</a:t>
            </a:r>
            <a:r>
              <a:rPr lang="ru-RU" sz="36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600" b="1" cap="none" spc="0" dirty="0" smtClean="0">
              <a:ln w="11430"/>
              <a:solidFill>
                <a:srgbClr val="6600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ru-RU" sz="5400" b="1" cap="none" spc="0" dirty="0">
              <a:ln w="11430"/>
              <a:solidFill>
                <a:srgbClr val="6600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GEOGRPHY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66803"/>
            <a:ext cx="1451153" cy="1259129"/>
          </a:xfrm>
          <a:prstGeom prst="rect">
            <a:avLst/>
          </a:prstGeom>
        </p:spPr>
      </p:pic>
      <p:pic>
        <p:nvPicPr>
          <p:cNvPr id="4" name="Рисунок 3" descr="lou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429132"/>
            <a:ext cx="3212010" cy="210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2990" y="1412776"/>
            <a:ext cx="59629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Ранняя Римская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республика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7" descr="Рим св пз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913" y="3646974"/>
            <a:ext cx="3429024" cy="308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076"/>
          <p:cNvPicPr>
            <a:picLocks noChangeAspect="1" noChangeArrowheads="1"/>
          </p:cNvPicPr>
          <p:nvPr/>
        </p:nvPicPr>
        <p:blipFill>
          <a:blip r:embed="rId3" cstate="print"/>
          <a:srcRect l="1268"/>
          <a:stretch>
            <a:fillRect/>
          </a:stretch>
        </p:blipFill>
        <p:spPr bwMode="auto">
          <a:xfrm>
            <a:off x="5868144" y="3637328"/>
            <a:ext cx="2691815" cy="3071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45px-Vexilloid_of_the_Roman_Empire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2"/>
            <a:ext cx="1000132" cy="140018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7853" y="0"/>
            <a:ext cx="4215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Вспомните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928670"/>
            <a:ext cx="6813485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После какого события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когда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Риме была установлена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Республика?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8" descr="Ромул и др"/>
          <p:cNvPicPr>
            <a:picLocks noChangeAspect="1" noChangeArrowheads="1"/>
          </p:cNvPicPr>
          <p:nvPr/>
        </p:nvPicPr>
        <p:blipFill>
          <a:blip r:embed="rId2" cstate="print"/>
          <a:srcRect t="8716" r="63876" b="22385"/>
          <a:stretch>
            <a:fillRect/>
          </a:stretch>
        </p:blipFill>
        <p:spPr bwMode="auto">
          <a:xfrm>
            <a:off x="285720" y="1785926"/>
            <a:ext cx="2000264" cy="2861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113" y="0"/>
            <a:ext cx="90134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Какова была система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r>
              <a:rPr lang="ru-RU" sz="5400" b="1" cap="none" spc="0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правления республикой?</a:t>
            </a:r>
          </a:p>
          <a:p>
            <a:pPr algn="ctr"/>
            <a:endParaRPr lang="ru-RU" sz="5400" b="1" cap="none" spc="0" dirty="0">
              <a:ln w="11430"/>
              <a:solidFill>
                <a:srgbClr val="6600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5" descr="Изменение размера Комиции в Рим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57760"/>
            <a:ext cx="5148263" cy="1854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5643578"/>
            <a:ext cx="396775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kern="10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НАРОДНЫЕ  СОБРАНИЯ</a:t>
            </a:r>
            <a:endParaRPr lang="ru-RU" sz="3200" b="1" kern="10" dirty="0">
              <a:ln w="11430"/>
              <a:solidFill>
                <a:srgbClr val="6600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/>
            </a:endParaRPr>
          </a:p>
        </p:txBody>
      </p:sp>
      <p:pic>
        <p:nvPicPr>
          <p:cNvPr id="5" name="Picture 6" descr="Изменение размера PDVD_0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13937"/>
              </a:clrFrom>
              <a:clrTo>
                <a:srgbClr val="41393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214686"/>
            <a:ext cx="2484438" cy="13398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488" y="3929066"/>
            <a:ext cx="135165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  </a:t>
            </a:r>
            <a:r>
              <a:rPr lang="ru-RU" sz="3200" b="1" kern="10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СЕНАТ</a:t>
            </a:r>
            <a:endParaRPr lang="ru-RU" sz="3200" b="1" kern="10" dirty="0">
              <a:ln w="11430"/>
              <a:solidFill>
                <a:srgbClr val="6600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11032367">
            <a:off x="7425598" y="2629120"/>
            <a:ext cx="1760788" cy="4174183"/>
          </a:xfrm>
          <a:prstGeom prst="curvedRightArrow">
            <a:avLst>
              <a:gd name="adj1" fmla="val 25000"/>
              <a:gd name="adj2" fmla="val 47411"/>
              <a:gd name="adj3" fmla="val 34155"/>
            </a:avLst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19284628">
            <a:off x="1915311" y="2099549"/>
            <a:ext cx="4000528" cy="1357322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9" descr="Консул ИМЦ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714488"/>
            <a:ext cx="1022350" cy="2017713"/>
          </a:xfrm>
          <a:prstGeom prst="rect">
            <a:avLst/>
          </a:prstGeom>
          <a:noFill/>
        </p:spPr>
      </p:pic>
      <p:pic>
        <p:nvPicPr>
          <p:cNvPr id="12" name="Picture 8" descr="Копия Консул ИМЦ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643050"/>
            <a:ext cx="1017588" cy="204946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892565" y="3571876"/>
            <a:ext cx="34472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Консулы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(судьи,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sz="32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оеначальники)</a:t>
            </a:r>
            <a:endParaRPr lang="ru-RU" sz="32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10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42" y="0"/>
            <a:ext cx="7682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Проблемное задание </a:t>
            </a:r>
            <a:endParaRPr lang="ru-RU" sz="5400" b="1" cap="none" spc="0" dirty="0">
              <a:ln w="11430"/>
              <a:solidFill>
                <a:srgbClr val="6600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6286" y="1000108"/>
            <a:ext cx="607826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Каковы причины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борьбы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лебеев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патрициями?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Стр.65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572008"/>
            <a:ext cx="2000264" cy="1978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00108"/>
            <a:ext cx="9308639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Blip>
                <a:blip r:embed="rId2"/>
              </a:buBlip>
            </a:pPr>
            <a:r>
              <a:rPr lang="ru-RU" sz="40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Бесправное положение;</a:t>
            </a:r>
          </a:p>
          <a:p>
            <a:pPr>
              <a:buBlip>
                <a:blip r:embed="rId2"/>
              </a:buBlip>
            </a:pP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Стремление получить доступ к </a:t>
            </a:r>
          </a:p>
          <a:p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г</a:t>
            </a:r>
            <a:r>
              <a:rPr lang="ru-RU" sz="40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осударственным должностям;</a:t>
            </a:r>
          </a:p>
          <a:p>
            <a:pPr>
              <a:buBlip>
                <a:blip r:embed="rId2"/>
              </a:buBlip>
            </a:pP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Стремление иметь участок земли;</a:t>
            </a:r>
          </a:p>
          <a:p>
            <a:pPr>
              <a:buBlip>
                <a:blip r:embed="rId2"/>
              </a:buBlip>
            </a:pPr>
            <a:r>
              <a:rPr lang="ru-RU" sz="40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Боязнь попасть в рабство </a:t>
            </a:r>
          </a:p>
          <a:p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ru-RU" sz="40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долги;</a:t>
            </a:r>
          </a:p>
          <a:p>
            <a:pPr>
              <a:buBlip>
                <a:blip r:embed="rId2"/>
              </a:buBlip>
            </a:pP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2270" y="0"/>
            <a:ext cx="6514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Причины борьбы:</a:t>
            </a:r>
            <a:endParaRPr lang="ru-RU" sz="5400" b="1" cap="none" spc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5" descr="Изменение размера Комиции в Рим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786322"/>
            <a:ext cx="5148263" cy="185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570" y="0"/>
            <a:ext cx="9060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Познавательное задание 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087" y="1000108"/>
            <a:ext cx="810215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5400" b="1" cap="none" spc="0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плебеи боролись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против патрициев?</a:t>
            </a:r>
            <a:endParaRPr lang="ru-RU" sz="5400" b="1" cap="none" spc="0" dirty="0" smtClean="0">
              <a:ln w="11430"/>
              <a:solidFill>
                <a:srgbClr val="6600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5400" b="1" cap="none" spc="0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Каковы результаты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этой борьбы</a:t>
            </a:r>
            <a:r>
              <a:rPr lang="ru-RU" sz="5400" b="1" cap="none" spc="0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Стр.66.</a:t>
            </a:r>
          </a:p>
        </p:txBody>
      </p:sp>
      <p:pic>
        <p:nvPicPr>
          <p:cNvPr id="4" name="Рисунок 3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572008"/>
            <a:ext cx="2000264" cy="1978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6368" y="0"/>
            <a:ext cx="7320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Результаты борьбы:</a:t>
            </a:r>
            <a:endParaRPr lang="ru-RU" sz="5400" b="1" cap="none" spc="0" dirty="0">
              <a:ln w="11430"/>
              <a:solidFill>
                <a:srgbClr val="6600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928670"/>
            <a:ext cx="8817478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§"/>
            </a:pPr>
            <a:r>
              <a:rPr lang="ru-RU" sz="40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494г. до н.э.- </a:t>
            </a:r>
            <a:r>
              <a:rPr lang="ru-RU" sz="4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плебеи получили</a:t>
            </a:r>
          </a:p>
          <a:p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право избирать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народных </a:t>
            </a:r>
          </a:p>
          <a:p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трибунов;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Право «вето»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«Законы </a:t>
            </a:r>
            <a:r>
              <a:rPr lang="en-US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XII </a:t>
            </a:r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таблиц»;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Начало </a:t>
            </a:r>
            <a:r>
              <a:rPr lang="en-US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</a:t>
            </a:r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в. до н.э.- 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плебеи</a:t>
            </a:r>
          </a:p>
          <a:p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окончательно уравнены в правах</a:t>
            </a:r>
          </a:p>
          <a:p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патрициями и стали 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ГРАЖДАНАМИ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  <a:endParaRPr lang="ru-RU" sz="4000" b="1" dirty="0" smtClean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endParaRPr lang="ru-RU" sz="4000" b="1" cap="none" spc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3" descr="Изменение размера Одежда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85926"/>
            <a:ext cx="1111701" cy="2214578"/>
          </a:xfrm>
          <a:prstGeom prst="rect">
            <a:avLst/>
          </a:prstGeom>
          <a:noFill/>
        </p:spPr>
      </p:pic>
      <p:pic>
        <p:nvPicPr>
          <p:cNvPr id="6" name="Picture 23" descr="Изменение размера Одежда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1785926"/>
            <a:ext cx="1071570" cy="2134634"/>
          </a:xfrm>
          <a:prstGeom prst="rect">
            <a:avLst/>
          </a:prstGeom>
          <a:noFill/>
        </p:spPr>
      </p:pic>
      <p:sp>
        <p:nvSpPr>
          <p:cNvPr id="7" name="Штриховая стрелка вправо 6"/>
          <p:cNvSpPr/>
          <p:nvPr/>
        </p:nvSpPr>
        <p:spPr>
          <a:xfrm rot="10154999">
            <a:off x="3804787" y="2313912"/>
            <a:ext cx="3361725" cy="928694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42" y="0"/>
            <a:ext cx="7682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Проблемное задание </a:t>
            </a:r>
            <a:endParaRPr lang="ru-RU" sz="5400" b="1" cap="none" spc="0" dirty="0">
              <a:ln w="11430"/>
              <a:solidFill>
                <a:srgbClr val="6600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9347" y="1428736"/>
            <a:ext cx="8054833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Чем римские граждане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отличались от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остального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аселения Рима?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Стр.66</a:t>
            </a:r>
          </a:p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572008"/>
            <a:ext cx="2000264" cy="1978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6479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Римский гражданин:</a:t>
            </a:r>
          </a:p>
          <a:p>
            <a:pPr algn="ctr">
              <a:buFont typeface="Wingdings" pitchFamily="2" charset="2"/>
              <a:buChar char="ü"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Имел право владеть землёй;</a:t>
            </a:r>
          </a:p>
          <a:p>
            <a:pPr>
              <a:buFont typeface="Wingdings" pitchFamily="2" charset="2"/>
              <a:buChar char="ü"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Участвовать в управлении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государством;</a:t>
            </a:r>
          </a:p>
          <a:p>
            <a:pPr>
              <a:buFont typeface="Wingdings" pitchFamily="2" charset="2"/>
              <a:buChar char="ü"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Защищать своё Отечество;</a:t>
            </a:r>
          </a:p>
          <a:p>
            <a:pPr>
              <a:buFont typeface="Wingdings" pitchFamily="2" charset="2"/>
              <a:buChar char="ü"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 граждане были равны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перед законом;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НО- общественная значимость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гражданина зависела от величины его имущества</a:t>
            </a:r>
            <a:r>
              <a:rPr lang="ru-RU" sz="4400" b="1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Picture 23" descr="Изменение размера Одежда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1357298"/>
            <a:ext cx="168605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83400"/>
          </a:xfrm>
          <a:solidFill>
            <a:srgbClr val="FF0000"/>
          </a:solidFill>
        </p:spPr>
      </p:pic>
      <p:sp>
        <p:nvSpPr>
          <p:cNvPr id="337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845175" y="347663"/>
            <a:ext cx="3298825" cy="576262"/>
          </a:xfrm>
          <a:noFill/>
          <a:ln/>
          <a:effectLst>
            <a:outerShdw dist="35921" dir="2700000" algn="ctr" rotWithShape="0">
              <a:srgbClr val="333300"/>
            </a:outerShdw>
          </a:effectLst>
        </p:spPr>
        <p:txBody>
          <a:bodyPr lIns="91440" tIns="45720" rIns="91440" bIns="45720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 b="1">
                <a:solidFill>
                  <a:srgbClr val="F26200"/>
                </a:solidFill>
                <a:latin typeface="Arial" pitchFamily="34" charset="0"/>
              </a:rPr>
              <a:t>РЕСПУБЛИКА</a:t>
            </a:r>
            <a:endParaRPr lang="ru-RU" sz="3600" b="1">
              <a:solidFill>
                <a:srgbClr val="F26200"/>
              </a:solidFill>
              <a:latin typeface="Arial" pitchFamily="34" charset="0"/>
            </a:endParaRPr>
          </a:p>
        </p:txBody>
      </p:sp>
      <p:pic>
        <p:nvPicPr>
          <p:cNvPr id="33797" name="Picture 5" descr="Изменение размера Комиции в Рим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03800"/>
            <a:ext cx="5148263" cy="1854200"/>
          </a:xfrm>
          <a:prstGeom prst="rect">
            <a:avLst/>
          </a:prstGeom>
          <a:noFill/>
        </p:spPr>
      </p:pic>
      <p:pic>
        <p:nvPicPr>
          <p:cNvPr id="33798" name="Picture 6" descr="Изменение размера PDVD_0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413937"/>
              </a:clrFrom>
              <a:clrTo>
                <a:srgbClr val="41393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781300"/>
            <a:ext cx="2484438" cy="1339850"/>
          </a:xfrm>
          <a:prstGeom prst="rect">
            <a:avLst/>
          </a:prstGeom>
          <a:noFill/>
        </p:spPr>
      </p:pic>
      <p:pic>
        <p:nvPicPr>
          <p:cNvPr id="33800" name="Picture 8" descr="Копия Консул ИМЦ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404813"/>
            <a:ext cx="1017588" cy="2049462"/>
          </a:xfrm>
          <a:prstGeom prst="rect">
            <a:avLst/>
          </a:prstGeom>
          <a:noFill/>
        </p:spPr>
      </p:pic>
      <p:pic>
        <p:nvPicPr>
          <p:cNvPr id="33801" name="Picture 9" descr="Консул ИМЦ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76250"/>
            <a:ext cx="1022350" cy="2017713"/>
          </a:xfrm>
          <a:prstGeom prst="rect">
            <a:avLst/>
          </a:prstGeom>
          <a:noFill/>
        </p:spPr>
      </p:pic>
      <p:pic>
        <p:nvPicPr>
          <p:cNvPr id="33802" name="Picture 10" descr="Изменение размера Одежда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1196975"/>
            <a:ext cx="744537" cy="1479550"/>
          </a:xfrm>
          <a:prstGeom prst="rect">
            <a:avLst/>
          </a:prstGeom>
          <a:noFill/>
        </p:spPr>
      </p:pic>
      <p:pic>
        <p:nvPicPr>
          <p:cNvPr id="33803" name="Picture 11" descr="Изменение размера Одежда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1196975"/>
            <a:ext cx="792162" cy="1582738"/>
          </a:xfrm>
          <a:prstGeom prst="rect">
            <a:avLst/>
          </a:prstGeom>
          <a:noFill/>
        </p:spPr>
      </p:pic>
      <p:pic>
        <p:nvPicPr>
          <p:cNvPr id="33804" name="Picture 12" descr="Изменение размера Одежда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1989138"/>
            <a:ext cx="635000" cy="1265237"/>
          </a:xfrm>
          <a:prstGeom prst="rect">
            <a:avLst/>
          </a:prstGeom>
          <a:noFill/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33805" name="Picture 13" descr="Изменение размера Одежда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1989138"/>
            <a:ext cx="671513" cy="1336675"/>
          </a:xfrm>
          <a:prstGeom prst="rect">
            <a:avLst/>
          </a:prstGeom>
          <a:noFill/>
        </p:spPr>
      </p:pic>
      <p:sp>
        <p:nvSpPr>
          <p:cNvPr id="33806" name="WordArt 14"/>
          <p:cNvSpPr>
            <a:spLocks noChangeArrowheads="1" noChangeShapeType="1" noTextEdit="1"/>
          </p:cNvSpPr>
          <p:nvPr/>
        </p:nvSpPr>
        <p:spPr bwMode="auto">
          <a:xfrm>
            <a:off x="468313" y="4076700"/>
            <a:ext cx="2447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900000" lon="240000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300  СЕНАТОРОВ</a:t>
            </a:r>
          </a:p>
        </p:txBody>
      </p:sp>
      <p:sp>
        <p:nvSpPr>
          <p:cNvPr id="33807" name="WordArt 15"/>
          <p:cNvSpPr>
            <a:spLocks noChangeArrowheads="1" noChangeShapeType="1" noTextEdit="1"/>
          </p:cNvSpPr>
          <p:nvPr/>
        </p:nvSpPr>
        <p:spPr bwMode="auto">
          <a:xfrm>
            <a:off x="4716463" y="1916113"/>
            <a:ext cx="11525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900000" lon="240000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ЦЕНЗОРЫ</a:t>
            </a:r>
          </a:p>
        </p:txBody>
      </p:sp>
      <p:sp>
        <p:nvSpPr>
          <p:cNvPr id="33808" name="WordArt 16"/>
          <p:cNvSpPr>
            <a:spLocks noChangeArrowheads="1" noChangeShapeType="1" noTextEdit="1"/>
          </p:cNvSpPr>
          <p:nvPr/>
        </p:nvSpPr>
        <p:spPr bwMode="auto">
          <a:xfrm>
            <a:off x="4716463" y="6237288"/>
            <a:ext cx="32400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900000" lon="240000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НАРОДНЫЕ  СОБРАНИЯ</a:t>
            </a:r>
          </a:p>
        </p:txBody>
      </p:sp>
      <p:sp>
        <p:nvSpPr>
          <p:cNvPr id="33809" name="WordArt 17"/>
          <p:cNvSpPr>
            <a:spLocks noChangeArrowheads="1" noChangeShapeType="1" noTextEdit="1"/>
          </p:cNvSpPr>
          <p:nvPr/>
        </p:nvSpPr>
        <p:spPr bwMode="auto">
          <a:xfrm>
            <a:off x="2627313" y="404813"/>
            <a:ext cx="129381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900000" lon="240000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КОНСУЛЫ</a:t>
            </a:r>
          </a:p>
        </p:txBody>
      </p:sp>
      <p:sp>
        <p:nvSpPr>
          <p:cNvPr id="33810" name="WordArt 18"/>
          <p:cNvSpPr>
            <a:spLocks noChangeArrowheads="1" noChangeShapeType="1" noTextEdit="1"/>
          </p:cNvSpPr>
          <p:nvPr/>
        </p:nvSpPr>
        <p:spPr bwMode="auto">
          <a:xfrm>
            <a:off x="3846513" y="1262063"/>
            <a:ext cx="1157287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900000" lon="240000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ПРЕТОРЫ</a:t>
            </a:r>
          </a:p>
        </p:txBody>
      </p:sp>
      <p:sp>
        <p:nvSpPr>
          <p:cNvPr id="33811" name="WordArt 19"/>
          <p:cNvSpPr>
            <a:spLocks noChangeArrowheads="1" noChangeShapeType="1" noTextEdit="1"/>
          </p:cNvSpPr>
          <p:nvPr/>
        </p:nvSpPr>
        <p:spPr bwMode="auto">
          <a:xfrm>
            <a:off x="5513388" y="2636838"/>
            <a:ext cx="10795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900000" lon="240000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ТРИБУНЫ</a:t>
            </a:r>
          </a:p>
        </p:txBody>
      </p:sp>
      <p:sp>
        <p:nvSpPr>
          <p:cNvPr id="33812" name="WordArt 20"/>
          <p:cNvSpPr>
            <a:spLocks noChangeArrowheads="1" noChangeShapeType="1" noTextEdit="1"/>
          </p:cNvSpPr>
          <p:nvPr/>
        </p:nvSpPr>
        <p:spPr bwMode="auto">
          <a:xfrm>
            <a:off x="6500826" y="3500438"/>
            <a:ext cx="935037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900000" lon="240000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ЭДИЛЫ</a:t>
            </a:r>
          </a:p>
        </p:txBody>
      </p:sp>
      <p:sp>
        <p:nvSpPr>
          <p:cNvPr id="33813" name="WordArt 21"/>
          <p:cNvSpPr>
            <a:spLocks noChangeArrowheads="1" noChangeShapeType="1" noTextEdit="1"/>
          </p:cNvSpPr>
          <p:nvPr/>
        </p:nvSpPr>
        <p:spPr bwMode="auto">
          <a:xfrm>
            <a:off x="7429520" y="4429132"/>
            <a:ext cx="1295400" cy="328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900000" lon="240000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КВЕСТОРЫ</a:t>
            </a:r>
          </a:p>
        </p:txBody>
      </p:sp>
      <p:pic>
        <p:nvPicPr>
          <p:cNvPr id="33814" name="Picture 22" descr="Изменение размера Одежда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2781300"/>
            <a:ext cx="598487" cy="1193800"/>
          </a:xfrm>
          <a:prstGeom prst="rect">
            <a:avLst/>
          </a:prstGeom>
          <a:noFill/>
        </p:spPr>
      </p:pic>
      <p:pic>
        <p:nvPicPr>
          <p:cNvPr id="33815" name="Picture 23" descr="Изменение размера Одежда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852738"/>
            <a:ext cx="600075" cy="1195387"/>
          </a:xfrm>
          <a:prstGeom prst="rect">
            <a:avLst/>
          </a:prstGeom>
          <a:noFill/>
        </p:spPr>
      </p:pic>
      <p:pic>
        <p:nvPicPr>
          <p:cNvPr id="33816" name="Picture 24" descr="Изменение размера Одежда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714752"/>
            <a:ext cx="563562" cy="1120775"/>
          </a:xfrm>
          <a:prstGeom prst="rect">
            <a:avLst/>
          </a:prstGeom>
          <a:noFill/>
        </p:spPr>
      </p:pic>
      <p:pic>
        <p:nvPicPr>
          <p:cNvPr id="33817" name="Picture 25" descr="Изменение размера Одежда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3714752"/>
            <a:ext cx="561975" cy="1119188"/>
          </a:xfrm>
          <a:prstGeom prst="rect">
            <a:avLst/>
          </a:prstGeom>
          <a:noFill/>
        </p:spPr>
      </p:pic>
      <p:pic>
        <p:nvPicPr>
          <p:cNvPr id="33818" name="Picture 26" descr="Изменение размера Копия Ф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3F3734"/>
              </a:clrFrom>
              <a:clrTo>
                <a:srgbClr val="3F373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786322"/>
            <a:ext cx="1439862" cy="1155700"/>
          </a:xfrm>
          <a:prstGeom prst="rect">
            <a:avLst/>
          </a:prstGeom>
          <a:noFill/>
        </p:spPr>
      </p:pic>
      <p:sp>
        <p:nvSpPr>
          <p:cNvPr id="33819" name="AutoShape 27"/>
          <p:cNvSpPr>
            <a:spLocks noChangeArrowheads="1"/>
          </p:cNvSpPr>
          <p:nvPr/>
        </p:nvSpPr>
        <p:spPr bwMode="auto">
          <a:xfrm rot="16200000">
            <a:off x="7860507" y="5614194"/>
            <a:ext cx="1214437" cy="733425"/>
          </a:xfrm>
          <a:prstGeom prst="curvedUpArrow">
            <a:avLst>
              <a:gd name="adj1" fmla="val 42630"/>
              <a:gd name="adj2" fmla="val 62991"/>
              <a:gd name="adj3" fmla="val 33333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806" grpId="0" animBg="1"/>
      <p:bldP spid="33808" grpId="0" animBg="1"/>
      <p:bldP spid="33809" grpId="0" animBg="1"/>
      <p:bldP spid="33810" grpId="0" animBg="1"/>
      <p:bldP spid="33811" grpId="0" animBg="1"/>
      <p:bldP spid="33812" grpId="0" animBg="1"/>
      <p:bldP spid="33813" grpId="0" animBg="1"/>
      <p:bldP spid="338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5"/>
          <p:cNvSpPr txBox="1">
            <a:spLocks/>
          </p:cNvSpPr>
          <p:nvPr/>
        </p:nvSpPr>
        <p:spPr bwMode="auto">
          <a:xfrm>
            <a:off x="293688" y="279400"/>
            <a:ext cx="4040187" cy="812421"/>
          </a:xfrm>
          <a:prstGeom prst="rect">
            <a:avLst/>
          </a:prstGeom>
          <a:solidFill>
            <a:srgbClr val="FFFF00"/>
          </a:solidFill>
          <a:ln w="38100">
            <a:solidFill>
              <a:srgbClr val="F79646"/>
            </a:solidFill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Греция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Текст 7"/>
          <p:cNvSpPr txBox="1">
            <a:spLocks/>
          </p:cNvSpPr>
          <p:nvPr/>
        </p:nvSpPr>
        <p:spPr bwMode="auto">
          <a:xfrm>
            <a:off x="4576763" y="287172"/>
            <a:ext cx="4041775" cy="834802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Рим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412776"/>
            <a:ext cx="79208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Название полуострова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Моря, которые омывают полуостров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Реки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Бухты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Горы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Климат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Плодородие земли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Занятия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0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Изменение размера PDVD_0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13937"/>
              </a:clrFrom>
              <a:clrTo>
                <a:srgbClr val="41393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0"/>
            <a:ext cx="2484438" cy="1339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142852"/>
            <a:ext cx="4658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Римом управлял сенат из 300 человек.</a:t>
            </a:r>
          </a:p>
          <a:p>
            <a:r>
              <a:rPr lang="ru-RU" b="1" dirty="0" smtClean="0"/>
              <a:t>Эта должность была пожизненной.</a:t>
            </a:r>
            <a:endParaRPr lang="ru-RU" b="1" dirty="0"/>
          </a:p>
        </p:txBody>
      </p:sp>
      <p:pic>
        <p:nvPicPr>
          <p:cNvPr id="4" name="Picture 9" descr="Консул ИМЦ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36"/>
            <a:ext cx="1022350" cy="2017713"/>
          </a:xfrm>
          <a:prstGeom prst="rect">
            <a:avLst/>
          </a:prstGeom>
          <a:noFill/>
        </p:spPr>
      </p:pic>
      <p:pic>
        <p:nvPicPr>
          <p:cNvPr id="5" name="Picture 8" descr="Копия Консул ИМЦ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357298"/>
            <a:ext cx="1017588" cy="20494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1643050"/>
            <a:ext cx="1501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Управляли </a:t>
            </a:r>
          </a:p>
          <a:p>
            <a:pPr algn="ctr"/>
            <a:r>
              <a:rPr lang="ru-RU" b="1" dirty="0" smtClean="0"/>
              <a:t>делами</a:t>
            </a:r>
          </a:p>
          <a:p>
            <a:pPr algn="ctr"/>
            <a:r>
              <a:rPr lang="ru-RU" b="1" dirty="0" smtClean="0"/>
              <a:t> в Сенате</a:t>
            </a:r>
          </a:p>
          <a:p>
            <a:pPr algn="ctr"/>
            <a:r>
              <a:rPr lang="ru-RU" b="1" dirty="0" smtClean="0"/>
              <a:t>2 консула</a:t>
            </a:r>
            <a:endParaRPr lang="ru-RU" b="1" dirty="0"/>
          </a:p>
        </p:txBody>
      </p:sp>
      <p:pic>
        <p:nvPicPr>
          <p:cNvPr id="7" name="Picture 11" descr="Изменение размера Одежда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643314"/>
            <a:ext cx="428628" cy="856398"/>
          </a:xfrm>
          <a:prstGeom prst="rect">
            <a:avLst/>
          </a:prstGeom>
          <a:noFill/>
        </p:spPr>
      </p:pic>
      <p:pic>
        <p:nvPicPr>
          <p:cNvPr id="8" name="Picture 10" descr="Изменение размера Одежда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14752"/>
            <a:ext cx="385048" cy="765170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1357290" y="3429000"/>
            <a:ext cx="2500330" cy="1428760"/>
          </a:xfrm>
          <a:prstGeom prst="wedgeEllipseCallout">
            <a:avLst>
              <a:gd name="adj1" fmla="val -58968"/>
              <a:gd name="adj2" fmla="val 355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 преторов избирались, чтобы быть судьями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Picture 10" descr="Изменение размера Одежда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5378450"/>
            <a:ext cx="744537" cy="1479550"/>
          </a:xfrm>
          <a:prstGeom prst="rect">
            <a:avLst/>
          </a:prstGeom>
          <a:noFill/>
        </p:spPr>
      </p:pic>
      <p:pic>
        <p:nvPicPr>
          <p:cNvPr id="11" name="Picture 10" descr="Изменение размера Одежда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378450"/>
            <a:ext cx="744537" cy="1479550"/>
          </a:xfrm>
          <a:prstGeom prst="rect">
            <a:avLst/>
          </a:prstGeom>
          <a:noFill/>
        </p:spPr>
      </p:pic>
      <p:sp>
        <p:nvSpPr>
          <p:cNvPr id="12" name="Овальная выноска 11"/>
          <p:cNvSpPr/>
          <p:nvPr/>
        </p:nvSpPr>
        <p:spPr>
          <a:xfrm>
            <a:off x="1785918" y="5286388"/>
            <a:ext cx="3786214" cy="1357322"/>
          </a:xfrm>
          <a:prstGeom prst="wedgeEllipseCallout">
            <a:avLst>
              <a:gd name="adj1" fmla="val -61192"/>
              <a:gd name="adj2" fmla="val 49555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 эдила следили за порядком на улицах и рынках, устраивали зрелища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" name="Picture 10" descr="Изменение размера Одежда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143116"/>
            <a:ext cx="754927" cy="1500198"/>
          </a:xfrm>
          <a:prstGeom prst="rect">
            <a:avLst/>
          </a:prstGeom>
          <a:noFill/>
        </p:spPr>
      </p:pic>
      <p:pic>
        <p:nvPicPr>
          <p:cNvPr id="14" name="Picture 10" descr="Изменение размера Одежда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143116"/>
            <a:ext cx="749869" cy="1490146"/>
          </a:xfrm>
          <a:prstGeom prst="rect">
            <a:avLst/>
          </a:prstGeom>
          <a:noFill/>
        </p:spPr>
      </p:pic>
      <p:pic>
        <p:nvPicPr>
          <p:cNvPr id="15" name="Picture 26" descr="Изменение размера Копия Ф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3F3734"/>
              </a:clrFrom>
              <a:clrTo>
                <a:srgbClr val="3F373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694125"/>
            <a:ext cx="1785950" cy="1433486"/>
          </a:xfrm>
          <a:prstGeom prst="rect">
            <a:avLst/>
          </a:prstGeom>
          <a:noFill/>
        </p:spPr>
      </p:pic>
      <p:sp>
        <p:nvSpPr>
          <p:cNvPr id="16" name="Овальная выноска 15"/>
          <p:cNvSpPr/>
          <p:nvPr/>
        </p:nvSpPr>
        <p:spPr>
          <a:xfrm>
            <a:off x="5357818" y="714356"/>
            <a:ext cx="3429024" cy="1285884"/>
          </a:xfrm>
          <a:prstGeom prst="wedgeEllipseCallout">
            <a:avLst>
              <a:gd name="adj1" fmla="val -70555"/>
              <a:gd name="adj2" fmla="val -7576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 квесторов следили за состоянием казны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4714844" y="2000240"/>
            <a:ext cx="4429156" cy="2000264"/>
          </a:xfrm>
          <a:prstGeom prst="wedgeEllipseCallout">
            <a:avLst>
              <a:gd name="adj1" fmla="val -64528"/>
              <a:gd name="adj2" fmla="val -26386"/>
            </a:avLst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93939"/>
                </a:solidFill>
              </a:rPr>
              <a:t>2 цензора- руководили общественными работами, сбором налогов, заключали государственные договоры;</a:t>
            </a:r>
            <a:endParaRPr lang="ru-RU" b="1" dirty="0">
              <a:solidFill>
                <a:srgbClr val="393939"/>
              </a:solidFill>
            </a:endParaRPr>
          </a:p>
        </p:txBody>
      </p:sp>
      <p:pic>
        <p:nvPicPr>
          <p:cNvPr id="20" name="Picture 10" descr="Изменение размера Одежда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357562"/>
            <a:ext cx="1143008" cy="2271395"/>
          </a:xfrm>
          <a:prstGeom prst="rect">
            <a:avLst/>
          </a:prstGeom>
          <a:noFill/>
        </p:spPr>
      </p:pic>
      <p:pic>
        <p:nvPicPr>
          <p:cNvPr id="21" name="Picture 10" descr="Изменение размера Одежда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3357562"/>
            <a:ext cx="1143008" cy="2271395"/>
          </a:xfrm>
          <a:prstGeom prst="rect">
            <a:avLst/>
          </a:prstGeom>
          <a:noFill/>
        </p:spPr>
      </p:pic>
      <p:sp>
        <p:nvSpPr>
          <p:cNvPr id="22" name="Овальная выноска 21"/>
          <p:cNvSpPr/>
          <p:nvPr/>
        </p:nvSpPr>
        <p:spPr>
          <a:xfrm>
            <a:off x="5643570" y="4000504"/>
            <a:ext cx="3500430" cy="2571768"/>
          </a:xfrm>
          <a:prstGeom prst="wedgeEllipseCallout">
            <a:avLst>
              <a:gd name="adj1" fmla="val -67630"/>
              <a:gd name="adj2" fmla="val -52438"/>
            </a:avLst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 трибуна- защищали интересы плебеев,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могли отменять распоряжения консулов;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3" name="Picture 10" descr="Изменение размера Одежда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378450"/>
            <a:ext cx="744537" cy="1479550"/>
          </a:xfrm>
          <a:prstGeom prst="rect">
            <a:avLst/>
          </a:prstGeom>
          <a:noFill/>
        </p:spPr>
      </p:pic>
      <p:pic>
        <p:nvPicPr>
          <p:cNvPr id="24" name="Picture 10" descr="Изменение размера Одежда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78450"/>
            <a:ext cx="744537" cy="1479550"/>
          </a:xfrm>
          <a:prstGeom prst="rect">
            <a:avLst/>
          </a:prstGeom>
          <a:noFill/>
        </p:spPr>
      </p:pic>
      <p:pic>
        <p:nvPicPr>
          <p:cNvPr id="26" name="Picture 10" descr="Изменение размера Одежда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571876"/>
            <a:ext cx="428628" cy="851773"/>
          </a:xfrm>
          <a:prstGeom prst="rect">
            <a:avLst/>
          </a:prstGeom>
          <a:noFill/>
        </p:spPr>
      </p:pic>
      <p:pic>
        <p:nvPicPr>
          <p:cNvPr id="27" name="Picture 10" descr="Изменение размера Одежда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876"/>
            <a:ext cx="428628" cy="851773"/>
          </a:xfrm>
          <a:prstGeom prst="rect">
            <a:avLst/>
          </a:prstGeom>
          <a:noFill/>
        </p:spPr>
      </p:pic>
      <p:pic>
        <p:nvPicPr>
          <p:cNvPr id="28" name="Picture 10" descr="Изменение размера Одежда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4"/>
            <a:ext cx="500034" cy="993671"/>
          </a:xfrm>
          <a:prstGeom prst="rect">
            <a:avLst/>
          </a:prstGeom>
          <a:noFill/>
        </p:spPr>
      </p:pic>
      <p:pic>
        <p:nvPicPr>
          <p:cNvPr id="29" name="Picture 10" descr="Изменение размера Одежда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000504"/>
            <a:ext cx="500034" cy="993671"/>
          </a:xfrm>
          <a:prstGeom prst="rect">
            <a:avLst/>
          </a:prstGeom>
          <a:noFill/>
        </p:spPr>
      </p:pic>
      <p:pic>
        <p:nvPicPr>
          <p:cNvPr id="30" name="Picture 10" descr="Изменение размера Одежда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000504"/>
            <a:ext cx="500034" cy="993671"/>
          </a:xfrm>
          <a:prstGeom prst="rect">
            <a:avLst/>
          </a:prstGeom>
          <a:noFill/>
        </p:spPr>
      </p:pic>
      <p:pic>
        <p:nvPicPr>
          <p:cNvPr id="31" name="Picture 10" descr="Изменение размера Одежда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000504"/>
            <a:ext cx="500034" cy="993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000"/>
                            </p:stCondLst>
                            <p:childTnLst>
                              <p:par>
                                <p:cTn id="9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 animBg="1"/>
      <p:bldP spid="12" grpId="0" animBg="1"/>
      <p:bldP spid="16" grpId="0" animBg="1"/>
      <p:bldP spid="17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Изменение размера PDVD_0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13937"/>
              </a:clrFrom>
              <a:clrTo>
                <a:srgbClr val="41393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2484438" cy="1339850"/>
          </a:xfrm>
          <a:prstGeom prst="rect">
            <a:avLst/>
          </a:prstGeom>
          <a:noFill/>
        </p:spPr>
      </p:pic>
      <p:pic>
        <p:nvPicPr>
          <p:cNvPr id="4" name="Picture 10" descr="Изменение размера Одежда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214818"/>
            <a:ext cx="1285884" cy="2555319"/>
          </a:xfrm>
          <a:prstGeom prst="rect">
            <a:avLst/>
          </a:prstGeom>
          <a:noFill/>
        </p:spPr>
      </p:pic>
      <p:pic>
        <p:nvPicPr>
          <p:cNvPr id="5" name="Picture 10" descr="Изменение размера Одежда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143380"/>
            <a:ext cx="1357322" cy="2697281"/>
          </a:xfrm>
          <a:prstGeom prst="rect">
            <a:avLst/>
          </a:prstGeom>
          <a:noFill/>
        </p:spPr>
      </p:pic>
      <p:pic>
        <p:nvPicPr>
          <p:cNvPr id="6" name="Picture 9" descr="Консул ИМЦ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71612"/>
            <a:ext cx="1357322" cy="2678815"/>
          </a:xfrm>
          <a:prstGeom prst="rect">
            <a:avLst/>
          </a:prstGeom>
          <a:noFill/>
        </p:spPr>
      </p:pic>
      <p:pic>
        <p:nvPicPr>
          <p:cNvPr id="7" name="Picture 8" descr="Копия Консул ИМЦ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413936"/>
              </a:clrFrom>
              <a:clrTo>
                <a:srgbClr val="4139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571612"/>
            <a:ext cx="1357322" cy="2733700"/>
          </a:xfrm>
          <a:prstGeom prst="rect">
            <a:avLst/>
          </a:prstGeom>
          <a:noFill/>
        </p:spPr>
      </p:pic>
      <p:sp>
        <p:nvSpPr>
          <p:cNvPr id="8" name="Правая фигурная скобка 7"/>
          <p:cNvSpPr/>
          <p:nvPr/>
        </p:nvSpPr>
        <p:spPr>
          <a:xfrm>
            <a:off x="2428860" y="214290"/>
            <a:ext cx="1214446" cy="6500858"/>
          </a:xfrm>
          <a:prstGeom prst="rightBrace">
            <a:avLst>
              <a:gd name="adj1" fmla="val 8333"/>
              <a:gd name="adj2" fmla="val 48927"/>
            </a:avLst>
          </a:prstGeom>
          <a:solidFill>
            <a:srgbClr val="660033"/>
          </a:solidFill>
        </p:spPr>
        <p:style>
          <a:lnRef idx="1">
            <a:schemeClr val="accent1"/>
          </a:lnRef>
          <a:fillRef idx="1001">
            <a:schemeClr val="dk2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38995" y="928670"/>
            <a:ext cx="6105005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Представители нескольких</a:t>
            </a:r>
          </a:p>
          <a:p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десятков самых богатых</a:t>
            </a:r>
          </a:p>
          <a:p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атрицианских и плебейских</a:t>
            </a:r>
            <a:endParaRPr lang="ru-RU" sz="32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емей, из года в год </a:t>
            </a:r>
          </a:p>
          <a:p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анимавшие высшие </a:t>
            </a:r>
          </a:p>
          <a:p>
            <a:r>
              <a:rPr lang="ru-RU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должности в государстве, </a:t>
            </a:r>
          </a:p>
          <a:p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владевшие землёй и рабами</a:t>
            </a:r>
          </a:p>
          <a:p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составили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НОВУЮ ЗНАТЬ. </a:t>
            </a:r>
            <a:endParaRPr lang="ru-RU" sz="3200" b="1" cap="none" spc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3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7500" y="1556792"/>
            <a:ext cx="6953016" cy="4869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90365" y="214290"/>
            <a:ext cx="336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391808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Домашнее задание</a:t>
            </a:r>
          </a:p>
          <a:p>
            <a:pPr algn="ctr"/>
            <a:endParaRPr lang="ru-RU" sz="4000" b="1" dirty="0">
              <a:solidFill>
                <a:srgbClr val="C00000"/>
              </a:solidFill>
            </a:endParaRP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§</a:t>
            </a:r>
            <a:r>
              <a:rPr lang="ru-RU" sz="4000" b="1" dirty="0" smtClean="0">
                <a:solidFill>
                  <a:srgbClr val="C00000"/>
                </a:solidFill>
              </a:rPr>
              <a:t>18 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4"/>
          <p:cNvSpPr>
            <a:spLocks noGrp="1"/>
          </p:cNvSpPr>
          <p:nvPr>
            <p:ph type="title"/>
          </p:nvPr>
        </p:nvSpPr>
        <p:spPr>
          <a:xfrm>
            <a:off x="348018" y="247342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Текст 5"/>
          <p:cNvSpPr>
            <a:spLocks noGrp="1"/>
          </p:cNvSpPr>
          <p:nvPr>
            <p:ph type="body" idx="1"/>
          </p:nvPr>
        </p:nvSpPr>
        <p:spPr>
          <a:xfrm>
            <a:off x="293688" y="279400"/>
            <a:ext cx="4040187" cy="812421"/>
          </a:xfrm>
          <a:solidFill>
            <a:srgbClr val="FFFF00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C00000"/>
                </a:solidFill>
              </a:rPr>
              <a:t>Греция</a:t>
            </a:r>
          </a:p>
        </p:txBody>
      </p:sp>
      <p:sp>
        <p:nvSpPr>
          <p:cNvPr id="8197" name="Текст 7"/>
          <p:cNvSpPr>
            <a:spLocks noGrp="1"/>
          </p:cNvSpPr>
          <p:nvPr>
            <p:ph type="body" sz="half" idx="3"/>
          </p:nvPr>
        </p:nvSpPr>
        <p:spPr>
          <a:xfrm>
            <a:off x="4576763" y="361950"/>
            <a:ext cx="4041775" cy="639763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anchor="ctr"/>
          <a:lstStyle/>
          <a:p>
            <a:pPr algn="ctr" eaLnBrk="1" hangingPunct="1"/>
            <a:endParaRPr lang="ru-RU" dirty="0" smtClean="0"/>
          </a:p>
          <a:p>
            <a:pPr algn="ctr" eaLnBrk="1" hangingPunct="1"/>
            <a:r>
              <a:rPr lang="ru-RU" sz="2800" dirty="0" smtClean="0">
                <a:solidFill>
                  <a:srgbClr val="0070C0"/>
                </a:solidFill>
              </a:rPr>
              <a:t>Рим</a:t>
            </a:r>
          </a:p>
          <a:p>
            <a:pPr algn="ctr" eaLnBrk="1" hangingPunct="1"/>
            <a:endParaRPr lang="ru-RU" dirty="0" smtClean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52414" y="1198918"/>
            <a:ext cx="4040187" cy="5549900"/>
          </a:xfrm>
          <a:solidFill>
            <a:srgbClr val="FFFF66"/>
          </a:solidFill>
          <a:ln w="19050">
            <a:solidFill>
              <a:srgbClr val="FFC000"/>
            </a:solidFill>
          </a:ln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Балканский полуостров</a:t>
            </a:r>
          </a:p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Эгейское, Ионическое, Средиземное</a:t>
            </a:r>
          </a:p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Нет крупных рек</a:t>
            </a:r>
          </a:p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Есть удобные бухты</a:t>
            </a:r>
          </a:p>
          <a:p>
            <a:pPr eaLnBrk="1" hangingPunct="1"/>
            <a:r>
              <a:rPr lang="ru-RU" b="1" dirty="0">
                <a:solidFill>
                  <a:srgbClr val="C00000"/>
                </a:solidFill>
              </a:rPr>
              <a:t>Балканские горы</a:t>
            </a:r>
          </a:p>
          <a:p>
            <a:pPr eaLnBrk="1" hangingPunct="1"/>
            <a:r>
              <a:rPr lang="ru-RU" b="1" dirty="0">
                <a:solidFill>
                  <a:srgbClr val="C00000"/>
                </a:solidFill>
              </a:rPr>
              <a:t>Теплый, сухой климат</a:t>
            </a:r>
          </a:p>
          <a:p>
            <a:pPr eaLnBrk="1" hangingPunct="1"/>
            <a:r>
              <a:rPr lang="ru-RU" b="1" dirty="0">
                <a:solidFill>
                  <a:srgbClr val="C00000"/>
                </a:solidFill>
              </a:rPr>
              <a:t>Неплодородная земля</a:t>
            </a:r>
          </a:p>
          <a:p>
            <a:pPr eaLnBrk="1" hangingPunct="1"/>
            <a:r>
              <a:rPr lang="ru-RU" b="1" dirty="0">
                <a:solidFill>
                  <a:srgbClr val="C00000"/>
                </a:solidFill>
              </a:rPr>
              <a:t>Мореплавание, ремесло, торговля, </a:t>
            </a:r>
            <a:r>
              <a:rPr lang="ru-RU" b="1" dirty="0" smtClean="0">
                <a:solidFill>
                  <a:srgbClr val="C00000"/>
                </a:solidFill>
              </a:rPr>
              <a:t>животноводство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4"/>
          </p:nvPr>
        </p:nvSpPr>
        <p:spPr>
          <a:xfrm>
            <a:off x="4562475" y="1150937"/>
            <a:ext cx="4041775" cy="5563761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ru-RU" b="1" dirty="0" err="1" smtClean="0">
                <a:solidFill>
                  <a:srgbClr val="0000FF"/>
                </a:solidFill>
              </a:rPr>
              <a:t>Аппенинский</a:t>
            </a:r>
            <a:r>
              <a:rPr lang="ru-RU" b="1" dirty="0" smtClean="0">
                <a:solidFill>
                  <a:srgbClr val="0000FF"/>
                </a:solidFill>
              </a:rPr>
              <a:t> полуостров</a:t>
            </a:r>
          </a:p>
          <a:p>
            <a:pPr eaLnBrk="1" hangingPunct="1"/>
            <a:r>
              <a:rPr lang="ru-RU" b="1" dirty="0" err="1" smtClean="0">
                <a:solidFill>
                  <a:srgbClr val="0000FF"/>
                </a:solidFill>
              </a:rPr>
              <a:t>Адриатическое,Тирренское</a:t>
            </a:r>
            <a:r>
              <a:rPr lang="ru-RU" b="1" dirty="0" smtClean="0">
                <a:solidFill>
                  <a:srgbClr val="0000FF"/>
                </a:solidFill>
              </a:rPr>
              <a:t>, Средиземное</a:t>
            </a:r>
          </a:p>
          <a:p>
            <a:pPr eaLnBrk="1" hangingPunct="1"/>
            <a:r>
              <a:rPr lang="ru-RU" b="1" dirty="0" smtClean="0">
                <a:solidFill>
                  <a:srgbClr val="0000FF"/>
                </a:solidFill>
              </a:rPr>
              <a:t>Тибр , По</a:t>
            </a:r>
          </a:p>
          <a:p>
            <a:pPr eaLnBrk="1" hangingPunct="1"/>
            <a:r>
              <a:rPr lang="ru-RU" b="1" dirty="0" smtClean="0">
                <a:solidFill>
                  <a:srgbClr val="0000FF"/>
                </a:solidFill>
              </a:rPr>
              <a:t>     Нет</a:t>
            </a:r>
          </a:p>
          <a:p>
            <a:pPr eaLnBrk="1" hangingPunct="1"/>
            <a:r>
              <a:rPr lang="ru-RU" b="1" dirty="0" err="1">
                <a:solidFill>
                  <a:srgbClr val="0000FF"/>
                </a:solidFill>
              </a:rPr>
              <a:t>Аппенинские</a:t>
            </a:r>
            <a:r>
              <a:rPr lang="ru-RU" b="1" dirty="0">
                <a:solidFill>
                  <a:srgbClr val="0000FF"/>
                </a:solidFill>
              </a:rPr>
              <a:t> горы</a:t>
            </a:r>
          </a:p>
          <a:p>
            <a:pPr eaLnBrk="1" hangingPunct="1"/>
            <a:r>
              <a:rPr lang="ru-RU" b="1" dirty="0">
                <a:solidFill>
                  <a:srgbClr val="0000FF"/>
                </a:solidFill>
              </a:rPr>
              <a:t>Теплый, влажный климат</a:t>
            </a:r>
          </a:p>
          <a:p>
            <a:pPr eaLnBrk="1" hangingPunct="1"/>
            <a:r>
              <a:rPr lang="ru-RU" b="1" dirty="0">
                <a:solidFill>
                  <a:srgbClr val="0000FF"/>
                </a:solidFill>
              </a:rPr>
              <a:t>Плодородная </a:t>
            </a:r>
            <a:r>
              <a:rPr lang="ru-RU" b="1" dirty="0" smtClean="0">
                <a:solidFill>
                  <a:srgbClr val="0000FF"/>
                </a:solidFill>
              </a:rPr>
              <a:t>земля</a:t>
            </a:r>
          </a:p>
          <a:p>
            <a:pPr eaLnBrk="1" hangingPunct="1"/>
            <a:r>
              <a:rPr lang="ru-RU" b="1" dirty="0" smtClean="0">
                <a:solidFill>
                  <a:srgbClr val="0000FF"/>
                </a:solidFill>
              </a:rPr>
              <a:t>Земледелие</a:t>
            </a:r>
            <a:r>
              <a:rPr lang="ru-RU" b="1" dirty="0">
                <a:solidFill>
                  <a:srgbClr val="0000FF"/>
                </a:solidFill>
              </a:rPr>
              <a:t>, животноводство, ремесло, торговля</a:t>
            </a:r>
          </a:p>
          <a:p>
            <a:pPr eaLnBrk="1" hangingPunct="1"/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379413"/>
            <a:ext cx="7772400" cy="601662"/>
          </a:xfrm>
          <a:solidFill>
            <a:srgbClr val="FFFF99"/>
          </a:solidFill>
          <a:ln w="57150"/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66"/>
                </a:solidFill>
              </a:rPr>
              <a:t>Образование </a:t>
            </a:r>
            <a:r>
              <a:rPr lang="ru-RU" b="1" dirty="0" smtClean="0">
                <a:solidFill>
                  <a:srgbClr val="FF0066"/>
                </a:solidFill>
              </a:rPr>
              <a:t>Рима </a:t>
            </a:r>
            <a:endParaRPr lang="ru-RU" dirty="0" smtClean="0">
              <a:solidFill>
                <a:srgbClr val="FF0066"/>
              </a:solidFill>
            </a:endParaRPr>
          </a:p>
        </p:txBody>
      </p:sp>
      <p:pic>
        <p:nvPicPr>
          <p:cNvPr id="6" name="Рисунок 5" descr="ma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049338"/>
            <a:ext cx="2981325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volchits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963" y="3989388"/>
            <a:ext cx="3262312" cy="267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vesta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1925" y="2087563"/>
            <a:ext cx="2189163" cy="436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57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6950" y="1147763"/>
            <a:ext cx="2878138" cy="270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7350" y="2992438"/>
            <a:ext cx="2157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yr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yr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yr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yr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yr" charset="-5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yr" charset="-5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yr" charset="-5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yr" charset="-5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yr" charset="-5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smtClean="0">
                <a:solidFill>
                  <a:srgbClr val="FF0000"/>
                </a:solidFill>
                <a:latin typeface="Arial Black" pitchFamily="34" charset="0"/>
              </a:rPr>
              <a:t>марс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87750" y="3062288"/>
            <a:ext cx="2824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yr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yr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yr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yr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yr" charset="-5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yr" charset="-5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yr" charset="-5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yr" charset="-5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yr" charset="-5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smtClean="0">
                <a:solidFill>
                  <a:srgbClr val="FF0000"/>
                </a:solidFill>
                <a:latin typeface="Arial Black" pitchFamily="34" charset="0"/>
              </a:rPr>
              <a:t>весталка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67488" y="5583238"/>
            <a:ext cx="21066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yr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yr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yr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yr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yr" charset="-5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yr" charset="-5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yr" charset="-5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yr" charset="-5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yr" charset="-5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smtClean="0">
                <a:solidFill>
                  <a:srgbClr val="FF0000"/>
                </a:solidFill>
                <a:latin typeface="Arial Black" pitchFamily="34" charset="0"/>
              </a:rPr>
              <a:t>веста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01813" y="5708650"/>
            <a:ext cx="38369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yr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yr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yr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yr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yr" charset="-5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yr" charset="-5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yr" charset="-5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yr" charset="-5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yr" charset="-5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smtClean="0">
                <a:solidFill>
                  <a:srgbClr val="FF0000"/>
                </a:solidFill>
                <a:latin typeface="Arial Black" pitchFamily="34" charset="0"/>
              </a:rPr>
              <a:t>Капитолийская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smtClean="0">
                <a:solidFill>
                  <a:srgbClr val="FF0000"/>
                </a:solidFill>
                <a:latin typeface="Arial Black" pitchFamily="34" charset="0"/>
              </a:rPr>
              <a:t> волчица</a:t>
            </a:r>
          </a:p>
        </p:txBody>
      </p:sp>
    </p:spTree>
    <p:extLst>
      <p:ext uri="{BB962C8B-B14F-4D97-AF65-F5344CB8AC3E}">
        <p14:creationId xmlns:p14="http://schemas.microsoft.com/office/powerpoint/2010/main" val="128584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93738" y="163513"/>
            <a:ext cx="7772400" cy="704850"/>
          </a:xfrm>
          <a:solidFill>
            <a:srgbClr val="FFFF99"/>
          </a:solidFill>
          <a:ln w="76200"/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66"/>
                </a:solidFill>
              </a:rPr>
              <a:t>Рим в начале своей </a:t>
            </a:r>
            <a:r>
              <a:rPr lang="ru-RU" b="1" dirty="0" smtClean="0">
                <a:solidFill>
                  <a:srgbClr val="FF0066"/>
                </a:solidFill>
              </a:rPr>
              <a:t>истории </a:t>
            </a:r>
            <a:endParaRPr lang="ru-RU" b="1" dirty="0" smtClean="0">
              <a:solidFill>
                <a:srgbClr val="FF0066"/>
              </a:solidFill>
            </a:endParaRPr>
          </a:p>
        </p:txBody>
      </p:sp>
      <p:sp>
        <p:nvSpPr>
          <p:cNvPr id="33" name="Текст 32"/>
          <p:cNvSpPr>
            <a:spLocks noGrp="1"/>
          </p:cNvSpPr>
          <p:nvPr>
            <p:ph type="body" sz="half" idx="2"/>
          </p:nvPr>
        </p:nvSpPr>
        <p:spPr>
          <a:xfrm>
            <a:off x="290513" y="1539875"/>
            <a:ext cx="8451850" cy="77311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ru-RU" sz="3600" b="1" spc="300" dirty="0" smtClean="0">
                <a:solidFill>
                  <a:srgbClr val="C00000"/>
                </a:solidFill>
              </a:rPr>
              <a:t> </a:t>
            </a:r>
            <a:endParaRPr lang="ru-RU" sz="3600" b="1" spc="300" dirty="0">
              <a:solidFill>
                <a:srgbClr val="C00000"/>
              </a:solidFill>
            </a:endParaRPr>
          </a:p>
        </p:txBody>
      </p:sp>
      <p:sp>
        <p:nvSpPr>
          <p:cNvPr id="14340" name="Стрелка вправо 33"/>
          <p:cNvSpPr>
            <a:spLocks noChangeArrowheads="1"/>
          </p:cNvSpPr>
          <p:nvPr/>
        </p:nvSpPr>
        <p:spPr bwMode="auto">
          <a:xfrm>
            <a:off x="457200" y="4849813"/>
            <a:ext cx="8520113" cy="511175"/>
          </a:xfrm>
          <a:prstGeom prst="rightArrow">
            <a:avLst>
              <a:gd name="adj1" fmla="val 50000"/>
              <a:gd name="adj2" fmla="val 5015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  <a:latin typeface="Times New Roman Cyr" charset="-52"/>
            </a:endParaRPr>
          </a:p>
        </p:txBody>
      </p:sp>
      <p:sp>
        <p:nvSpPr>
          <p:cNvPr id="14341" name="Блок-схема: сопоставление 34"/>
          <p:cNvSpPr>
            <a:spLocks noChangeArrowheads="1"/>
          </p:cNvSpPr>
          <p:nvPr/>
        </p:nvSpPr>
        <p:spPr bwMode="auto">
          <a:xfrm>
            <a:off x="4598988" y="4710113"/>
            <a:ext cx="180975" cy="693737"/>
          </a:xfrm>
          <a:prstGeom prst="flowChartCollate">
            <a:avLst/>
          </a:prstGeom>
          <a:solidFill>
            <a:srgbClr val="FF006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  <a:latin typeface="Times New Roman Cyr" charset="-52"/>
            </a:endParaRPr>
          </a:p>
        </p:txBody>
      </p:sp>
      <p:sp>
        <p:nvSpPr>
          <p:cNvPr id="14342" name="Блок-схема: сортировка 35"/>
          <p:cNvSpPr>
            <a:spLocks noChangeArrowheads="1"/>
          </p:cNvSpPr>
          <p:nvPr/>
        </p:nvSpPr>
        <p:spPr bwMode="auto">
          <a:xfrm>
            <a:off x="2728913" y="4806950"/>
            <a:ext cx="180975" cy="582613"/>
          </a:xfrm>
          <a:prstGeom prst="flowChartSort">
            <a:avLst/>
          </a:prstGeom>
          <a:solidFill>
            <a:srgbClr val="FF006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  <a:latin typeface="Times New Roman Cyr" charset="-52"/>
            </a:endParaRPr>
          </a:p>
        </p:txBody>
      </p:sp>
      <p:sp>
        <p:nvSpPr>
          <p:cNvPr id="14343" name="Блок-схема: сортировка 36"/>
          <p:cNvSpPr>
            <a:spLocks noChangeArrowheads="1"/>
          </p:cNvSpPr>
          <p:nvPr/>
        </p:nvSpPr>
        <p:spPr bwMode="auto">
          <a:xfrm>
            <a:off x="6705600" y="4806950"/>
            <a:ext cx="179388" cy="582613"/>
          </a:xfrm>
          <a:prstGeom prst="flowChartSort">
            <a:avLst/>
          </a:prstGeom>
          <a:solidFill>
            <a:srgbClr val="FF006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  <a:latin typeface="Times New Roman Cyr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9088" y="3810000"/>
            <a:ext cx="15113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EEECE1">
                    <a:lumMod val="50000"/>
                  </a:srgbClr>
                </a:solidFill>
                <a:latin typeface="Times New Roman Cyr" charset="-52"/>
              </a:rPr>
              <a:t>до н.э.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19888" y="3824288"/>
            <a:ext cx="10588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EEECE1">
                    <a:lumMod val="50000"/>
                  </a:srgbClr>
                </a:solidFill>
                <a:latin typeface="Times New Roman Cyr" charset="-52"/>
              </a:rPr>
              <a:t>н.э.</a:t>
            </a:r>
            <a:r>
              <a:rPr lang="ru-RU" sz="2400" dirty="0">
                <a:solidFill>
                  <a:prstClr val="black"/>
                </a:solidFill>
                <a:latin typeface="Times New Roman Cyr" charset="-52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66941" y="5348288"/>
            <a:ext cx="275254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EEECE1">
                    <a:lumMod val="50000"/>
                  </a:srgbClr>
                </a:solidFill>
                <a:latin typeface="Times New Roman Cyr" charset="-52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 Cyr" charset="-52"/>
              </a:rPr>
              <a:t>753 г</a:t>
            </a:r>
            <a:r>
              <a:rPr lang="ru-RU" sz="4000" b="1" dirty="0">
                <a:solidFill>
                  <a:srgbClr val="FF0000"/>
                </a:solidFill>
                <a:latin typeface="Times New Roman Cyr" charset="-52"/>
              </a:rPr>
              <a:t>. </a:t>
            </a:r>
            <a:r>
              <a:rPr lang="ru-RU" sz="3200" b="1" dirty="0">
                <a:solidFill>
                  <a:srgbClr val="EEECE1">
                    <a:lumMod val="50000"/>
                  </a:srgbClr>
                </a:solidFill>
                <a:latin typeface="Times New Roman Cyr" charset="-52"/>
              </a:rPr>
              <a:t>до н.э.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EEECE1">
                    <a:lumMod val="50000"/>
                  </a:srgbClr>
                </a:solidFill>
                <a:latin typeface="Times New Roman Cyr" charset="-52"/>
              </a:rPr>
              <a:t>Рим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80175" y="5416550"/>
            <a:ext cx="2857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EEECE1">
                    <a:lumMod val="50000"/>
                  </a:srgbClr>
                </a:solidFill>
                <a:latin typeface="Times New Roman Cyr" charset="-52"/>
              </a:rPr>
              <a:t> </a:t>
            </a:r>
          </a:p>
        </p:txBody>
      </p:sp>
      <p:sp>
        <p:nvSpPr>
          <p:cNvPr id="14348" name="Блок-схема: сортировка 11"/>
          <p:cNvSpPr>
            <a:spLocks noChangeArrowheads="1"/>
          </p:cNvSpPr>
          <p:nvPr/>
        </p:nvSpPr>
        <p:spPr bwMode="auto">
          <a:xfrm>
            <a:off x="8408988" y="4779963"/>
            <a:ext cx="207962" cy="595312"/>
          </a:xfrm>
          <a:prstGeom prst="flowChartSort">
            <a:avLst/>
          </a:prstGeom>
          <a:solidFill>
            <a:srgbClr val="FF006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  <a:latin typeface="Times New Roman Cyr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8811" y="5472113"/>
            <a:ext cx="1005403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EEECE1">
                    <a:lumMod val="50000"/>
                  </a:srgbClr>
                </a:solidFill>
                <a:latin typeface="Times New Roman Cyr" charset="-52"/>
              </a:rPr>
              <a:t>2014</a:t>
            </a:r>
            <a:endParaRPr lang="en-US" sz="3200" b="1" dirty="0">
              <a:solidFill>
                <a:srgbClr val="EEECE1">
                  <a:lumMod val="50000"/>
                </a:srgbClr>
              </a:solidFill>
              <a:latin typeface="Times New Roman Cyr" charset="-52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EEECE1">
                    <a:lumMod val="50000"/>
                  </a:srgbClr>
                </a:solidFill>
                <a:latin typeface="Times New Roman Cyr" charset="-52"/>
              </a:rPr>
              <a:t>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1124744"/>
            <a:ext cx="8221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В каком году был основан Рим , если ему  2767 лет  ?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45825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 bwMode="auto">
          <a:xfrm>
            <a:off x="166688" y="1662113"/>
            <a:ext cx="8755062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Марс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–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Веста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–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Весталка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–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Ликторы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4400" b="1" dirty="0" smtClean="0">
                <a:latin typeface="Century Gothic"/>
              </a:rPr>
              <a:t>Патриции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</a:rPr>
              <a:t>Плебеи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4400" b="1" dirty="0" smtClean="0">
                <a:latin typeface="Century Gothic"/>
              </a:rPr>
              <a:t>Сенат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</a:rPr>
              <a:t>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7667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Определи понятия</a:t>
            </a:r>
            <a:endParaRPr lang="ru-RU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26064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Соотнеси имя царя с его действиями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511741"/>
            <a:ext cx="2880320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Ромул</a:t>
            </a:r>
          </a:p>
          <a:p>
            <a:endParaRPr lang="ru-RU" sz="2800" b="1" dirty="0"/>
          </a:p>
          <a:p>
            <a:endParaRPr lang="ru-RU" sz="2800" b="1" dirty="0" smtClean="0"/>
          </a:p>
          <a:p>
            <a:r>
              <a:rPr lang="ru-RU" sz="2800" b="1" dirty="0" err="1" smtClean="0"/>
              <a:t>Нума</a:t>
            </a:r>
            <a:endParaRPr lang="ru-RU" sz="2800" b="1" dirty="0" smtClean="0"/>
          </a:p>
          <a:p>
            <a:endParaRPr lang="ru-RU" sz="2800" b="1" dirty="0"/>
          </a:p>
          <a:p>
            <a:endParaRPr lang="ru-RU" sz="2800" b="1" dirty="0" smtClean="0"/>
          </a:p>
          <a:p>
            <a:r>
              <a:rPr lang="ru-RU" sz="2800" b="1" dirty="0" err="1" smtClean="0"/>
              <a:t>Сервий</a:t>
            </a:r>
            <a:r>
              <a:rPr lang="ru-RU" sz="2800" b="1" dirty="0" smtClean="0"/>
              <a:t> Тулий</a:t>
            </a:r>
          </a:p>
          <a:p>
            <a:endParaRPr lang="ru-RU" sz="2800" b="1" dirty="0"/>
          </a:p>
          <a:p>
            <a:endParaRPr lang="ru-RU" sz="2800" b="1" dirty="0" smtClean="0"/>
          </a:p>
          <a:p>
            <a:r>
              <a:rPr lang="ru-RU" sz="2800" b="1" dirty="0" smtClean="0"/>
              <a:t>Тарквиний Гордый</a:t>
            </a:r>
          </a:p>
          <a:p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1511741"/>
            <a:ext cx="4968552" cy="52322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Не воевал, закрепил законом право собственности на землю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Самоуправство и жестокость вызвали изгнание царя из Рима в 510 г до .н.э.</a:t>
            </a:r>
          </a:p>
          <a:p>
            <a:endParaRPr lang="ru-RU" sz="2400" b="1" dirty="0" smtClean="0"/>
          </a:p>
          <a:p>
            <a:r>
              <a:rPr lang="ru-RU" sz="2400" b="1" dirty="0"/>
              <a:t>Основал </a:t>
            </a:r>
            <a:r>
              <a:rPr lang="ru-RU" sz="2400" b="1" dirty="0" smtClean="0"/>
              <a:t>Рим</a:t>
            </a:r>
          </a:p>
          <a:p>
            <a:endParaRPr lang="ru-RU" sz="2400" b="1" dirty="0"/>
          </a:p>
          <a:p>
            <a:r>
              <a:rPr lang="ru-RU" sz="2400" b="1" dirty="0" smtClean="0"/>
              <a:t>Провел реформу, власть захватили богатые люди</a:t>
            </a:r>
          </a:p>
          <a:p>
            <a:endParaRPr lang="ru-RU" dirty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126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93738" y="163513"/>
            <a:ext cx="7772400" cy="704850"/>
          </a:xfrm>
          <a:solidFill>
            <a:srgbClr val="FFFF99"/>
          </a:solidFill>
          <a:ln w="76200"/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action="ppaction://hlinkpres?slideindex=1&amp;slidetitle="/>
              </a:rPr>
              <a:t>Физкультминутка</a:t>
            </a:r>
            <a:endParaRPr lang="ru-RU" dirty="0" smtClean="0">
              <a:solidFill>
                <a:srgbClr val="FF0066"/>
              </a:solidFill>
            </a:endParaRPr>
          </a:p>
        </p:txBody>
      </p:sp>
      <p:sp>
        <p:nvSpPr>
          <p:cNvPr id="5" name="Текст 32"/>
          <p:cNvSpPr>
            <a:spLocks noGrp="1"/>
          </p:cNvSpPr>
          <p:nvPr>
            <p:ph type="body" sz="half" idx="2"/>
          </p:nvPr>
        </p:nvSpPr>
        <p:spPr>
          <a:xfrm>
            <a:off x="361950" y="1582738"/>
            <a:ext cx="8451850" cy="52752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ru-RU" sz="2400" b="1" dirty="0" smtClean="0">
                <a:solidFill>
                  <a:srgbClr val="FF0066"/>
                </a:solidFill>
              </a:rPr>
              <a:t> </a:t>
            </a:r>
            <a:endParaRPr lang="ru-RU" sz="5400" b="1" spc="300" dirty="0">
              <a:solidFill>
                <a:srgbClr val="FF0066"/>
              </a:solidFill>
            </a:endParaRPr>
          </a:p>
        </p:txBody>
      </p:sp>
      <p:pic>
        <p:nvPicPr>
          <p:cNvPr id="16388" name="Рисунок 11" descr="ftyuhj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84263"/>
            <a:ext cx="2112963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11" descr="ftyuhj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1769659"/>
            <a:ext cx="2112962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94003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3" y="3106663"/>
            <a:ext cx="1928813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94003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2974407"/>
            <a:ext cx="1928813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67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62068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000" b="1" dirty="0">
                <a:solidFill>
                  <a:srgbClr val="C00000"/>
                </a:solidFill>
              </a:rPr>
              <a:t>Домашнее задание</a:t>
            </a:r>
          </a:p>
          <a:p>
            <a:pPr lvl="0" algn="ctr"/>
            <a:endParaRPr lang="ru-RU" sz="4000" b="1" dirty="0">
              <a:solidFill>
                <a:srgbClr val="C00000"/>
              </a:solidFill>
            </a:endParaRPr>
          </a:p>
          <a:p>
            <a:pPr lvl="0" algn="ctr"/>
            <a:r>
              <a:rPr lang="ru-RU" sz="4000" b="1" dirty="0">
                <a:solidFill>
                  <a:srgbClr val="C00000"/>
                </a:solidFill>
              </a:rPr>
              <a:t>§18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803650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4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470</Words>
  <Application>Microsoft Office PowerPoint</Application>
  <PresentationFormat>Экран (4:3)</PresentationFormat>
  <Paragraphs>172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Презентация PowerPoint</vt:lpstr>
      <vt:lpstr>Презентация PowerPoint</vt:lpstr>
      <vt:lpstr>Презентация PowerPoint</vt:lpstr>
      <vt:lpstr>Образование Рима </vt:lpstr>
      <vt:lpstr>Рим в начале своей истории </vt:lpstr>
      <vt:lpstr>Презентация PowerPoint</vt:lpstr>
      <vt:lpstr>Презентация PowerPoint</vt:lpstr>
      <vt:lpstr>Физкультминутка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РЕСПУБЛИКА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37</cp:revision>
  <dcterms:created xsi:type="dcterms:W3CDTF">2006-09-25T21:21:26Z</dcterms:created>
  <dcterms:modified xsi:type="dcterms:W3CDTF">2014-04-02T18:20:37Z</dcterms:modified>
</cp:coreProperties>
</file>