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80" r:id="rId7"/>
    <p:sldId id="281" r:id="rId8"/>
    <p:sldId id="277" r:id="rId9"/>
    <p:sldId id="276" r:id="rId10"/>
    <p:sldId id="260" r:id="rId11"/>
    <p:sldId id="262" r:id="rId12"/>
    <p:sldId id="263" r:id="rId13"/>
    <p:sldId id="264" r:id="rId14"/>
    <p:sldId id="265" r:id="rId15"/>
    <p:sldId id="266" r:id="rId16"/>
    <p:sldId id="278" r:id="rId17"/>
    <p:sldId id="267" r:id="rId18"/>
    <p:sldId id="279" r:id="rId19"/>
    <p:sldId id="268" r:id="rId20"/>
    <p:sldId id="271" r:id="rId21"/>
    <p:sldId id="269" r:id="rId22"/>
    <p:sldId id="270" r:id="rId23"/>
    <p:sldId id="272" r:id="rId24"/>
    <p:sldId id="274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5FF31C1-B003-47F1-936C-C4CCE392B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6878CE-0BCC-42DD-9052-EA3114FEF34E}" type="datetimeFigureOut">
              <a:rPr lang="ru-RU" smtClean="0"/>
              <a:pPr/>
              <a:t>16.03.2014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42;&#1090;&#1086;&#1088;&#1072;&#1103;%20&#1084;&#1080;&#1088;&#1086;&#1074;&#1072;&#1103;%20&#1074;%20&#1094;&#1080;&#1092;&#1088;&#1072;&#1093;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7543800" cy="2593975"/>
          </a:xfrm>
        </p:spPr>
        <p:txBody>
          <a:bodyPr/>
          <a:lstStyle/>
          <a:p>
            <a:r>
              <a:rPr lang="ru-RU" b="1" dirty="0" smtClean="0"/>
              <a:t>НАЧАЛО ВТОРОЙ МИРОВОЙ ВОЙНЫ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b="1" dirty="0" smtClean="0"/>
              <a:t>Ход событий: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208912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Разгром Польши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Освободительный поход Красной Армии в Западную Белоруссию и Западную Украину</a:t>
            </a:r>
            <a:endParaRPr lang="ru-RU" sz="2800" b="1" dirty="0"/>
          </a:p>
          <a:p>
            <a:r>
              <a:rPr lang="ru-RU" sz="2800" b="1" dirty="0"/>
              <a:t>Странная война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В конце ноября – война на севере Европы. </a:t>
            </a:r>
            <a:endParaRPr lang="ru-RU" sz="2800" b="1" dirty="0" smtClean="0"/>
          </a:p>
          <a:p>
            <a:r>
              <a:rPr lang="ru-RU" sz="2800" b="1" dirty="0" smtClean="0"/>
              <a:t>«Зимняя война» (30 </a:t>
            </a:r>
            <a:r>
              <a:rPr lang="ru-RU" sz="2800" b="1" dirty="0"/>
              <a:t>ноября – советские войска начали боевые действия против Финляндии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 Планы </a:t>
            </a:r>
            <a:r>
              <a:rPr lang="ru-RU" sz="2800" b="1" dirty="0"/>
              <a:t>нападения </a:t>
            </a:r>
            <a:r>
              <a:rPr lang="ru-RU" sz="2800" b="1" dirty="0" smtClean="0"/>
              <a:t>Англии </a:t>
            </a:r>
            <a:r>
              <a:rPr lang="ru-RU" sz="2800" b="1" dirty="0"/>
              <a:t>и </a:t>
            </a:r>
            <a:r>
              <a:rPr lang="ru-RU" sz="2800" b="1" dirty="0" smtClean="0"/>
              <a:t>Франции </a:t>
            </a:r>
            <a:r>
              <a:rPr lang="ru-RU" sz="2800" b="1" dirty="0"/>
              <a:t>на СССР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800" b="1" dirty="0"/>
              <a:t>9 апреля </a:t>
            </a:r>
            <a:r>
              <a:rPr lang="ru-RU" sz="2800" b="1" dirty="0" smtClean="0"/>
              <a:t>1940 г. немцы </a:t>
            </a:r>
            <a:r>
              <a:rPr lang="ru-RU" sz="2800" b="1" dirty="0"/>
              <a:t>в течение суток оккупировали Данию и высадились в Норвегии.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75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8931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У. Черчилль Речь в Палате общин.</a:t>
            </a:r>
          </a:p>
          <a:p>
            <a:endParaRPr lang="ru-RU" dirty="0"/>
          </a:p>
        </p:txBody>
      </p:sp>
      <p:pic>
        <p:nvPicPr>
          <p:cNvPr id="4" name="Рисунок 3" descr="Черчилль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6516216" y="196366"/>
            <a:ext cx="2164261" cy="257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18" y="1484784"/>
            <a:ext cx="6088707" cy="48013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«Положение </a:t>
            </a:r>
            <a:r>
              <a:rPr lang="ru-RU" b="1" dirty="0"/>
              <a:t>британских экспедиционных сил стало критическим. Однако благодаря грамотно проведенному отступлению и ошибкам со стороны Германии, основная часть британских войск отошла к </a:t>
            </a:r>
            <a:r>
              <a:rPr lang="ru-RU" b="1" dirty="0" err="1"/>
              <a:t>Дюнкеркскому</a:t>
            </a:r>
            <a:r>
              <a:rPr lang="ru-RU" b="1" dirty="0"/>
              <a:t> плацдарму. Опасность, которой подвергается Британская нация, теперь открылась ясно и отчетливо. 26 мая началась ''Операция Динамо'' - началась эвакуация из Дюнкерка. На море сохранялось абсолютное спокойствие. Королевские Военно- Воздушные Силы - на которые в последнее время очень роптала армия - неистово боролись против превосходящих сил противника, грозящих сорвать операцию. Вначале операции были надежды, что удастся эвакуировать 45.000 человек; однако, по окончанию эвакуации оказалось, что более 338.000 союзных войск достигли Англии, включая 26.000 французских солдат</a:t>
            </a:r>
            <a:r>
              <a:rPr lang="ru-RU" b="1" dirty="0" smtClean="0"/>
              <a:t>.»  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1940 г 4 </a:t>
            </a:r>
            <a:r>
              <a:rPr lang="ru-RU" b="1" dirty="0"/>
              <a:t>июня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3200" b="1" dirty="0"/>
              <a:t>10 мая </a:t>
            </a:r>
            <a:r>
              <a:rPr lang="ru-RU" sz="3200" b="1" dirty="0" smtClean="0"/>
              <a:t>1940 г. немцы </a:t>
            </a:r>
            <a:r>
              <a:rPr lang="ru-RU" sz="3200" b="1" dirty="0"/>
              <a:t>в обход линии Мажино вторглись в Бельгию и Голландию, а оттуда в Северную Францию. </a:t>
            </a:r>
            <a:endParaRPr lang="ru-RU" sz="3200" b="1" dirty="0" smtClean="0"/>
          </a:p>
          <a:p>
            <a:r>
              <a:rPr lang="ru-RU" sz="3200" b="1" dirty="0" smtClean="0"/>
              <a:t>Дюнкерк</a:t>
            </a:r>
            <a:r>
              <a:rPr lang="ru-RU" sz="3200" b="1" dirty="0"/>
              <a:t>.</a:t>
            </a:r>
          </a:p>
          <a:p>
            <a:endParaRPr lang="ru-RU" sz="3200" dirty="0"/>
          </a:p>
        </p:txBody>
      </p:sp>
      <p:pic>
        <p:nvPicPr>
          <p:cNvPr id="4" name="Рисунок 3" descr="дюнкерк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3923928" y="2739164"/>
            <a:ext cx="4661414" cy="3426140"/>
          </a:xfrm>
          <a:prstGeom prst="rect">
            <a:avLst/>
          </a:prstGeom>
        </p:spPr>
      </p:pic>
      <p:pic>
        <p:nvPicPr>
          <p:cNvPr id="5" name="Рисунок 4" descr="Evacuation_Dunki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128" y="260648"/>
            <a:ext cx="6400800" cy="614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Франция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sz="2800" b="1" dirty="0"/>
              <a:t>Немцы стремительно продвигались к Парижу.  10 июня правительство бежало в Бордо. Париж – открытый город.  Оккупирован 14 июня 1940 г. </a:t>
            </a:r>
            <a:endParaRPr lang="ru-RU" sz="2800" b="1" dirty="0" smtClean="0"/>
          </a:p>
          <a:p>
            <a:r>
              <a:rPr lang="ru-RU" sz="2800" b="1" dirty="0" smtClean="0"/>
              <a:t>Военные </a:t>
            </a:r>
            <a:r>
              <a:rPr lang="ru-RU" sz="2800" b="1" dirty="0"/>
              <a:t>действия на итало-французской границе. </a:t>
            </a:r>
            <a:endParaRPr lang="ru-RU" sz="2800" b="1" dirty="0" smtClean="0"/>
          </a:p>
          <a:p>
            <a:r>
              <a:rPr lang="ru-RU" sz="2800" b="1" dirty="0" smtClean="0"/>
              <a:t>Возглавивший </a:t>
            </a:r>
            <a:r>
              <a:rPr lang="ru-RU" sz="2800" b="1" dirty="0"/>
              <a:t>правительство маршал </a:t>
            </a:r>
            <a:r>
              <a:rPr lang="ru-RU" sz="2800" b="1" dirty="0" err="1"/>
              <a:t>Петен</a:t>
            </a:r>
            <a:r>
              <a:rPr lang="ru-RU" sz="2800" b="1" dirty="0"/>
              <a:t> обратился к Гитлеру с просьбой о мире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Коллаборационизм.</a:t>
            </a:r>
          </a:p>
          <a:p>
            <a:endParaRPr lang="ru-RU" sz="2800" dirty="0"/>
          </a:p>
        </p:txBody>
      </p:sp>
      <p:pic>
        <p:nvPicPr>
          <p:cNvPr id="4" name="Рисунок 3" descr="франция во 2МВ.png"/>
          <p:cNvPicPr>
            <a:picLocks noChangeAspect="1"/>
          </p:cNvPicPr>
          <p:nvPr/>
        </p:nvPicPr>
        <p:blipFill>
          <a:blip r:embed="rId2" cstate="print"/>
          <a:srcRect r="30371"/>
          <a:stretch>
            <a:fillRect/>
          </a:stretch>
        </p:blipFill>
        <p:spPr>
          <a:xfrm>
            <a:off x="1259631" y="0"/>
            <a:ext cx="61302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США: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Военная катастрофа Франции вызвала шок в США. Рузвельт – изменение законодательство о нейтралитете. </a:t>
            </a:r>
            <a:endParaRPr lang="ru-RU" sz="3200" b="1" dirty="0" smtClean="0"/>
          </a:p>
          <a:p>
            <a:r>
              <a:rPr lang="ru-RU" sz="3200" b="1" dirty="0" smtClean="0"/>
              <a:t>Принцип </a:t>
            </a:r>
            <a:r>
              <a:rPr lang="ru-RU" sz="3200" b="1" dirty="0" err="1"/>
              <a:t>cash</a:t>
            </a:r>
            <a:r>
              <a:rPr lang="ru-RU" sz="3200" b="1" dirty="0"/>
              <a:t> </a:t>
            </a:r>
            <a:r>
              <a:rPr lang="ru-RU" sz="3200" b="1" dirty="0" err="1"/>
              <a:t>and</a:t>
            </a:r>
            <a:r>
              <a:rPr lang="ru-RU" sz="3200" b="1" dirty="0"/>
              <a:t> </a:t>
            </a:r>
            <a:r>
              <a:rPr lang="ru-RU" sz="3200" b="1" dirty="0" err="1"/>
              <a:t>carry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Март </a:t>
            </a:r>
            <a:r>
              <a:rPr lang="ru-RU" sz="3200" b="1" dirty="0"/>
              <a:t>1941 -  закон о ленд-лизе. Предоставление оружия и иного военного снаряжения взаймы или в аренду тем странам, оборона которых была жизненно важна для США. 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Битва за Англию.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7620000" cy="4800600"/>
          </a:xfrm>
        </p:spPr>
        <p:txBody>
          <a:bodyPr>
            <a:noAutofit/>
          </a:bodyPr>
          <a:lstStyle/>
          <a:p>
            <a:r>
              <a:rPr lang="ru-RU" sz="3200" b="1" dirty="0"/>
              <a:t>Подготовка к вторжению в Англию. «Морской лев». </a:t>
            </a:r>
            <a:endParaRPr lang="ru-RU" sz="3200" b="1" dirty="0" smtClean="0"/>
          </a:p>
          <a:p>
            <a:r>
              <a:rPr lang="ru-RU" sz="3200" b="1" dirty="0" smtClean="0"/>
              <a:t>Бомбардировки </a:t>
            </a:r>
            <a:r>
              <a:rPr lang="ru-RU" sz="3200" b="1" dirty="0"/>
              <a:t>Лондона и др. городов – 10 месяцев. Каждую ночь 150 бомбардировщиков бомбили Лондон. 7 сентября – 300, Лондон горел. </a:t>
            </a:r>
            <a:endParaRPr lang="ru-RU" sz="3200" b="1" dirty="0" smtClean="0"/>
          </a:p>
          <a:p>
            <a:r>
              <a:rPr lang="ru-RU" sz="3200" b="1" dirty="0" smtClean="0"/>
              <a:t>Ноябрь </a:t>
            </a:r>
            <a:r>
              <a:rPr lang="ru-RU" sz="3200" b="1" dirty="0"/>
              <a:t>– 500 самолетов на Ковентри. </a:t>
            </a:r>
            <a:endParaRPr lang="ru-RU" sz="3200" b="1" dirty="0" smtClean="0"/>
          </a:p>
          <a:p>
            <a:r>
              <a:rPr lang="ru-RU" sz="3200" b="1" dirty="0" smtClean="0"/>
              <a:t>Схватка </a:t>
            </a:r>
            <a:r>
              <a:rPr lang="ru-RU" sz="3200" b="1" dirty="0"/>
              <a:t>на море. Немецкие подводные лодки разрушили морские коммуникации Англии. 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нд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385896" cy="4525963"/>
          </a:xfrm>
        </p:spPr>
      </p:pic>
      <p:pic>
        <p:nvPicPr>
          <p:cNvPr id="5" name="Рисунок 4" descr="лонд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08653"/>
            <a:ext cx="4430216" cy="3691847"/>
          </a:xfrm>
          <a:prstGeom prst="rect">
            <a:avLst/>
          </a:prstGeom>
        </p:spPr>
      </p:pic>
      <p:pic>
        <p:nvPicPr>
          <p:cNvPr id="6" name="Рисунок 5" descr="лондон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4160" y="2154936"/>
            <a:ext cx="5728280" cy="4128312"/>
          </a:xfrm>
          <a:prstGeom prst="rect">
            <a:avLst/>
          </a:prstGeom>
        </p:spPr>
      </p:pic>
      <p:pic>
        <p:nvPicPr>
          <p:cNvPr id="7" name="Рисунок 6" descr="ковентр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1" y="1218210"/>
            <a:ext cx="7739305" cy="46590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3200" b="1" dirty="0"/>
              <a:t>Летом 1940 итальянские войска вторглись в Британское Сомали, но были разбиты. Попытались захватить Египет и Суэцкий канал, но тоже неудачно. </a:t>
            </a:r>
            <a:endParaRPr lang="ru-RU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/>
              <a:t>октябре Муссолини вторгся в Грецию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Гитлер в поддержку высылает в северную Африку танковый корпус </a:t>
            </a:r>
            <a:r>
              <a:rPr lang="ru-RU" sz="3200" b="1" dirty="0" err="1"/>
              <a:t>Роммеля</a:t>
            </a:r>
            <a:r>
              <a:rPr lang="ru-RU" sz="3200" b="1" dirty="0"/>
              <a:t> и </a:t>
            </a:r>
            <a:r>
              <a:rPr lang="ru-RU" sz="3200" b="1" dirty="0" smtClean="0"/>
              <a:t>начинает </a:t>
            </a:r>
            <a:r>
              <a:rPr lang="ru-RU" sz="3200" b="1" dirty="0"/>
              <a:t>подготовку к вторжению на Балканы. 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8539"/>
            <a:ext cx="7620000" cy="370392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Сентябрь 1940 – Германия, Италия и Япония подписали Тройственный пакт о разделе мира на сферы влияния. </a:t>
            </a:r>
            <a:endParaRPr lang="ru-RU" sz="4000" b="1" dirty="0" smtClean="0"/>
          </a:p>
          <a:p>
            <a:r>
              <a:rPr lang="ru-RU" sz="4000" b="1" dirty="0" smtClean="0"/>
              <a:t>Позднее </a:t>
            </a:r>
            <a:r>
              <a:rPr lang="ru-RU" sz="4000" b="1" dirty="0"/>
              <a:t>в него вошли Венгрия, Румыния и Болгария.</a:t>
            </a:r>
          </a:p>
          <a:p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Подумайте: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  <a:p>
            <a:r>
              <a:rPr lang="ru-RU" sz="4400" b="1" dirty="0"/>
              <a:t>Предположите, какие причины привели ко </a:t>
            </a:r>
            <a:r>
              <a:rPr lang="ru-RU" sz="4400" b="1" dirty="0" smtClean="0"/>
              <a:t>Второй  </a:t>
            </a:r>
            <a:r>
              <a:rPr lang="ru-RU" sz="4400" b="1" dirty="0"/>
              <a:t>Мировой войне?</a:t>
            </a:r>
          </a:p>
          <a:p>
            <a:r>
              <a:rPr lang="ru-RU" sz="4400" b="1" dirty="0"/>
              <a:t>Можно ли было её избежать и когда?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7620000" cy="4800600"/>
          </a:xfrm>
        </p:spPr>
        <p:txBody>
          <a:bodyPr>
            <a:noAutofit/>
          </a:bodyPr>
          <a:lstStyle/>
          <a:p>
            <a:r>
              <a:rPr lang="ru-RU" sz="3200" b="1" dirty="0"/>
              <a:t>Югославия – присоединение к Тройственному пакту вызвало такое возмущение в стране, </a:t>
            </a:r>
            <a:r>
              <a:rPr lang="ru-RU" sz="3200" b="1" dirty="0" smtClean="0"/>
              <a:t>что </a:t>
            </a:r>
            <a:r>
              <a:rPr lang="ru-RU" sz="3200" b="1" dirty="0"/>
              <a:t>правительство пало. </a:t>
            </a:r>
            <a:endParaRPr lang="ru-RU" sz="3200" b="1" dirty="0" smtClean="0"/>
          </a:p>
          <a:p>
            <a:r>
              <a:rPr lang="ru-RU" sz="3200" b="1" dirty="0" smtClean="0"/>
              <a:t>5 </a:t>
            </a:r>
            <a:r>
              <a:rPr lang="ru-RU" sz="3200" b="1" dirty="0"/>
              <a:t>апреля новое правительство подписало пакт о дружбе с СССР, а на следующий день немецкие войска вторглись в Югославию. </a:t>
            </a:r>
            <a:endParaRPr lang="ru-RU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/>
              <a:t>конце апреля Югославия и Греция оказались пол контролем Германии. 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Дальний Восток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На </a:t>
            </a:r>
            <a:r>
              <a:rPr lang="ru-RU" sz="3600" b="1" dirty="0" smtClean="0"/>
              <a:t>Дальнем Востоке </a:t>
            </a:r>
            <a:r>
              <a:rPr lang="ru-RU" sz="3600" b="1" dirty="0"/>
              <a:t>расширялась зона конфликта в Китае. </a:t>
            </a:r>
            <a:endParaRPr lang="ru-RU" sz="3600" b="1" dirty="0" smtClean="0"/>
          </a:p>
          <a:p>
            <a:r>
              <a:rPr lang="ru-RU" sz="3600" b="1" dirty="0" smtClean="0"/>
              <a:t>В </a:t>
            </a:r>
            <a:r>
              <a:rPr lang="ru-RU" sz="3600" b="1" dirty="0"/>
              <a:t>сентябре 1940 г. Япония заняла северную часть Индокитая, нацеливались на Индонезию и Филиппины. </a:t>
            </a:r>
          </a:p>
          <a:p>
            <a:r>
              <a:rPr lang="ru-RU" sz="3600" b="1" dirty="0"/>
              <a:t>Апрель 1941 г. – советско-японский договор о нейтралитете на 5 лет. </a:t>
            </a:r>
          </a:p>
          <a:p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Действия СССР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5266928" cy="4525963"/>
          </a:xfrm>
        </p:spPr>
        <p:txBody>
          <a:bodyPr/>
          <a:lstStyle/>
          <a:p>
            <a:endParaRPr lang="ru-RU" b="1" dirty="0" smtClean="0"/>
          </a:p>
          <a:p>
            <a:r>
              <a:rPr lang="ru-RU" sz="3600" b="1" dirty="0" smtClean="0"/>
              <a:t>1939 г – в состав </a:t>
            </a:r>
            <a:r>
              <a:rPr lang="ru-RU" sz="3600" b="1" dirty="0" err="1" smtClean="0"/>
              <a:t>ССр</a:t>
            </a:r>
            <a:r>
              <a:rPr lang="ru-RU" sz="3600" b="1" dirty="0" smtClean="0"/>
              <a:t> входят Западная Белоруссия и Западная Украина</a:t>
            </a:r>
          </a:p>
          <a:p>
            <a:r>
              <a:rPr lang="ru-RU" sz="3600" b="1" dirty="0" smtClean="0"/>
              <a:t>1940 </a:t>
            </a:r>
            <a:r>
              <a:rPr lang="ru-RU" sz="3600" b="1" dirty="0"/>
              <a:t>– в состав СССР входят Прибалтика и Бессарабия. </a:t>
            </a:r>
          </a:p>
          <a:p>
            <a:endParaRPr lang="ru-RU" sz="3600" dirty="0"/>
          </a:p>
        </p:txBody>
      </p:sp>
      <p:pic>
        <p:nvPicPr>
          <p:cNvPr id="4" name="Рисунок 3" descr="Ribbentrop-Molotov.PNG"/>
          <p:cNvPicPr>
            <a:picLocks noChangeAspect="1"/>
          </p:cNvPicPr>
          <p:nvPr/>
        </p:nvPicPr>
        <p:blipFill>
          <a:blip r:embed="rId2" cstate="print"/>
          <a:srcRect l="29475" r="44869" b="18156"/>
          <a:stretch>
            <a:fillRect/>
          </a:stretch>
        </p:blipFill>
        <p:spPr>
          <a:xfrm>
            <a:off x="5364088" y="1268760"/>
            <a:ext cx="3456384" cy="4996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25144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/>
              <a:t>Практически </a:t>
            </a:r>
            <a:r>
              <a:rPr lang="ru-RU" sz="4000" b="1" dirty="0"/>
              <a:t>вся континентальная Европа, за исключением нейтральных Швеции и Швейцарии, находилась под контролем Гитлера: часть стран оккупирована, часть – в союзе с ним.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Подумайте: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6000" b="1" dirty="0"/>
              <a:t>Какой характер имела война на этом периоде для разных участников?</a:t>
            </a:r>
            <a:endParaRPr lang="ru-RU" sz="6000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§  24 ( всемирная история) , § 2 ( Война)</a:t>
            </a:r>
            <a:endParaRPr lang="ru-RU" sz="5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 урока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5400" b="1" dirty="0"/>
              <a:t>1. Периодизация.</a:t>
            </a:r>
          </a:p>
          <a:p>
            <a:pPr marL="114300" indent="0">
              <a:buNone/>
            </a:pPr>
            <a:r>
              <a:rPr lang="ru-RU" sz="5400" b="1" dirty="0"/>
              <a:t>2. Причины и цели.</a:t>
            </a:r>
          </a:p>
          <a:p>
            <a:pPr marL="114300" indent="0">
              <a:buNone/>
            </a:pPr>
            <a:r>
              <a:rPr lang="ru-RU" sz="5400" b="1" dirty="0"/>
              <a:t>3.Ход военных действий.</a:t>
            </a:r>
          </a:p>
          <a:p>
            <a:pPr marL="114300" indent="0">
              <a:buNone/>
            </a:pPr>
            <a:r>
              <a:rPr lang="ru-RU" sz="5400" b="1" dirty="0" smtClean="0"/>
              <a:t>4. Итоги к лету 1941 г.</a:t>
            </a:r>
            <a:endParaRPr lang="ru-RU" sz="5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Марина Цветаева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3657600" cy="5472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ru-RU" sz="5000" b="1" dirty="0"/>
              <a:t>О, дева всех румянее </a:t>
            </a:r>
          </a:p>
          <a:p>
            <a:pPr marL="114300" indent="0">
              <a:buNone/>
            </a:pPr>
            <a:r>
              <a:rPr lang="ru-RU" sz="5000" b="1" dirty="0"/>
              <a:t>Среди зелёных гор - </a:t>
            </a:r>
          </a:p>
          <a:p>
            <a:pPr marL="114300" indent="0">
              <a:buNone/>
            </a:pPr>
            <a:r>
              <a:rPr lang="ru-RU" sz="5000" b="1" dirty="0"/>
              <a:t>Германия! </a:t>
            </a:r>
          </a:p>
          <a:p>
            <a:pPr marL="114300" indent="0">
              <a:buNone/>
            </a:pPr>
            <a:r>
              <a:rPr lang="ru-RU" sz="5000" b="1" dirty="0"/>
              <a:t>Германия! </a:t>
            </a:r>
          </a:p>
          <a:p>
            <a:pPr marL="114300" indent="0">
              <a:buNone/>
            </a:pPr>
            <a:r>
              <a:rPr lang="ru-RU" sz="5000" b="1" dirty="0"/>
              <a:t>Германия! </a:t>
            </a:r>
          </a:p>
          <a:p>
            <a:pPr marL="114300" indent="0">
              <a:buNone/>
            </a:pPr>
            <a:r>
              <a:rPr lang="ru-RU" sz="5000" b="1" dirty="0"/>
              <a:t>Позор! </a:t>
            </a:r>
          </a:p>
          <a:p>
            <a:pPr marL="114300" indent="0">
              <a:buNone/>
            </a:pPr>
            <a:r>
              <a:rPr lang="ru-RU" sz="5000" b="1" dirty="0"/>
              <a:t>	</a:t>
            </a:r>
          </a:p>
          <a:p>
            <a:pPr marL="114300" indent="0">
              <a:buNone/>
            </a:pPr>
            <a:r>
              <a:rPr lang="ru-RU" sz="5000" b="1" dirty="0"/>
              <a:t>Полкарты прикарманила, </a:t>
            </a:r>
          </a:p>
          <a:p>
            <a:pPr marL="114300" indent="0">
              <a:buNone/>
            </a:pPr>
            <a:r>
              <a:rPr lang="ru-RU" sz="5000" b="1" dirty="0"/>
              <a:t>Астральная душа! </a:t>
            </a:r>
          </a:p>
          <a:p>
            <a:pPr marL="114300" indent="0">
              <a:buNone/>
            </a:pPr>
            <a:r>
              <a:rPr lang="ru-RU" sz="5000" b="1" dirty="0"/>
              <a:t>Встарь - сказками туманила, </a:t>
            </a:r>
          </a:p>
          <a:p>
            <a:pPr marL="114300" indent="0">
              <a:buNone/>
            </a:pPr>
            <a:r>
              <a:rPr lang="ru-RU" sz="5000" b="1" dirty="0"/>
              <a:t>Днесь - танками пошла. </a:t>
            </a:r>
          </a:p>
          <a:p>
            <a:pPr marL="114300" indent="0">
              <a:buNone/>
            </a:pPr>
            <a:r>
              <a:rPr lang="ru-RU" sz="5000" b="1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79912" y="764704"/>
            <a:ext cx="3937248" cy="5472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b="1" dirty="0"/>
              <a:t>Пред чешскою </a:t>
            </a:r>
            <a:r>
              <a:rPr lang="ru-RU" sz="2000" b="1" dirty="0" err="1"/>
              <a:t>крестьянкою</a:t>
            </a:r>
            <a:r>
              <a:rPr lang="ru-RU" sz="2000" b="1" dirty="0"/>
              <a:t> - </a:t>
            </a:r>
          </a:p>
          <a:p>
            <a:pPr marL="114300" indent="0">
              <a:buNone/>
            </a:pPr>
            <a:r>
              <a:rPr lang="ru-RU" sz="2000" b="1" dirty="0"/>
              <a:t>Не опускаешь вежд, </a:t>
            </a:r>
          </a:p>
          <a:p>
            <a:pPr marL="114300" indent="0">
              <a:buNone/>
            </a:pPr>
            <a:r>
              <a:rPr lang="ru-RU" sz="2000" b="1" dirty="0"/>
              <a:t>Прокатываясь танками </a:t>
            </a:r>
          </a:p>
          <a:p>
            <a:pPr marL="114300" indent="0">
              <a:buNone/>
            </a:pPr>
            <a:r>
              <a:rPr lang="ru-RU" sz="2000" b="1" dirty="0"/>
              <a:t>По ржи её надежд? </a:t>
            </a:r>
          </a:p>
          <a:p>
            <a:pPr marL="114300" indent="0">
              <a:buNone/>
            </a:pPr>
            <a:r>
              <a:rPr lang="ru-RU" sz="2000" b="1" dirty="0"/>
              <a:t>Пред горестью безмерною </a:t>
            </a:r>
          </a:p>
          <a:p>
            <a:pPr marL="114300" indent="0">
              <a:buNone/>
            </a:pPr>
            <a:r>
              <a:rPr lang="ru-RU" sz="2000" b="1" dirty="0"/>
              <a:t>Сей маленькой страны, </a:t>
            </a:r>
          </a:p>
          <a:p>
            <a:pPr marL="114300" indent="0">
              <a:buNone/>
            </a:pPr>
            <a:r>
              <a:rPr lang="ru-RU" sz="2000" b="1" dirty="0"/>
              <a:t>Что чувствуете, Германы: </a:t>
            </a:r>
          </a:p>
          <a:p>
            <a:pPr marL="114300" indent="0">
              <a:buNone/>
            </a:pPr>
            <a:r>
              <a:rPr lang="ru-RU" sz="2000" b="1" dirty="0"/>
              <a:t>Германии сыны?? </a:t>
            </a:r>
          </a:p>
          <a:p>
            <a:pPr marL="114300" indent="0">
              <a:buNone/>
            </a:pPr>
            <a:r>
              <a:rPr lang="ru-RU" sz="2000" b="1" dirty="0"/>
              <a:t>О мания! О мумия </a:t>
            </a:r>
          </a:p>
          <a:p>
            <a:pPr marL="114300" indent="0">
              <a:buNone/>
            </a:pPr>
            <a:r>
              <a:rPr lang="ru-RU" sz="2000" b="1" dirty="0"/>
              <a:t>Величия! </a:t>
            </a:r>
          </a:p>
          <a:p>
            <a:pPr marL="114300" indent="0">
              <a:buNone/>
            </a:pPr>
            <a:r>
              <a:rPr lang="ru-RU" sz="2000" b="1" dirty="0"/>
              <a:t>Сгоришь, </a:t>
            </a:r>
          </a:p>
          <a:p>
            <a:pPr marL="114300" indent="0">
              <a:buNone/>
            </a:pPr>
            <a:r>
              <a:rPr lang="ru-RU" sz="2000" b="1" dirty="0"/>
              <a:t>Германия! </a:t>
            </a:r>
          </a:p>
          <a:p>
            <a:pPr marL="114300" indent="0">
              <a:buNone/>
            </a:pPr>
            <a:r>
              <a:rPr lang="ru-RU" sz="2000" b="1" dirty="0"/>
              <a:t>Безумие, </a:t>
            </a:r>
          </a:p>
          <a:p>
            <a:pPr marL="114300" indent="0">
              <a:buNone/>
            </a:pPr>
            <a:r>
              <a:rPr lang="ru-RU" sz="2000" b="1" dirty="0"/>
              <a:t>Безумие </a:t>
            </a:r>
          </a:p>
          <a:p>
            <a:pPr marL="114300" indent="0">
              <a:buNone/>
            </a:pPr>
            <a:r>
              <a:rPr lang="ru-RU" sz="2000" b="1" dirty="0"/>
              <a:t>Творишь! </a:t>
            </a:r>
          </a:p>
          <a:p>
            <a:endParaRPr lang="ru-RU" sz="2000" dirty="0"/>
          </a:p>
        </p:txBody>
      </p:sp>
      <p:pic>
        <p:nvPicPr>
          <p:cNvPr id="4" name="Рисунок 3" descr="Цветае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399359"/>
            <a:ext cx="1865488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Подумайте: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6000" b="1" dirty="0"/>
              <a:t>Какой характер имела война на этом периоде для разных участников?</a:t>
            </a:r>
            <a:endParaRPr lang="ru-RU" sz="6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hlinkClick r:id="rId2" action="ppaction://hlinkpres?slideindex=1&amp;slidetitle="/>
              </a:rPr>
              <a:t>Вторая мировая в цифрах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598350"/>
              </p:ext>
            </p:extLst>
          </p:nvPr>
        </p:nvGraphicFramePr>
        <p:xfrm>
          <a:off x="251520" y="116632"/>
          <a:ext cx="8784977" cy="5675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552729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содержание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021">
                <a:tc>
                  <a:txBody>
                    <a:bodyPr/>
                    <a:lstStyle/>
                    <a:p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Сентябрь 1939- 22 июня 1941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начальный период, захват Германией и её союзниками большей части Европы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92">
                <a:tc>
                  <a:txBody>
                    <a:bodyPr/>
                    <a:lstStyle/>
                    <a:p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 июня 1941 – 18 ноября  1942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вовлечение в войну СССР и США, активные действия на всех фронтах. Крах «молниеносной войны»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021">
                <a:tc>
                  <a:txBody>
                    <a:bodyPr/>
                    <a:lstStyle/>
                    <a:p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 ноября 1942 – 31 декабря 1943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коренной перелом в войне, переход стратегической инициативы к антигитлеровской коалиции.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021">
                <a:tc>
                  <a:txBody>
                    <a:bodyPr/>
                    <a:lstStyle/>
                    <a:p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января 1944 – 9 мая  1945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Разгром фашистской Германии, освобождение Европы, окончание Великой Отечественной войны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423629"/>
              </p:ext>
            </p:extLst>
          </p:nvPr>
        </p:nvGraphicFramePr>
        <p:xfrm>
          <a:off x="251520" y="5733256"/>
          <a:ext cx="8784976" cy="1036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32248"/>
                <a:gridCol w="6552728"/>
              </a:tblGrid>
              <a:tr h="1020688">
                <a:tc>
                  <a:txBody>
                    <a:bodyPr/>
                    <a:lstStyle/>
                    <a:p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 мая 1945- 2 сентября 1945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Разгром милитаристской Японии, освобождение Азии. Окончание Второй мировой войны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8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3896172" cy="504056"/>
          </a:xfrm>
        </p:spPr>
        <p:txBody>
          <a:bodyPr anchor="ctr"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11200" dirty="0" smtClean="0"/>
              <a:t>Основные понятия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4040188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4500" b="1" dirty="0"/>
              <a:t>План «</a:t>
            </a:r>
            <a:r>
              <a:rPr lang="ru-RU" sz="4500" b="1" dirty="0" err="1"/>
              <a:t>Вайс</a:t>
            </a:r>
            <a:r>
              <a:rPr lang="ru-RU" sz="4500" b="1" dirty="0"/>
              <a:t>»</a:t>
            </a:r>
          </a:p>
          <a:p>
            <a:r>
              <a:rPr lang="ru-RU" sz="4500" b="1" dirty="0" err="1"/>
              <a:t>Глейвицкий</a:t>
            </a:r>
            <a:r>
              <a:rPr lang="ru-RU" sz="4500" b="1" dirty="0"/>
              <a:t> инцидент</a:t>
            </a:r>
          </a:p>
          <a:p>
            <a:r>
              <a:rPr lang="ru-RU" sz="4500" b="1" dirty="0"/>
              <a:t>Операция «</a:t>
            </a:r>
            <a:r>
              <a:rPr lang="ru-RU" sz="4500" b="1" dirty="0" err="1"/>
              <a:t>Гимлер</a:t>
            </a:r>
            <a:r>
              <a:rPr lang="ru-RU" sz="4500" b="1" dirty="0" smtClean="0"/>
              <a:t>»</a:t>
            </a:r>
          </a:p>
          <a:p>
            <a:r>
              <a:rPr lang="ru-RU" sz="4500" b="1" dirty="0" smtClean="0"/>
              <a:t>План «Ост»</a:t>
            </a:r>
            <a:endParaRPr lang="ru-RU" sz="4500" b="1" dirty="0"/>
          </a:p>
          <a:p>
            <a:r>
              <a:rPr lang="ru-RU" sz="4500" b="1" dirty="0" smtClean="0"/>
              <a:t>«Битва за Англию»</a:t>
            </a:r>
          </a:p>
          <a:p>
            <a:r>
              <a:rPr lang="ru-RU" sz="4500" b="1" dirty="0" smtClean="0"/>
              <a:t>Операция «Морской лев»</a:t>
            </a:r>
          </a:p>
          <a:p>
            <a:r>
              <a:rPr lang="ru-RU" sz="4500" b="1" dirty="0" smtClean="0"/>
              <a:t>«Зимняя война»</a:t>
            </a:r>
          </a:p>
          <a:p>
            <a:r>
              <a:rPr lang="ru-RU" sz="4500" b="1" dirty="0" smtClean="0"/>
              <a:t>«Странная война»</a:t>
            </a:r>
          </a:p>
          <a:p>
            <a:r>
              <a:rPr lang="ru-RU" sz="4500" b="1" dirty="0" smtClean="0"/>
              <a:t>«</a:t>
            </a:r>
            <a:r>
              <a:rPr lang="ru-RU" sz="4500" b="1" dirty="0" err="1" smtClean="0"/>
              <a:t>Дюнкеркское</a:t>
            </a:r>
            <a:r>
              <a:rPr lang="ru-RU" sz="4500" b="1" dirty="0" smtClean="0"/>
              <a:t> чудо»</a:t>
            </a:r>
          </a:p>
          <a:p>
            <a:r>
              <a:rPr lang="ru-RU" sz="4500" b="1" dirty="0" smtClean="0"/>
              <a:t>«Линия  Мажино»</a:t>
            </a:r>
          </a:p>
          <a:p>
            <a:r>
              <a:rPr lang="ru-RU" sz="4500" b="1" dirty="0" smtClean="0"/>
              <a:t>«Линия Зигфрида»</a:t>
            </a:r>
          </a:p>
          <a:p>
            <a:r>
              <a:rPr lang="ru-RU" sz="4500" b="1" dirty="0" smtClean="0"/>
              <a:t>«Линия Маннергейма»</a:t>
            </a:r>
          </a:p>
          <a:p>
            <a:r>
              <a:rPr lang="ru-RU" sz="4500" b="1" dirty="0" smtClean="0"/>
              <a:t>План «Барбаросса»</a:t>
            </a:r>
          </a:p>
          <a:p>
            <a:endParaRPr lang="ru-RU" b="1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-10815"/>
            <a:ext cx="4113783" cy="7837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Личности 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1" y="1124744"/>
            <a:ext cx="3816423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Уинстон Черчилль</a:t>
            </a:r>
          </a:p>
          <a:p>
            <a:r>
              <a:rPr lang="ru-RU" b="1" dirty="0" smtClean="0"/>
              <a:t>Шарль де Голль</a:t>
            </a:r>
          </a:p>
          <a:p>
            <a:r>
              <a:rPr lang="ru-RU" b="1" dirty="0" smtClean="0"/>
              <a:t>Анри </a:t>
            </a:r>
            <a:r>
              <a:rPr lang="ru-RU" b="1" dirty="0" err="1" smtClean="0"/>
              <a:t>Петен</a:t>
            </a:r>
            <a:endParaRPr lang="ru-RU" b="1" dirty="0" smtClean="0"/>
          </a:p>
          <a:p>
            <a:r>
              <a:rPr lang="ru-RU" b="1" dirty="0" smtClean="0"/>
              <a:t>Ото Куусинен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32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064896" cy="51454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3400" b="1" dirty="0" smtClean="0"/>
              <a:t>Результат обострения противоречий, заложенных после 1 мировой войны. </a:t>
            </a:r>
          </a:p>
          <a:p>
            <a:r>
              <a:rPr lang="ru-RU" sz="3400" b="1" dirty="0" smtClean="0"/>
              <a:t>Положение Германии – жажда реванша. К середине 30-х годов она восстановила свой потенциал и заняла второе место в капиталистическом  мире по объему производства. Помощь США?</a:t>
            </a:r>
          </a:p>
          <a:p>
            <a:r>
              <a:rPr lang="ru-RU" sz="3400" b="1" dirty="0" smtClean="0"/>
              <a:t>Ситуация, сложившаяся после 1МВ не устраивала ни Германию, Ни Италию, ни Японию. </a:t>
            </a:r>
          </a:p>
          <a:p>
            <a:r>
              <a:rPr lang="ru-RU" sz="3400" b="1" dirty="0" smtClean="0"/>
              <a:t>Борьба за источники сырья, рынки сбыта, сферы приложения капитала – за передел мира, обострившаяся после мирового кризиса. </a:t>
            </a:r>
          </a:p>
          <a:p>
            <a:r>
              <a:rPr lang="ru-RU" sz="3400" b="1" dirty="0" smtClean="0"/>
              <a:t>Неравномерность развития стран после 1МВ усилилась.</a:t>
            </a:r>
          </a:p>
          <a:p>
            <a:r>
              <a:rPr lang="ru-RU" sz="3400" b="1" dirty="0" smtClean="0"/>
              <a:t>Недальновидная политика великих держав.</a:t>
            </a:r>
          </a:p>
          <a:p>
            <a:r>
              <a:rPr lang="ru-RU" sz="3400" b="1" dirty="0" smtClean="0"/>
              <a:t>Социальная ситуация, благоприятная для развития экстремальной идеологии.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Цели Германии – захват Европы до Урала, установление мирового господства. </a:t>
            </a:r>
          </a:p>
          <a:p>
            <a:r>
              <a:rPr lang="ru-RU" sz="3200" b="1" dirty="0" smtClean="0"/>
              <a:t>Италия – воссоздание римской империи.</a:t>
            </a:r>
          </a:p>
          <a:p>
            <a:r>
              <a:rPr lang="ru-RU" sz="3200" b="1" dirty="0" smtClean="0"/>
              <a:t>Япония – господство на Тихом океане и в Азии вплоть до Урала.</a:t>
            </a:r>
          </a:p>
          <a:p>
            <a:r>
              <a:rPr lang="ru-RU" sz="3200" b="1" dirty="0" smtClean="0"/>
              <a:t>Англия, Франция, США – устранение конкурентов.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Красный берег</Template>
  <TotalTime>136</TotalTime>
  <Words>1060</Words>
  <Application>Microsoft Office PowerPoint</Application>
  <PresentationFormat>Экран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Соседство</vt:lpstr>
      <vt:lpstr>НАЧАЛО ВТОРОЙ МИРОВОЙ ВОЙНЫ </vt:lpstr>
      <vt:lpstr>Подумайте:</vt:lpstr>
      <vt:lpstr>План урока </vt:lpstr>
      <vt:lpstr>Марина Цветаева </vt:lpstr>
      <vt:lpstr>Подумайте:</vt:lpstr>
      <vt:lpstr>Презентация PowerPoint</vt:lpstr>
      <vt:lpstr>Презентация PowerPoint</vt:lpstr>
      <vt:lpstr>ПРИЧИНЫ:</vt:lpstr>
      <vt:lpstr>Цели:</vt:lpstr>
      <vt:lpstr>Ход событий:</vt:lpstr>
      <vt:lpstr>Презентация PowerPoint</vt:lpstr>
      <vt:lpstr>Презентация PowerPoint</vt:lpstr>
      <vt:lpstr>Франция</vt:lpstr>
      <vt:lpstr>США:</vt:lpstr>
      <vt:lpstr>Битва за Англию.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Дальний Восток</vt:lpstr>
      <vt:lpstr>Действия СССР </vt:lpstr>
      <vt:lpstr>ИТОГИ:</vt:lpstr>
      <vt:lpstr>Подумайте:</vt:lpstr>
      <vt:lpstr>ДЗ: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ВТОРОЙ МИРОВОЙ ВОЙНЫ.</dc:title>
  <dc:creator>Оксана</dc:creator>
  <cp:lastModifiedBy>Admin</cp:lastModifiedBy>
  <cp:revision>18</cp:revision>
  <dcterms:created xsi:type="dcterms:W3CDTF">2012-01-22T08:21:37Z</dcterms:created>
  <dcterms:modified xsi:type="dcterms:W3CDTF">2014-03-16T08:19:44Z</dcterms:modified>
</cp:coreProperties>
</file>