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687E6-9B5B-46EA-A65B-654E2B51DE16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52F0A-94D8-4D1C-AB4D-A4967B83B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2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9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7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99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B349-0F33-4408-AD70-A0CA94F84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21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7A6A5-533F-408A-A45A-9001F37FD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9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25B0C-C5AF-47A8-93DD-49D21C26B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96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C591E-5D24-4895-918C-FBE5DB7B3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80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1375-6F04-4E11-9889-4BCF5F3B3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38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FA23F-6C15-41B8-8E07-B28638759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2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5DED2-8ECE-41F6-BD61-0934CE3CC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E533E-AC21-409F-9394-1396A4582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94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C2F60-A8F6-4F5C-9DC7-509E2091E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47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CA25-DFF3-4FB1-B9C3-588728EAD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27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A7D98-B37D-4CD7-A0F2-D3ECCBC90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94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86738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28774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856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4418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9154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18579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049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027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58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5370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57808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29892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478B8-DB8B-4D7B-A006-86A55921A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9239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A7363-86FC-479A-8A0D-FBAEEC076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994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A655D-52FE-4093-A269-F4863CDF9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0720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47CA0-36BE-42CF-BD44-C11BA3EDE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7500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D96F7-98EC-40CF-8A91-AC2B1578E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758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957F-1D19-4E31-8C53-A6707582C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107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085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62C28-4844-40BA-8E87-1EC6EBE14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1458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C9CDD-D6EB-4CAE-BAC3-10F2FE8FA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5919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1181A-42A0-4A3D-8653-8B84452D2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5776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FE5FF-B25F-4889-AB01-517AFE098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3029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97029-40DB-46AD-9D98-ADE8D98D4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94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71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1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9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0ACC-1378-4695-B312-75B4EAD817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2FA98-984B-4C8C-963D-9D94BADB7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50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A6E5E-BB4D-4115-80AF-3B84E7C263F4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037CD-B73C-4370-95DB-7191B1B680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CBEFD-BC35-409D-B532-E4D50660BFE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29556-90B5-49CC-AB1D-5F42722C4F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39D88-642E-4B90-BDE1-EB8D0B8649D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7490F-00C5-426A-B9BB-41B9132803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25BE9-3A6A-4304-9BFE-A23BE6C00B9A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20A18-E302-4DE3-8AB4-8354682EE5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nterneturok.ru/ru/school/istoriya/7-klass-vseobschaya-istoriya/evropeyskie-gosudarstva-v-xvi-xvii-vv-reformatsiya-i-absolyutizm/rech-pospolitaya-i-vostochnyy-vopros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4" y="1484784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Домашнее задание:</a:t>
            </a:r>
            <a:endParaRPr lang="ru-RU" sz="5400" b="1" cap="all" dirty="0" smtClean="0">
              <a:ln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§ 5,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Заполнить таблицу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стр.32 учебника</a:t>
            </a:r>
            <a:endParaRPr lang="ru-RU" sz="5400" b="1" cap="all" spc="0" dirty="0">
              <a:ln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30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6918" y="0"/>
            <a:ext cx="5840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Причины войны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9" y="892242"/>
            <a:ext cx="59401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Избрание королём РП шведского принца</a:t>
            </a:r>
          </a:p>
          <a:p>
            <a:r>
              <a:rPr lang="ru-RU" sz="2800" b="1" dirty="0" smtClean="0"/>
              <a:t>     Сигизмунда </a:t>
            </a:r>
            <a:r>
              <a:rPr lang="en-US" sz="2800" b="1" dirty="0" smtClean="0"/>
              <a:t>III</a:t>
            </a:r>
            <a:r>
              <a:rPr lang="ru-RU" sz="2800" b="1" dirty="0" smtClean="0"/>
              <a:t> Вазы;</a:t>
            </a:r>
          </a:p>
          <a:p>
            <a:pPr marL="514350" indent="-514350">
              <a:buAutoNum type="arabicPeriod" startAt="2"/>
            </a:pPr>
            <a:r>
              <a:rPr lang="ru-RU" sz="2800" b="1" dirty="0" smtClean="0"/>
              <a:t>Отказ Сигизмунда </a:t>
            </a:r>
            <a:r>
              <a:rPr lang="en-US" sz="2800" b="1" dirty="0" smtClean="0"/>
              <a:t>III</a:t>
            </a:r>
            <a:r>
              <a:rPr lang="ru-RU" sz="2800" b="1" dirty="0" smtClean="0"/>
              <a:t> выполнить требование </a:t>
            </a:r>
          </a:p>
          <a:p>
            <a:r>
              <a:rPr lang="ru-RU" sz="2800" b="1" dirty="0" smtClean="0"/>
              <a:t>     шведских дворян жить </a:t>
            </a:r>
          </a:p>
          <a:p>
            <a:r>
              <a:rPr lang="ru-RU" sz="2800" b="1" dirty="0" smtClean="0"/>
              <a:t>     в Швеции и принять    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протестантизм;</a:t>
            </a:r>
          </a:p>
          <a:p>
            <a:pPr marL="514350" indent="-514350">
              <a:buAutoNum type="arabicPeriod" startAt="3"/>
            </a:pPr>
            <a:r>
              <a:rPr lang="ru-RU" sz="2800" b="1" dirty="0" smtClean="0"/>
              <a:t>Лишение Сигизмунда </a:t>
            </a:r>
            <a:r>
              <a:rPr lang="en-US" sz="2800" b="1" dirty="0" smtClean="0"/>
              <a:t>III</a:t>
            </a:r>
            <a:r>
              <a:rPr lang="ru-RU" sz="2800" b="1" dirty="0" smtClean="0"/>
              <a:t> Вазы шведского престола;</a:t>
            </a:r>
          </a:p>
          <a:p>
            <a:pPr marL="514350" indent="-514350">
              <a:buAutoNum type="arabicPeriod" startAt="4"/>
            </a:pPr>
            <a:r>
              <a:rPr lang="ru-RU" sz="2800" b="1" dirty="0" smtClean="0"/>
              <a:t>Передача Сигизмундом </a:t>
            </a:r>
            <a:r>
              <a:rPr lang="en-US" sz="2800" b="1" dirty="0" smtClean="0"/>
              <a:t>III </a:t>
            </a:r>
            <a:r>
              <a:rPr lang="ru-RU" sz="2800" b="1" dirty="0" smtClean="0"/>
              <a:t>Вазой Северной Эстонии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Речи </a:t>
            </a:r>
            <a:r>
              <a:rPr lang="ru-RU" sz="2800" b="1" dirty="0" err="1" smtClean="0"/>
              <a:t>Посполитой</a:t>
            </a:r>
            <a:r>
              <a:rPr lang="ru-RU" sz="2800" b="1" dirty="0"/>
              <a:t>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3" y="1628800"/>
            <a:ext cx="3041906" cy="40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9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Ход военных действий: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" y="915565"/>
            <a:ext cx="8962280" cy="5899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1601г.</a:t>
            </a:r>
            <a:r>
              <a:rPr lang="ru-RU" sz="2800" b="1" dirty="0" smtClean="0"/>
              <a:t>- занятие шведами Эстонии и большинства городов Ливонии, за исключением Риги;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 сентября 1605г.- </a:t>
            </a:r>
            <a:r>
              <a:rPr lang="ru-RU" sz="2800" b="1" dirty="0" smtClean="0"/>
              <a:t>поражение шведов в битве под </a:t>
            </a:r>
            <a:r>
              <a:rPr lang="ru-RU" sz="2800" b="1" dirty="0" err="1" smtClean="0"/>
              <a:t>Кирхгольмом</a:t>
            </a:r>
            <a:r>
              <a:rPr lang="ru-RU" sz="2800" b="1" dirty="0" smtClean="0"/>
              <a:t>;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1621г.</a:t>
            </a:r>
            <a:r>
              <a:rPr lang="ru-RU" sz="2800" b="1" dirty="0" smtClean="0"/>
              <a:t>- взятие шведским королём Густавом </a:t>
            </a:r>
            <a:r>
              <a:rPr lang="en-US" sz="2800" b="1" dirty="0" smtClean="0"/>
              <a:t>II</a:t>
            </a:r>
            <a:r>
              <a:rPr lang="ru-RU" sz="2800" b="1" dirty="0" smtClean="0"/>
              <a:t> Риги;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1629г.- </a:t>
            </a:r>
            <a:r>
              <a:rPr lang="ru-RU" sz="2800" b="1" dirty="0" smtClean="0"/>
              <a:t>подписание перемирия в </a:t>
            </a:r>
            <a:r>
              <a:rPr lang="ru-RU" sz="2800" b="1" dirty="0" err="1" smtClean="0"/>
              <a:t>Альтмарке</a:t>
            </a:r>
            <a:r>
              <a:rPr lang="ru-RU" sz="2800" b="1" dirty="0" smtClean="0"/>
              <a:t>;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Швеция контролировала почти всё балтийское побережье и торговлю;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Получила Эстонию и Ливонию до Западной Двины;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РП сохранила за собой Курляндское и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Земгальское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герцогства;</a:t>
            </a:r>
          </a:p>
          <a:p>
            <a:endParaRPr lang="ru-RU" sz="2800" b="1" dirty="0" smtClean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2863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6076" y="-219601"/>
            <a:ext cx="55553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Вспомните!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65967"/>
            <a:ext cx="869129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Что произошло в Российском государстве </a:t>
            </a:r>
          </a:p>
          <a:p>
            <a:r>
              <a:rPr lang="ru-RU" sz="2800" b="1" dirty="0" smtClean="0"/>
              <a:t>после смерти Ивана Грозного?</a:t>
            </a:r>
          </a:p>
          <a:p>
            <a:pPr marL="514350" indent="-514350">
              <a:buAutoNum type="arabicPeriod" startAt="2"/>
            </a:pPr>
            <a:r>
              <a:rPr lang="ru-RU" sz="2800" b="1" dirty="0" smtClean="0"/>
              <a:t>Кто попытался воспользоваться данной </a:t>
            </a:r>
          </a:p>
          <a:p>
            <a:r>
              <a:rPr lang="ru-RU" sz="2800" b="1" dirty="0"/>
              <a:t>с</a:t>
            </a:r>
            <a:r>
              <a:rPr lang="ru-RU" sz="2800" b="1" dirty="0" smtClean="0"/>
              <a:t>итуацией для расширения своих территорий?</a:t>
            </a:r>
          </a:p>
          <a:p>
            <a:pPr marL="514350" indent="-514350">
              <a:buAutoNum type="arabicPeriod" startAt="3"/>
            </a:pPr>
            <a:r>
              <a:rPr lang="ru-RU" sz="2800" b="1" dirty="0" smtClean="0"/>
              <a:t>К чему это привело?</a:t>
            </a:r>
          </a:p>
          <a:p>
            <a:pPr marL="514350" indent="-514350">
              <a:buAutoNum type="arabicPeriod" startAt="3"/>
            </a:pPr>
            <a:r>
              <a:rPr lang="ru-RU" sz="2800" b="1" dirty="0" smtClean="0"/>
              <a:t>Чем закончилась война Речи </a:t>
            </a:r>
            <a:r>
              <a:rPr lang="ru-RU" sz="2800" b="1" dirty="0" err="1" smtClean="0"/>
              <a:t>Посполитой</a:t>
            </a:r>
            <a:r>
              <a:rPr lang="ru-RU" sz="2800" b="1" dirty="0" smtClean="0"/>
              <a:t> с </a:t>
            </a:r>
          </a:p>
          <a:p>
            <a:r>
              <a:rPr lang="ru-RU" sz="2800" b="1" dirty="0" smtClean="0"/>
              <a:t>Россией?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108520" y="836712"/>
            <a:ext cx="9497023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1601г.- появление в Киеве, Остроге, Брагине </a:t>
            </a:r>
          </a:p>
          <a:p>
            <a:r>
              <a:rPr lang="ru-RU" sz="2800" b="1" dirty="0" smtClean="0"/>
              <a:t>Григория Отрепьева (Лжедмитрия </a:t>
            </a:r>
            <a:r>
              <a:rPr lang="en-US" sz="2800" b="1" dirty="0" smtClean="0"/>
              <a:t>I)</a:t>
            </a:r>
            <a:r>
              <a:rPr lang="ru-RU" sz="2800" b="1" dirty="0" smtClean="0"/>
              <a:t>;</a:t>
            </a:r>
          </a:p>
          <a:p>
            <a:r>
              <a:rPr lang="ru-RU" sz="2800" b="1" dirty="0" smtClean="0"/>
              <a:t>1604г.- вступление войска самозванца на земли </a:t>
            </a:r>
          </a:p>
          <a:p>
            <a:r>
              <a:rPr lang="ru-RU" sz="2800" b="1" dirty="0" smtClean="0"/>
              <a:t>России;</a:t>
            </a:r>
          </a:p>
          <a:p>
            <a:r>
              <a:rPr lang="ru-RU" sz="2800" b="1" dirty="0" smtClean="0"/>
              <a:t>1605г.-  вступление в Москву и коронация;</a:t>
            </a:r>
          </a:p>
          <a:p>
            <a:r>
              <a:rPr lang="ru-RU" sz="2800" b="1" dirty="0" smtClean="0"/>
              <a:t>1607г.- поход Лжедмитрия </a:t>
            </a:r>
            <a:r>
              <a:rPr lang="en-US" sz="2800" b="1" dirty="0" smtClean="0"/>
              <a:t>II</a:t>
            </a:r>
            <a:r>
              <a:rPr lang="ru-RU" sz="2800" b="1" dirty="0" smtClean="0"/>
              <a:t>;</a:t>
            </a:r>
          </a:p>
          <a:p>
            <a:r>
              <a:rPr lang="ru-RU" sz="2800" b="1" dirty="0" smtClean="0"/>
              <a:t>1609-1618гг.- война Речи </a:t>
            </a:r>
            <a:r>
              <a:rPr lang="ru-RU" sz="2800" b="1" dirty="0" err="1" smtClean="0"/>
              <a:t>Посполитой</a:t>
            </a:r>
            <a:r>
              <a:rPr lang="ru-RU" sz="2800" b="1" dirty="0" smtClean="0"/>
              <a:t> с Россией;</a:t>
            </a:r>
          </a:p>
          <a:p>
            <a:r>
              <a:rPr lang="ru-RU" sz="2800" b="1" dirty="0" smtClean="0"/>
              <a:t>1609г.- Осада Смоленска;</a:t>
            </a:r>
          </a:p>
          <a:p>
            <a:r>
              <a:rPr lang="ru-RU" sz="2800" b="1" dirty="0" smtClean="0"/>
              <a:t>1610г.- разгром шведско-российского войска</a:t>
            </a:r>
          </a:p>
          <a:p>
            <a:r>
              <a:rPr lang="ru-RU" sz="2800" b="1" dirty="0" smtClean="0"/>
              <a:t>Станиславом </a:t>
            </a:r>
            <a:r>
              <a:rPr lang="ru-RU" sz="2800" b="1" dirty="0" err="1" smtClean="0"/>
              <a:t>Жолкевским</a:t>
            </a:r>
            <a:r>
              <a:rPr lang="ru-RU" sz="2800" b="1" dirty="0" smtClean="0"/>
              <a:t> возле </a:t>
            </a:r>
            <a:r>
              <a:rPr lang="ru-RU" sz="2800" b="1" dirty="0" err="1" smtClean="0"/>
              <a:t>д.Клушино</a:t>
            </a:r>
            <a:r>
              <a:rPr lang="ru-RU" sz="2800" b="1" dirty="0" smtClean="0"/>
              <a:t>;</a:t>
            </a:r>
          </a:p>
          <a:p>
            <a:r>
              <a:rPr lang="ru-RU" sz="2800" b="1" dirty="0" smtClean="0"/>
              <a:t>1612г.- освобождение Москвы от интервентов;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1618г.- подписание </a:t>
            </a:r>
            <a:r>
              <a:rPr lang="ru-RU" sz="2800" b="1" dirty="0" err="1" smtClean="0">
                <a:solidFill>
                  <a:srgbClr val="FF0000"/>
                </a:solidFill>
              </a:rPr>
              <a:t>Деулинского</a:t>
            </a:r>
            <a:r>
              <a:rPr lang="ru-RU" sz="2800" b="1" dirty="0" smtClean="0">
                <a:solidFill>
                  <a:srgbClr val="FF0000"/>
                </a:solidFill>
              </a:rPr>
              <a:t> перемирия сроком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</a:rPr>
              <a:t>а 14,5 лет, по которому ВКЛ получило смоленские,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</a:rPr>
              <a:t>овгород-северские и черниговские земли;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82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http://interneturok.ru/ru/school/istoriya/7-klass-vseobschaya-istoriya/evropeyskie-gosudarstva-v-xvi-xvii-vv-reformatsiya-i-absolyutizm/rech-pospolitaya-i-vostochnyy-vopros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94" y="116632"/>
            <a:ext cx="8066012" cy="49731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9918" y="162967"/>
            <a:ext cx="72441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Выяснить причины</a:t>
            </a:r>
          </a:p>
          <a:p>
            <a:pPr algn="ctr"/>
            <a:r>
              <a:rPr lang="ru-RU" sz="5400" b="1" dirty="0">
                <a:ln/>
                <a:solidFill>
                  <a:schemeClr val="accent3"/>
                </a:solidFill>
              </a:rPr>
              <a:t>и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результаты войны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993" y="332656"/>
            <a:ext cx="80660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Результаты войны</a:t>
            </a:r>
          </a:p>
          <a:p>
            <a:pPr algn="ctr"/>
            <a:endParaRPr lang="ru-RU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/>
              <a:t>1634г.-подписание </a:t>
            </a:r>
            <a:r>
              <a:rPr lang="ru-RU" sz="2800" b="1" dirty="0" err="1" smtClean="0"/>
              <a:t>Поляновского</a:t>
            </a:r>
            <a:r>
              <a:rPr lang="ru-RU" sz="2800" b="1" dirty="0" smtClean="0"/>
              <a:t> мира сроком на 20 лет.</a:t>
            </a:r>
          </a:p>
          <a:p>
            <a:pPr algn="ctr"/>
            <a:r>
              <a:rPr lang="ru-RU" sz="2800" b="1" dirty="0" smtClean="0"/>
              <a:t>Россия получила </a:t>
            </a:r>
            <a:r>
              <a:rPr lang="ru-RU" sz="2800" b="1" dirty="0" err="1" smtClean="0"/>
              <a:t>Серпейск</a:t>
            </a:r>
            <a:r>
              <a:rPr lang="ru-RU" sz="2800" b="1" dirty="0" smtClean="0"/>
              <a:t>, крепости Трубчевск, Ахтырку и Лебедин, </a:t>
            </a:r>
          </a:p>
          <a:p>
            <a:pPr algn="ctr"/>
            <a:r>
              <a:rPr lang="ru-RU" sz="2800" b="1" dirty="0" smtClean="0"/>
              <a:t>но смоленские, черниговские и </a:t>
            </a:r>
            <a:r>
              <a:rPr lang="ru-RU" sz="2800" b="1" dirty="0" err="1" smtClean="0"/>
              <a:t>новгород</a:t>
            </a:r>
            <a:r>
              <a:rPr lang="ru-RU" sz="2800" b="1" dirty="0" smtClean="0"/>
              <a:t>-</a:t>
            </a:r>
          </a:p>
          <a:p>
            <a:pPr algn="ctr"/>
            <a:r>
              <a:rPr lang="ru-RU" sz="2800" b="1" dirty="0"/>
              <a:t>с</a:t>
            </a:r>
            <a:r>
              <a:rPr lang="ru-RU" sz="2800" b="1" dirty="0" smtClean="0"/>
              <a:t>еверские земли вернуть не смогла.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54593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0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Выберите правильный вариант ответа:</a:t>
            </a:r>
            <a:endParaRPr lang="ru-RU" sz="3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327" y="404664"/>
            <a:ext cx="8879482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Название государства, образование которого</a:t>
            </a:r>
          </a:p>
          <a:p>
            <a:r>
              <a:rPr lang="ru-RU" sz="2800" b="1" dirty="0" smtClean="0"/>
              <a:t> явилось  одним из результатов заключения </a:t>
            </a:r>
          </a:p>
          <a:p>
            <a:r>
              <a:rPr lang="ru-RU" sz="2800" b="1" dirty="0" err="1" smtClean="0"/>
              <a:t>Люблинской</a:t>
            </a:r>
            <a:r>
              <a:rPr lang="ru-RU" sz="2800" b="1" dirty="0" smtClean="0"/>
              <a:t> унии: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Великое княжество Литовское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Великое княжество Московское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Ливония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Речь </a:t>
            </a:r>
            <a:r>
              <a:rPr lang="ru-RU" sz="2800" b="1" dirty="0" err="1" smtClean="0"/>
              <a:t>Посполитая</a:t>
            </a:r>
            <a:endParaRPr lang="ru-RU" sz="2800" b="1" dirty="0" smtClean="0"/>
          </a:p>
          <a:p>
            <a:pPr marL="514350" indent="-514350">
              <a:buAutoNum type="arabicPeriod"/>
            </a:pPr>
            <a:endParaRPr lang="ru-RU" sz="2800" b="1" dirty="0" smtClean="0"/>
          </a:p>
          <a:p>
            <a:pPr marL="514350" indent="-514350">
              <a:buAutoNum type="arabicPeriod" startAt="2"/>
            </a:pPr>
            <a:r>
              <a:rPr lang="ru-RU" sz="2800" b="1" dirty="0" smtClean="0"/>
              <a:t>Король Польши и великий князь литовский, </a:t>
            </a:r>
          </a:p>
          <a:p>
            <a:r>
              <a:rPr lang="ru-RU" sz="2800" b="1" dirty="0"/>
              <a:t>п</a:t>
            </a:r>
            <a:r>
              <a:rPr lang="ru-RU" sz="2800" b="1" dirty="0" smtClean="0"/>
              <a:t>ри котором начала осуществляться </a:t>
            </a:r>
          </a:p>
          <a:p>
            <a:r>
              <a:rPr lang="ru-RU" sz="2800" b="1" dirty="0"/>
              <a:t>н</a:t>
            </a:r>
            <a:r>
              <a:rPr lang="ru-RU" sz="2800" b="1" dirty="0" smtClean="0"/>
              <a:t>ейтрализация негативных последствий </a:t>
            </a:r>
          </a:p>
          <a:p>
            <a:r>
              <a:rPr lang="ru-RU" sz="2800" b="1" dirty="0" err="1" smtClean="0"/>
              <a:t>Люблинской</a:t>
            </a:r>
            <a:r>
              <a:rPr lang="ru-RU" sz="2800" b="1" dirty="0" smtClean="0"/>
              <a:t> унии: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Генрих Валуа                2. Сигизмунд</a:t>
            </a:r>
            <a:r>
              <a:rPr lang="en-US" sz="2800" b="1" dirty="0" smtClean="0"/>
              <a:t> I</a:t>
            </a:r>
            <a:r>
              <a:rPr lang="ru-RU" sz="2800" b="1" dirty="0" smtClean="0"/>
              <a:t> Старый</a:t>
            </a:r>
          </a:p>
          <a:p>
            <a:r>
              <a:rPr lang="ru-RU" sz="2800" b="1" dirty="0" smtClean="0"/>
              <a:t>3.  Сигизмунд </a:t>
            </a:r>
            <a:r>
              <a:rPr lang="en-US" sz="2800" b="1" dirty="0" smtClean="0"/>
              <a:t>II</a:t>
            </a:r>
            <a:r>
              <a:rPr lang="ru-RU" sz="2800" b="1" dirty="0" smtClean="0"/>
              <a:t> Август     4. Стефан </a:t>
            </a:r>
            <a:r>
              <a:rPr lang="ru-RU" sz="2800" b="1" dirty="0" err="1" smtClean="0"/>
              <a:t>Баторий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25880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64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3.  Правовой акт, согласно которого  впервые в</a:t>
            </a:r>
          </a:p>
          <a:p>
            <a:r>
              <a:rPr lang="ru-RU" sz="2800" b="1" dirty="0"/>
              <a:t>и</a:t>
            </a:r>
            <a:r>
              <a:rPr lang="ru-RU" sz="2800" b="1" dirty="0" smtClean="0"/>
              <a:t>стории ВКЛ было законодательно закреплено</a:t>
            </a:r>
          </a:p>
          <a:p>
            <a:r>
              <a:rPr lang="ru-RU" sz="2800" b="1" dirty="0"/>
              <a:t>и</a:t>
            </a:r>
            <a:r>
              <a:rPr lang="ru-RU" sz="2800" b="1" dirty="0" smtClean="0"/>
              <a:t>спользование белорусского языка в официальном делопроизводстве:</a:t>
            </a:r>
          </a:p>
          <a:p>
            <a:endParaRPr lang="ru-RU" sz="2800" b="1" dirty="0" smtClean="0"/>
          </a:p>
          <a:p>
            <a:pPr marL="514350" indent="-514350">
              <a:buAutoNum type="arabicPeriod"/>
            </a:pPr>
            <a:r>
              <a:rPr lang="ru-RU" sz="2800" b="1" dirty="0" smtClean="0"/>
              <a:t>Судебник Казимира </a:t>
            </a:r>
            <a:r>
              <a:rPr lang="en-US" sz="2800" b="1" dirty="0" smtClean="0"/>
              <a:t>IV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I</a:t>
            </a:r>
            <a:r>
              <a:rPr lang="ru-RU" sz="2800" b="1" dirty="0" smtClean="0"/>
              <a:t> Статут ВКЛ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II</a:t>
            </a:r>
            <a:r>
              <a:rPr lang="ru-RU" sz="2800" b="1" dirty="0" smtClean="0"/>
              <a:t> Статут ВКЛ</a:t>
            </a: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smtClean="0"/>
              <a:t>III</a:t>
            </a:r>
            <a:r>
              <a:rPr lang="ru-RU" sz="2800" b="1" dirty="0" smtClean="0"/>
              <a:t> Статут ВКЛ</a:t>
            </a:r>
          </a:p>
          <a:p>
            <a:endParaRPr lang="ru-RU" sz="2800" b="1" dirty="0"/>
          </a:p>
          <a:p>
            <a:r>
              <a:rPr lang="ru-RU" sz="2800" b="1" dirty="0" smtClean="0"/>
              <a:t>4. Военный конфликт в Европе, влияние которого</a:t>
            </a:r>
          </a:p>
          <a:p>
            <a:r>
              <a:rPr lang="ru-RU" sz="2800" b="1" dirty="0"/>
              <a:t>с</a:t>
            </a:r>
            <a:r>
              <a:rPr lang="ru-RU" sz="2800" b="1" dirty="0" smtClean="0"/>
              <a:t>тало главным фактором образования РП:</a:t>
            </a:r>
          </a:p>
          <a:p>
            <a:endParaRPr lang="ru-RU" sz="2800" b="1" dirty="0" smtClean="0"/>
          </a:p>
          <a:p>
            <a:pPr marL="514350" indent="-514350">
              <a:buAutoNum type="arabicPeriod"/>
            </a:pPr>
            <a:r>
              <a:rPr lang="ru-RU" sz="2800" b="1" dirty="0" smtClean="0"/>
              <a:t>«Великая война»           2.  Ливонская война</a:t>
            </a:r>
          </a:p>
          <a:p>
            <a:r>
              <a:rPr lang="ru-RU" sz="2800" b="1" dirty="0" smtClean="0"/>
              <a:t>3.  «Смоленская война»     4.  «Столетняя война»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07266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16632"/>
            <a:ext cx="914400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5"/>
            </a:pPr>
            <a:r>
              <a:rPr lang="ru-RU" sz="2800" b="1" dirty="0" smtClean="0"/>
              <a:t>Общее название христианских вероучений, </a:t>
            </a:r>
          </a:p>
          <a:p>
            <a:r>
              <a:rPr lang="ru-RU" sz="2800" b="1" dirty="0"/>
              <a:t>к</a:t>
            </a:r>
            <a:r>
              <a:rPr lang="ru-RU" sz="2800" b="1" dirty="0" smtClean="0"/>
              <a:t>оторые возникли в </a:t>
            </a:r>
            <a:r>
              <a:rPr lang="en-US" sz="2800" b="1" dirty="0" smtClean="0"/>
              <a:t>XVI</a:t>
            </a:r>
            <a:r>
              <a:rPr lang="ru-RU" sz="2800" b="1" dirty="0" smtClean="0"/>
              <a:t>в. в форме протеста </a:t>
            </a:r>
          </a:p>
          <a:p>
            <a:r>
              <a:rPr lang="ru-RU" sz="2800" b="1" dirty="0"/>
              <a:t>п</a:t>
            </a:r>
            <a:r>
              <a:rPr lang="ru-RU" sz="2800" b="1" dirty="0" smtClean="0"/>
              <a:t>ротив официального католицизма:</a:t>
            </a:r>
          </a:p>
          <a:p>
            <a:endParaRPr lang="ru-RU" sz="2800" b="1" dirty="0" smtClean="0"/>
          </a:p>
          <a:p>
            <a:pPr marL="514350" indent="-514350">
              <a:buAutoNum type="arabicPeriod"/>
            </a:pPr>
            <a:r>
              <a:rPr lang="ru-RU" sz="2800" b="1" dirty="0" smtClean="0"/>
              <a:t>Ересь                                2.  Протестантизм      </a:t>
            </a:r>
          </a:p>
          <a:p>
            <a:r>
              <a:rPr lang="ru-RU" sz="2800" b="1" dirty="0" smtClean="0"/>
              <a:t> 3. Схизма                              4.  Униатство </a:t>
            </a:r>
          </a:p>
          <a:p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 smtClean="0"/>
              <a:t>6. Великий князь литовский и король Польши, при котором была подписана </a:t>
            </a:r>
            <a:r>
              <a:rPr lang="ru-RU" sz="2800" b="1" dirty="0" err="1" smtClean="0"/>
              <a:t>Люблинская</a:t>
            </a:r>
            <a:r>
              <a:rPr lang="ru-RU" sz="2800" b="1" dirty="0" smtClean="0"/>
              <a:t> уния:</a:t>
            </a:r>
          </a:p>
          <a:p>
            <a:endParaRPr lang="ru-RU" sz="2800" b="1" dirty="0" smtClean="0"/>
          </a:p>
          <a:p>
            <a:pPr marL="514350" indent="-514350">
              <a:buAutoNum type="arabicPeriod"/>
            </a:pPr>
            <a:r>
              <a:rPr lang="ru-RU" sz="2800" b="1" dirty="0" smtClean="0"/>
              <a:t>Александр Казимир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Сигизмунд </a:t>
            </a:r>
            <a:r>
              <a:rPr lang="en-US" sz="2800" b="1" dirty="0" smtClean="0"/>
              <a:t>I</a:t>
            </a:r>
            <a:r>
              <a:rPr lang="ru-RU" sz="2800" b="1" dirty="0" smtClean="0"/>
              <a:t> Старый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Сигизмунд </a:t>
            </a:r>
            <a:r>
              <a:rPr lang="en-US" sz="2800" b="1" dirty="0" smtClean="0"/>
              <a:t>II</a:t>
            </a:r>
            <a:r>
              <a:rPr lang="ru-RU" sz="2800" b="1" dirty="0" smtClean="0"/>
              <a:t> Август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Казимир </a:t>
            </a:r>
            <a:r>
              <a:rPr lang="en-US" sz="2800" b="1" dirty="0" smtClean="0"/>
              <a:t>IV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25158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0"/>
            <a:ext cx="9599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Установите правильную последовательность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1948" y="608687"/>
            <a:ext cx="9374105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1. </a:t>
            </a:r>
          </a:p>
          <a:p>
            <a:r>
              <a:rPr lang="ru-RU" sz="2800" b="1" dirty="0" smtClean="0"/>
              <a:t>А.  Создание Главного трибунала</a:t>
            </a:r>
          </a:p>
          <a:p>
            <a:r>
              <a:rPr lang="ru-RU" sz="2800" b="1" dirty="0" smtClean="0"/>
              <a:t>Б.  Окончание Ливонской войны</a:t>
            </a:r>
          </a:p>
          <a:p>
            <a:r>
              <a:rPr lang="ru-RU" sz="2800" b="1" dirty="0" smtClean="0"/>
              <a:t>В.  Принятие </a:t>
            </a:r>
            <a:r>
              <a:rPr lang="en-US" sz="2800" b="1" dirty="0" smtClean="0"/>
              <a:t>III</a:t>
            </a:r>
            <a:r>
              <a:rPr lang="ru-RU" sz="2800" b="1" dirty="0" smtClean="0"/>
              <a:t> Статута ВКЛ</a:t>
            </a:r>
          </a:p>
          <a:p>
            <a:r>
              <a:rPr lang="ru-RU" sz="2800" b="1" dirty="0" smtClean="0"/>
              <a:t>Г.   Принятие постановления «Уравнение в правах»</a:t>
            </a:r>
          </a:p>
          <a:p>
            <a:endParaRPr lang="ru-RU" sz="2800" b="1" dirty="0"/>
          </a:p>
          <a:p>
            <a:endParaRPr lang="ru-RU" sz="2800" b="1" dirty="0" smtClean="0"/>
          </a:p>
          <a:p>
            <a:r>
              <a:rPr lang="ru-RU" sz="2800" b="1" dirty="0" smtClean="0"/>
              <a:t>2. </a:t>
            </a:r>
          </a:p>
          <a:p>
            <a:r>
              <a:rPr lang="ru-RU" sz="2800" b="1" dirty="0" smtClean="0"/>
              <a:t>А.  Подписание </a:t>
            </a:r>
            <a:r>
              <a:rPr lang="ru-RU" sz="2800" b="1" dirty="0" err="1" smtClean="0"/>
              <a:t>Люблинской</a:t>
            </a:r>
            <a:r>
              <a:rPr lang="ru-RU" sz="2800" b="1" dirty="0" smtClean="0"/>
              <a:t> унии</a:t>
            </a:r>
          </a:p>
          <a:p>
            <a:r>
              <a:rPr lang="ru-RU" sz="2800" b="1" dirty="0" smtClean="0"/>
              <a:t>Б.  Начало правления Стефана </a:t>
            </a:r>
            <a:r>
              <a:rPr lang="ru-RU" sz="2800" b="1" dirty="0" err="1" smtClean="0"/>
              <a:t>Батория</a:t>
            </a:r>
            <a:endParaRPr lang="ru-RU" sz="2800" b="1" dirty="0" smtClean="0"/>
          </a:p>
          <a:p>
            <a:r>
              <a:rPr lang="ru-RU" sz="2800" b="1" dirty="0" smtClean="0"/>
              <a:t>В.  Начало Ливонской войны</a:t>
            </a:r>
          </a:p>
          <a:p>
            <a:r>
              <a:rPr lang="ru-RU" sz="2800" b="1" dirty="0" smtClean="0"/>
              <a:t>Г.   Избрание польским королём Генриха Валуа</a:t>
            </a:r>
            <a:endParaRPr lang="ru-RU" sz="2800" b="1" dirty="0"/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38446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935"/>
            <a:ext cx="92791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Соотнесите элементы двух множеств: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322" y="54868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3322" y="1041068"/>
            <a:ext cx="8973482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Освобождение Полоцка Стефаном </a:t>
            </a:r>
            <a:r>
              <a:rPr lang="ru-RU" sz="2800" b="1" dirty="0" err="1" smtClean="0"/>
              <a:t>Баторием</a:t>
            </a:r>
            <a:endParaRPr lang="ru-RU" sz="2800" b="1" dirty="0" smtClean="0"/>
          </a:p>
          <a:p>
            <a:pPr marL="514350" indent="-514350">
              <a:buAutoNum type="arabicPeriod"/>
            </a:pPr>
            <a:r>
              <a:rPr lang="ru-RU" sz="2800" b="1" dirty="0" smtClean="0"/>
              <a:t>Захват Полоцка войсками Ивана Грозного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Подписание </a:t>
            </a:r>
            <a:r>
              <a:rPr lang="ru-RU" sz="2800" b="1" dirty="0" err="1" smtClean="0"/>
              <a:t>Люблинской</a:t>
            </a:r>
            <a:r>
              <a:rPr lang="ru-RU" sz="2800" b="1" dirty="0" smtClean="0"/>
              <a:t> унии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Подписание Ям-Запольского мира</a:t>
            </a:r>
          </a:p>
          <a:p>
            <a:r>
              <a:rPr lang="ru-RU" sz="2800" b="1" dirty="0" smtClean="0"/>
              <a:t>А.  15 февраля 1563г.       Б.  1 июля 1569г.</a:t>
            </a:r>
          </a:p>
          <a:p>
            <a:r>
              <a:rPr lang="ru-RU" sz="2800" b="1" dirty="0" smtClean="0"/>
              <a:t>В.   30 августа 1579г.        Г.   15 декабря 1582г. </a:t>
            </a:r>
          </a:p>
          <a:p>
            <a:r>
              <a:rPr lang="ru-RU" sz="2800" b="1" dirty="0" smtClean="0"/>
              <a:t>2.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Создание Главного трибунала 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Окончание Ливонской войны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Принятие </a:t>
            </a:r>
            <a:r>
              <a:rPr lang="en-US" sz="2800" b="1" dirty="0" smtClean="0"/>
              <a:t>III</a:t>
            </a:r>
            <a:r>
              <a:rPr lang="ru-RU" sz="2800" b="1" dirty="0" smtClean="0"/>
              <a:t> Статута ВКЛ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Проведение каждого третьего сейма в Гродно</a:t>
            </a:r>
          </a:p>
          <a:p>
            <a:r>
              <a:rPr lang="ru-RU" sz="2800" b="1" dirty="0" smtClean="0"/>
              <a:t>А.  1581г.                              Б.  1673г.</a:t>
            </a:r>
          </a:p>
          <a:p>
            <a:r>
              <a:rPr lang="ru-RU" sz="2800" b="1" dirty="0" smtClean="0"/>
              <a:t>В.  1583г.                              Г.    1588г.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05203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089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Запишите термин по его определению: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9393" y="836712"/>
            <a:ext cx="915282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………………это организация православного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населения в ВКЛ.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2.  Понятие, которое характеризует внутреннюю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</a:rPr>
              <a:t>олитику великих князей литовских: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терпение и равенство в отношениях- это…………..</a:t>
            </a:r>
          </a:p>
          <a:p>
            <a:pPr marL="514350" indent="-514350">
              <a:buAutoNum type="arabicPeriod" startAt="3"/>
            </a:pPr>
            <a:r>
              <a:rPr lang="ru-RU" sz="2800" b="1" dirty="0" smtClean="0">
                <a:solidFill>
                  <a:srgbClr val="7030A0"/>
                </a:solidFill>
              </a:rPr>
              <a:t>Выборный высший административный орган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г</a:t>
            </a:r>
            <a:r>
              <a:rPr lang="ru-RU" sz="2800" b="1" dirty="0" smtClean="0">
                <a:solidFill>
                  <a:srgbClr val="7030A0"/>
                </a:solidFill>
              </a:rPr>
              <a:t>осударственного управления в РП………………….</a:t>
            </a:r>
          </a:p>
          <a:p>
            <a:pPr marL="514350" indent="-514350">
              <a:buAutoNum type="arabicPeriod" startAt="4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Шляхетское ополчение в РП……………………….</a:t>
            </a:r>
          </a:p>
          <a:p>
            <a:pPr marL="514350" indent="-514350">
              <a:buAutoNum type="arabicPeriod" startAt="4"/>
            </a:pPr>
            <a:r>
              <a:rPr lang="ru-RU" sz="2800" b="1" dirty="0" smtClean="0">
                <a:solidFill>
                  <a:srgbClr val="003300"/>
                </a:solidFill>
              </a:rPr>
              <a:t>Документы, определявшие условия избрания </a:t>
            </a:r>
          </a:p>
          <a:p>
            <a:r>
              <a:rPr lang="ru-RU" sz="2800" b="1" dirty="0" smtClean="0">
                <a:solidFill>
                  <a:srgbClr val="003300"/>
                </a:solidFill>
              </a:rPr>
              <a:t>и правления королей РП………………………………..</a:t>
            </a:r>
          </a:p>
          <a:p>
            <a:pPr marL="514350" indent="-514350">
              <a:buAutoNum type="arabicPeriod" startAt="6"/>
            </a:pPr>
            <a:r>
              <a:rPr lang="ru-RU" sz="2800" b="1" dirty="0" smtClean="0">
                <a:solidFill>
                  <a:srgbClr val="FFCCFF"/>
                </a:solidFill>
              </a:rPr>
              <a:t>Временные военно-политические союзы </a:t>
            </a:r>
          </a:p>
          <a:p>
            <a:r>
              <a:rPr lang="ru-RU" sz="2800" b="1" dirty="0">
                <a:solidFill>
                  <a:srgbClr val="FFCCFF"/>
                </a:solidFill>
              </a:rPr>
              <a:t>ш</a:t>
            </a:r>
            <a:r>
              <a:rPr lang="ru-RU" sz="2800" b="1" dirty="0" smtClean="0">
                <a:solidFill>
                  <a:srgbClr val="FFCCFF"/>
                </a:solidFill>
              </a:rPr>
              <a:t>ляхты……………………………………………………...</a:t>
            </a:r>
            <a:endParaRPr lang="ru-RU" sz="2800" b="1" dirty="0">
              <a:solidFill>
                <a:srgbClr val="FF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44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66842"/>
            <a:ext cx="928722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Внешняя политика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Речи </a:t>
            </a:r>
            <a:r>
              <a:rPr lang="ru-RU" sz="7200" b="1" dirty="0" err="1" smtClean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Посполитой</a:t>
            </a:r>
            <a:endParaRPr lang="ru-RU" sz="7200" b="1" dirty="0" smtClean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7200" b="1" dirty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7200" b="1" cap="none" spc="0" dirty="0" smtClean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первой половине </a:t>
            </a:r>
          </a:p>
          <a:p>
            <a:pPr algn="ctr"/>
            <a:r>
              <a:rPr lang="en-US" sz="7200" b="1" dirty="0" smtClean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XVII</a:t>
            </a:r>
            <a:r>
              <a:rPr lang="ru-RU" sz="7200" b="1" dirty="0" smtClean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</a:t>
            </a:r>
            <a:endParaRPr lang="ru-RU" sz="7200" b="1" cap="none" spc="0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583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7424" y="404664"/>
            <a:ext cx="6969152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привело</a:t>
            </a:r>
          </a:p>
          <a:p>
            <a:pPr algn="ctr"/>
            <a:r>
              <a:rPr lang="ru-RU" sz="5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войне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1600-1629гг.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между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Речью </a:t>
            </a:r>
            <a:r>
              <a:rPr lang="ru-RU" sz="54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Посполитой</a:t>
            </a:r>
            <a:r>
              <a:rPr lang="ru-RU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Швецией?</a:t>
            </a:r>
          </a:p>
          <a:p>
            <a:pPr algn="ctr"/>
            <a:endParaRPr lang="ru-RU" sz="5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8602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Office PowerPoint</Application>
  <PresentationFormat>Экран (4:3)</PresentationFormat>
  <Paragraphs>149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</cp:revision>
  <dcterms:modified xsi:type="dcterms:W3CDTF">2014-02-09T14:31:22Z</dcterms:modified>
</cp:coreProperties>
</file>