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415DF-022C-4D0C-B2A5-7E597126D7CD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1A1EB1-0F18-4FD7-8C5F-FA4B346CC3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240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A1EB1-0F18-4FD7-8C5F-FA4B346CC382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524000"/>
            <a:ext cx="6096000" cy="1879600"/>
          </a:xfrm>
        </p:spPr>
        <p:txBody>
          <a:bodyPr anchor="b"/>
          <a:lstStyle>
            <a:lvl1pPr>
              <a:lnSpc>
                <a:spcPct val="95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82750" y="4076700"/>
            <a:ext cx="5861050" cy="1257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41792BE-822F-474D-8040-1B0E729A21D7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AFE1E07-57BB-4F1C-A44F-22EE744C9E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1792BE-822F-474D-8040-1B0E729A21D7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FE1E07-57BB-4F1C-A44F-22EE744C9E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1792BE-822F-474D-8040-1B0E729A21D7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FE1E07-57BB-4F1C-A44F-22EE744C9E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1792BE-822F-474D-8040-1B0E729A21D7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FE1E07-57BB-4F1C-A44F-22EE744C9E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1792BE-822F-474D-8040-1B0E729A21D7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FE1E07-57BB-4F1C-A44F-22EE744C9E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1792BE-822F-474D-8040-1B0E729A21D7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FE1E07-57BB-4F1C-A44F-22EE744C9E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1792BE-822F-474D-8040-1B0E729A21D7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FE1E07-57BB-4F1C-A44F-22EE744C9E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1792BE-822F-474D-8040-1B0E729A21D7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FE1E07-57BB-4F1C-A44F-22EE744C9E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1792BE-822F-474D-8040-1B0E729A21D7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FE1E07-57BB-4F1C-A44F-22EE744C9E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1792BE-822F-474D-8040-1B0E729A21D7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FE1E07-57BB-4F1C-A44F-22EE744C9E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1792BE-822F-474D-8040-1B0E729A21D7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FE1E07-57BB-4F1C-A44F-22EE744C9E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772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EDADC"/>
                </a:solidFill>
              </a:defRPr>
            </a:lvl1pPr>
          </a:lstStyle>
          <a:p>
            <a:fld id="{141792BE-822F-474D-8040-1B0E729A21D7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EDADC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EDADC"/>
                </a:solidFill>
              </a:defRPr>
            </a:lvl1pPr>
          </a:lstStyle>
          <a:p>
            <a:fld id="{AAFE1E07-57BB-4F1C-A44F-22EE744C9E40}" type="slidenum">
              <a:rPr lang="ru-RU" smtClean="0"/>
              <a:t>‹#›</a:t>
            </a:fld>
            <a:endParaRPr lang="ru-RU"/>
          </a:p>
        </p:txBody>
      </p:sp>
      <p:sp>
        <p:nvSpPr>
          <p:cNvPr id="1044" name="FormatShape" descr="\\Catalpa\standdsk\Mirrors\Ofc97Adm\Clipart\Photos\SPORTS\SKIING.JP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FEDAD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EDADC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EDADC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EDADC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EDADC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EDADC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EDADC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EDADC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EDADC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EDADC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FEDAD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FEDADC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FEDADC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FEDADC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EDADC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EDADC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EDADC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EDADC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EDADC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072206"/>
            <a:ext cx="9144000" cy="100010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Домашнее задание:</a:t>
            </a:r>
            <a:br>
              <a:rPr lang="ru-RU" b="1" dirty="0" smtClean="0">
                <a:ln w="11430"/>
                <a:solidFill>
                  <a:srgbClr val="FF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§ 5.</a:t>
            </a:r>
            <a:br>
              <a:rPr lang="ru-RU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Найти, пользуясь картой Беларуси, на территории нашего района(области)</a:t>
            </a:r>
            <a:br>
              <a:rPr lang="ru-RU" sz="4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названия населённых пунктов, которые происходят от слова «руда».</a:t>
            </a:r>
            <a:br>
              <a:rPr lang="ru-RU" sz="4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 чём это свидетельствует?</a:t>
            </a:r>
            <a:r>
              <a:rPr lang="ru-RU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1298" y="0"/>
            <a:ext cx="8108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Практическое задание!</a:t>
            </a:r>
            <a:endParaRPr lang="ru-RU" sz="5400" b="1" cap="none" spc="0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28670"/>
            <a:ext cx="8714052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Восстановить в соответствующей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последовательности пропущенные в описании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</a:rPr>
              <a:t>п</a:t>
            </a:r>
            <a:r>
              <a:rPr lang="ru-RU" sz="2800" b="1" dirty="0" smtClean="0">
                <a:solidFill>
                  <a:schemeClr val="bg1"/>
                </a:solidFill>
              </a:rPr>
              <a:t>роцесса получения крицы действия:</a:t>
            </a:r>
          </a:p>
          <a:p>
            <a:pPr marL="514350" indent="-514350" algn="ctr">
              <a:buAutoNum type="arabicPeriod"/>
            </a:pPr>
            <a:endParaRPr lang="ru-RU" sz="2800" b="1" dirty="0" smtClean="0">
              <a:solidFill>
                <a:schemeClr val="bg1"/>
              </a:solidFill>
            </a:endParaRPr>
          </a:p>
          <a:p>
            <a:pPr marL="514350" indent="-514350" algn="ctr">
              <a:buAutoNum type="arabicPeriod"/>
            </a:pPr>
            <a:r>
              <a:rPr lang="ru-RU" sz="2800" b="1" dirty="0" smtClean="0">
                <a:solidFill>
                  <a:srgbClr val="FFC000"/>
                </a:solidFill>
              </a:rPr>
              <a:t>Добыть железную руду;</a:t>
            </a:r>
          </a:p>
          <a:p>
            <a:pPr marL="514350" indent="-514350" algn="ctr">
              <a:buAutoNum type="arabicPeriod"/>
            </a:pPr>
            <a:r>
              <a:rPr lang="ru-RU" sz="2800" b="1" dirty="0" smtClean="0">
                <a:solidFill>
                  <a:srgbClr val="FFC000"/>
                </a:solidFill>
              </a:rPr>
              <a:t>Построить </a:t>
            </a:r>
            <a:r>
              <a:rPr lang="ru-RU" sz="2800" b="1" dirty="0" err="1" smtClean="0">
                <a:solidFill>
                  <a:srgbClr val="FFC000"/>
                </a:solidFill>
              </a:rPr>
              <a:t>печь-домницу</a:t>
            </a:r>
            <a:r>
              <a:rPr lang="ru-RU" sz="2800" b="1" dirty="0" smtClean="0">
                <a:solidFill>
                  <a:srgbClr val="FFC000"/>
                </a:solidFill>
              </a:rPr>
              <a:t>;</a:t>
            </a:r>
          </a:p>
          <a:p>
            <a:pPr marL="514350" indent="-514350" algn="ctr">
              <a:buAutoNum type="arabicPeriod"/>
            </a:pPr>
            <a:r>
              <a:rPr lang="ru-RU" sz="2800" b="1" dirty="0" smtClean="0">
                <a:solidFill>
                  <a:srgbClr val="FFC000"/>
                </a:solidFill>
              </a:rPr>
              <a:t>Присоединить к </a:t>
            </a:r>
            <a:r>
              <a:rPr lang="ru-RU" sz="2800" b="1" dirty="0" err="1" smtClean="0">
                <a:solidFill>
                  <a:srgbClr val="FFC000"/>
                </a:solidFill>
              </a:rPr>
              <a:t>домнице</a:t>
            </a:r>
            <a:r>
              <a:rPr lang="ru-RU" sz="2800" b="1" dirty="0" smtClean="0">
                <a:solidFill>
                  <a:srgbClr val="FFC000"/>
                </a:solidFill>
              </a:rPr>
              <a:t> кожаный мех;</a:t>
            </a:r>
          </a:p>
          <a:p>
            <a:pPr marL="514350" indent="-514350" algn="ctr">
              <a:buAutoNum type="arabicPeriod"/>
            </a:pPr>
            <a:r>
              <a:rPr lang="ru-RU" sz="2800" b="1" dirty="0" smtClean="0">
                <a:solidFill>
                  <a:srgbClr val="FFC000"/>
                </a:solidFill>
              </a:rPr>
              <a:t>Положить в печь уголь;</a:t>
            </a:r>
          </a:p>
          <a:p>
            <a:pPr marL="514350" indent="-514350" algn="ctr">
              <a:buAutoNum type="arabicPeriod"/>
            </a:pPr>
            <a:r>
              <a:rPr lang="ru-RU" sz="2800" b="1" dirty="0" smtClean="0">
                <a:solidFill>
                  <a:srgbClr val="FFC000"/>
                </a:solidFill>
              </a:rPr>
              <a:t>Поджечь уголь;</a:t>
            </a:r>
          </a:p>
          <a:p>
            <a:pPr marL="514350" indent="-514350" algn="ctr">
              <a:buAutoNum type="arabicPeriod"/>
            </a:pPr>
            <a:r>
              <a:rPr lang="ru-RU" sz="2800" b="1" dirty="0" smtClean="0">
                <a:solidFill>
                  <a:srgbClr val="FFC000"/>
                </a:solidFill>
              </a:rPr>
              <a:t>Вдуть в печь воздух;</a:t>
            </a:r>
          </a:p>
          <a:p>
            <a:pPr marL="514350" indent="-514350" algn="ctr">
              <a:buAutoNum type="arabicPeriod"/>
            </a:pPr>
            <a:r>
              <a:rPr lang="ru-RU" sz="2800" b="1" dirty="0" smtClean="0">
                <a:solidFill>
                  <a:srgbClr val="FFC000"/>
                </a:solidFill>
              </a:rPr>
              <a:t>Остудит печь;</a:t>
            </a:r>
          </a:p>
          <a:p>
            <a:pPr marL="514350" indent="-514350" algn="ctr">
              <a:buAutoNum type="arabicPeriod"/>
            </a:pPr>
            <a:r>
              <a:rPr lang="ru-RU" sz="2800" b="1" dirty="0" smtClean="0">
                <a:solidFill>
                  <a:srgbClr val="FFC000"/>
                </a:solidFill>
              </a:rPr>
              <a:t>Достать из </a:t>
            </a:r>
            <a:r>
              <a:rPr lang="ru-RU" sz="2800" b="1" dirty="0" err="1" smtClean="0">
                <a:solidFill>
                  <a:srgbClr val="FFC000"/>
                </a:solidFill>
              </a:rPr>
              <a:t>домницы</a:t>
            </a:r>
            <a:r>
              <a:rPr lang="ru-RU" sz="2800" b="1" dirty="0" smtClean="0">
                <a:solidFill>
                  <a:srgbClr val="FFC000"/>
                </a:solidFill>
              </a:rPr>
              <a:t> крицу;</a:t>
            </a:r>
            <a:endParaRPr lang="ru-RU" sz="2800" b="1" dirty="0">
              <a:solidFill>
                <a:srgbClr val="FFC000"/>
              </a:solidFill>
            </a:endParaRPr>
          </a:p>
        </p:txBody>
      </p:sp>
      <p:pic>
        <p:nvPicPr>
          <p:cNvPr id="4" name="Рисунок 3" descr="435-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082" y="4929198"/>
            <a:ext cx="1490668" cy="1812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724" y="0"/>
            <a:ext cx="8767400" cy="67403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Проблемное задание: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FF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Доказать, что появление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FF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</a:t>
            </a:r>
            <a:r>
              <a:rPr lang="ru-RU" sz="5400" b="1" cap="none" spc="0" dirty="0" smtClean="0">
                <a:ln w="11430"/>
                <a:solidFill>
                  <a:srgbClr val="FF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елеза </a:t>
            </a:r>
            <a:r>
              <a:rPr lang="ru-RU" sz="5400" b="1" dirty="0" smtClean="0">
                <a:ln w="11430"/>
                <a:solidFill>
                  <a:srgbClr val="FF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совершило 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FF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революционный </a:t>
            </a:r>
          </a:p>
          <a:p>
            <a:pPr algn="ctr"/>
            <a:r>
              <a:rPr lang="ru-RU" sz="5400" b="1" dirty="0">
                <a:ln w="11430"/>
                <a:solidFill>
                  <a:srgbClr val="FF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r>
              <a:rPr lang="ru-RU" sz="5400" b="1" dirty="0" smtClean="0">
                <a:ln w="11430"/>
                <a:solidFill>
                  <a:srgbClr val="FF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ереворот</a:t>
            </a:r>
          </a:p>
          <a:p>
            <a:pPr algn="ctr"/>
            <a:r>
              <a:rPr lang="ru-RU" sz="5400" b="1" dirty="0">
                <a:ln w="11430"/>
                <a:solidFill>
                  <a:srgbClr val="FF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r>
              <a:rPr lang="ru-RU" sz="5400" b="1" cap="none" spc="0" dirty="0" smtClean="0">
                <a:ln w="11430"/>
                <a:solidFill>
                  <a:srgbClr val="FF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жизни</a:t>
            </a:r>
          </a:p>
          <a:p>
            <a:pPr algn="ctr"/>
            <a:r>
              <a:rPr lang="ru-RU" sz="5400" b="1" dirty="0">
                <a:ln w="11430"/>
                <a:solidFill>
                  <a:srgbClr val="FF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r>
              <a:rPr lang="ru-RU" sz="5400" b="1" dirty="0" smtClean="0">
                <a:ln w="11430"/>
                <a:solidFill>
                  <a:srgbClr val="FF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ревнего</a:t>
            </a:r>
          </a:p>
          <a:p>
            <a:pPr algn="ctr"/>
            <a:r>
              <a:rPr lang="ru-RU" sz="5400" b="1" dirty="0">
                <a:ln w="11430"/>
                <a:solidFill>
                  <a:srgbClr val="FF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</a:t>
            </a:r>
            <a:r>
              <a:rPr lang="ru-RU" sz="5400" b="1" cap="none" spc="0" dirty="0" smtClean="0">
                <a:ln w="11430"/>
                <a:solidFill>
                  <a:srgbClr val="FF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еловека. </a:t>
            </a:r>
            <a:endParaRPr lang="ru-RU" sz="5400" b="1" cap="none" spc="0" dirty="0">
              <a:ln w="11430"/>
              <a:solidFill>
                <a:srgbClr val="FFCC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4214818"/>
            <a:ext cx="2271709" cy="227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4143380"/>
            <a:ext cx="2571768" cy="160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90294" y="0"/>
            <a:ext cx="969143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solidFill>
                  <a:srgbClr val="FF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помощью железных орудий:</a:t>
            </a:r>
          </a:p>
          <a:p>
            <a:pPr algn="ctr"/>
            <a:endParaRPr lang="ru-RU" sz="4800" b="1" dirty="0">
              <a:ln w="11430"/>
              <a:solidFill>
                <a:srgbClr val="FFCC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3200" b="1" cap="none" spc="0" dirty="0" smtClean="0">
                <a:ln w="11430"/>
                <a:solidFill>
                  <a:srgbClr val="FF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Обрабатывали                                </a:t>
            </a:r>
            <a:r>
              <a:rPr lang="ru-RU" sz="3200" b="1" dirty="0">
                <a:ln w="11430"/>
                <a:solidFill>
                  <a:srgbClr val="FF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r>
              <a:rPr lang="ru-RU" sz="3200" b="1" cap="none" spc="0" dirty="0" smtClean="0">
                <a:ln w="11430"/>
                <a:solidFill>
                  <a:srgbClr val="FF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озводили</a:t>
            </a:r>
          </a:p>
          <a:p>
            <a:r>
              <a:rPr lang="ru-RU" sz="3200" b="1" dirty="0" smtClean="0">
                <a:ln w="11430"/>
                <a:solidFill>
                  <a:srgbClr val="FF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дерево, кость,                                 строения</a:t>
            </a:r>
          </a:p>
          <a:p>
            <a:r>
              <a:rPr lang="ru-RU" sz="3200" b="1" cap="none" spc="0" dirty="0" smtClean="0">
                <a:ln w="11430"/>
                <a:solidFill>
                  <a:srgbClr val="FF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кожу;</a:t>
            </a:r>
            <a:endParaRPr lang="ru-RU" sz="3200" b="1" cap="none" spc="0" dirty="0">
              <a:ln w="11430"/>
              <a:solidFill>
                <a:srgbClr val="FFCC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6182" y="1571612"/>
            <a:ext cx="2347117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Высекали 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делянки</a:t>
            </a:r>
            <a:endParaRPr lang="ru-RU" sz="32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571876"/>
            <a:ext cx="3263330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Изготавливали</a:t>
            </a:r>
          </a:p>
          <a:p>
            <a:pPr algn="ctr"/>
            <a:r>
              <a:rPr lang="ru-RU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рудия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труда</a:t>
            </a:r>
            <a:endParaRPr lang="ru-RU" sz="32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80670" y="3643314"/>
            <a:ext cx="3263330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Изготавливали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огниво</a:t>
            </a:r>
            <a:endParaRPr lang="ru-RU" sz="32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89164" y="5072074"/>
            <a:ext cx="5814028" cy="175432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FF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Улучшились результаты</a:t>
            </a:r>
          </a:p>
          <a:p>
            <a:pPr algn="ctr"/>
            <a:r>
              <a:rPr lang="ru-RU" sz="3600" b="1" dirty="0">
                <a:ln w="11430"/>
                <a:solidFill>
                  <a:srgbClr val="FF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r>
              <a:rPr lang="ru-RU" sz="3600" b="1" dirty="0" smtClean="0">
                <a:ln w="11430"/>
                <a:solidFill>
                  <a:srgbClr val="FF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сей человеческой</a:t>
            </a:r>
          </a:p>
          <a:p>
            <a:pPr algn="ctr"/>
            <a:r>
              <a:rPr lang="ru-RU" sz="3600" b="1" dirty="0" smtClean="0">
                <a:ln w="11430"/>
                <a:solidFill>
                  <a:srgbClr val="FF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деятельности</a:t>
            </a:r>
            <a:endParaRPr lang="ru-RU" sz="3600" b="1" dirty="0">
              <a:ln w="11430"/>
              <a:solidFill>
                <a:srgbClr val="FFCC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928934"/>
            <a:ext cx="2343146" cy="211725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714356"/>
            <a:ext cx="7344383" cy="56323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Начало </a:t>
            </a:r>
          </a:p>
          <a:p>
            <a:pPr algn="ctr"/>
            <a:r>
              <a:rPr lang="ru-RU" sz="72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использования</a:t>
            </a:r>
          </a:p>
          <a:p>
            <a:pPr algn="ctr"/>
            <a:r>
              <a:rPr lang="ru-RU" sz="72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r>
              <a:rPr lang="ru-RU" sz="72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еталлов </a:t>
            </a:r>
          </a:p>
          <a:p>
            <a:pPr algn="ctr"/>
            <a:r>
              <a:rPr lang="ru-RU" sz="72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белорусских</a:t>
            </a:r>
          </a:p>
          <a:p>
            <a:pPr algn="ctr"/>
            <a:r>
              <a:rPr lang="ru-RU" sz="72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землях</a:t>
            </a:r>
            <a:endParaRPr lang="ru-RU" sz="72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5143512"/>
            <a:ext cx="1166809" cy="1563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5143512"/>
            <a:ext cx="1156889" cy="1545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85728"/>
            <a:ext cx="2143140" cy="17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8082" y="285728"/>
            <a:ext cx="1357312" cy="161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8914" y="0"/>
            <a:ext cx="74930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Цели и задачи урока: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642918"/>
            <a:ext cx="24192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rgbClr val="FFCCFF"/>
                </a:solidFill>
                <a:effectLst/>
              </a:rPr>
              <a:t>Знать:</a:t>
            </a:r>
            <a:endParaRPr lang="ru-RU" sz="5400" b="1" cap="none" spc="0" dirty="0">
              <a:ln w="50800"/>
              <a:solidFill>
                <a:srgbClr val="FFCCFF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57884" y="3071810"/>
            <a:ext cx="24459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Уметь:</a:t>
            </a:r>
            <a:endParaRPr lang="ru-RU" sz="5400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57" y="1428736"/>
            <a:ext cx="943950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3200" b="1" dirty="0" smtClean="0">
                <a:solidFill>
                  <a:schemeClr val="bg1"/>
                </a:solidFill>
              </a:rPr>
              <a:t> Когда какие металлы начали использовать 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   древнейшие жители Беларуси;</a:t>
            </a:r>
          </a:p>
          <a:p>
            <a:pPr>
              <a:buFont typeface="Wingdings" pitchFamily="2" charset="2"/>
              <a:buChar char="§"/>
            </a:pPr>
            <a:r>
              <a:rPr lang="ru-RU" sz="3200" b="1" dirty="0" smtClean="0">
                <a:solidFill>
                  <a:schemeClr val="bg1"/>
                </a:solidFill>
              </a:rPr>
              <a:t> Как изменилась жизнь людей с началом 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   использования металлов;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071942"/>
            <a:ext cx="913326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</a:rPr>
              <a:t> Находить причинно-следственные связи между 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  историческими событиями;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</a:rPr>
              <a:t> Выяснять последствия, которые повлекли за 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 собой нововведения в жизни людей;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</a:rPr>
              <a:t> Описывать процесс производства металлов;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5243" y="0"/>
            <a:ext cx="581184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solidFill>
                  <a:srgbClr val="FF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Вспомните?</a:t>
            </a:r>
            <a:endParaRPr lang="ru-RU" sz="7200" b="1" cap="none" spc="0" dirty="0">
              <a:ln w="11430"/>
              <a:solidFill>
                <a:srgbClr val="FFCC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120" y="1357298"/>
            <a:ext cx="904843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Есть ли на территории </a:t>
            </a:r>
          </a:p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Беларуси </a:t>
            </a:r>
          </a:p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месторождения меди и олова?</a:t>
            </a:r>
          </a:p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Откуда брали древние</a:t>
            </a:r>
          </a:p>
          <a:p>
            <a:pPr algn="ctr"/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</a:t>
            </a:r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ители Беларуси эти</a:t>
            </a:r>
          </a:p>
          <a:p>
            <a:pPr algn="ctr"/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</a:t>
            </a:r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еталлы </a:t>
            </a:r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ru-RU" sz="4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 descr="435-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082" y="4929198"/>
            <a:ext cx="1490668" cy="1812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8580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6786578" y="363915"/>
            <a:ext cx="2571768" cy="64940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50800"/>
                <a:solidFill>
                  <a:srgbClr val="FFC000"/>
                </a:solidFill>
                <a:effectLst/>
              </a:rPr>
              <a:t>Назовите</a:t>
            </a:r>
          </a:p>
          <a:p>
            <a:pPr algn="ctr"/>
            <a:r>
              <a:rPr lang="ru-RU" sz="3200" b="1" dirty="0">
                <a:ln w="50800"/>
                <a:solidFill>
                  <a:srgbClr val="FFC000"/>
                </a:solidFill>
              </a:rPr>
              <a:t>д</a:t>
            </a:r>
            <a:r>
              <a:rPr lang="ru-RU" sz="3200" b="1" dirty="0" smtClean="0">
                <a:ln w="50800"/>
                <a:solidFill>
                  <a:srgbClr val="FFC000"/>
                </a:solidFill>
              </a:rPr>
              <a:t>ату</a:t>
            </a:r>
          </a:p>
          <a:p>
            <a:pPr algn="ctr"/>
            <a:r>
              <a:rPr lang="ru-RU" sz="3200" b="1" dirty="0" smtClean="0">
                <a:ln w="50800"/>
                <a:solidFill>
                  <a:srgbClr val="FFC000"/>
                </a:solidFill>
              </a:rPr>
              <a:t>н</a:t>
            </a:r>
            <a:r>
              <a:rPr lang="ru-RU" sz="3200" b="1" cap="none" spc="0" dirty="0" smtClean="0">
                <a:ln w="50800"/>
                <a:solidFill>
                  <a:srgbClr val="FFC000"/>
                </a:solidFill>
                <a:effectLst/>
              </a:rPr>
              <a:t>ачала</a:t>
            </a:r>
          </a:p>
          <a:p>
            <a:pPr algn="ctr"/>
            <a:r>
              <a:rPr lang="ru-RU" sz="3200" b="1" dirty="0" smtClean="0">
                <a:ln w="50800"/>
                <a:solidFill>
                  <a:srgbClr val="FFC000"/>
                </a:solidFill>
              </a:rPr>
              <a:t>и</a:t>
            </a:r>
          </a:p>
          <a:p>
            <a:pPr algn="ctr"/>
            <a:r>
              <a:rPr lang="ru-RU" sz="3200" b="1" dirty="0" smtClean="0">
                <a:ln w="50800"/>
                <a:solidFill>
                  <a:srgbClr val="FFC000"/>
                </a:solidFill>
              </a:rPr>
              <a:t>о</a:t>
            </a:r>
            <a:r>
              <a:rPr lang="ru-RU" sz="3200" b="1" cap="none" spc="0" dirty="0" smtClean="0">
                <a:ln w="50800"/>
                <a:solidFill>
                  <a:srgbClr val="FFC000"/>
                </a:solidFill>
                <a:effectLst/>
              </a:rPr>
              <a:t>кончания</a:t>
            </a:r>
          </a:p>
          <a:p>
            <a:pPr algn="ctr"/>
            <a:r>
              <a:rPr lang="ru-RU" sz="3200" b="1" dirty="0">
                <a:ln w="50800"/>
                <a:solidFill>
                  <a:srgbClr val="FFC000"/>
                </a:solidFill>
              </a:rPr>
              <a:t>б</a:t>
            </a:r>
            <a:r>
              <a:rPr lang="ru-RU" sz="3200" b="1" dirty="0" smtClean="0">
                <a:ln w="50800"/>
                <a:solidFill>
                  <a:srgbClr val="FFC000"/>
                </a:solidFill>
              </a:rPr>
              <a:t>ронзового</a:t>
            </a:r>
          </a:p>
          <a:p>
            <a:pPr algn="ctr"/>
            <a:r>
              <a:rPr lang="ru-RU" sz="3200" b="1" dirty="0">
                <a:ln w="50800"/>
                <a:solidFill>
                  <a:srgbClr val="FFC000"/>
                </a:solidFill>
              </a:rPr>
              <a:t>и</a:t>
            </a:r>
            <a:r>
              <a:rPr lang="ru-RU" sz="3200" b="1" dirty="0" smtClean="0">
                <a:ln w="50800"/>
                <a:solidFill>
                  <a:srgbClr val="FFC000"/>
                </a:solidFill>
              </a:rPr>
              <a:t> железного</a:t>
            </a:r>
          </a:p>
          <a:p>
            <a:pPr algn="ctr"/>
            <a:r>
              <a:rPr lang="ru-RU" sz="3200" b="1" dirty="0">
                <a:ln w="50800"/>
                <a:solidFill>
                  <a:srgbClr val="FFC000"/>
                </a:solidFill>
              </a:rPr>
              <a:t>в</a:t>
            </a:r>
            <a:r>
              <a:rPr lang="ru-RU" sz="3200" b="1" cap="none" spc="0" dirty="0" smtClean="0">
                <a:ln w="50800"/>
                <a:solidFill>
                  <a:srgbClr val="FFC000"/>
                </a:solidFill>
                <a:effectLst/>
              </a:rPr>
              <a:t>ека</a:t>
            </a:r>
          </a:p>
          <a:p>
            <a:pPr algn="ctr"/>
            <a:r>
              <a:rPr lang="ru-RU" sz="3200" b="1" cap="none" spc="0" dirty="0" smtClean="0">
                <a:ln w="50800"/>
                <a:solidFill>
                  <a:srgbClr val="FFC000"/>
                </a:solidFill>
                <a:effectLst/>
              </a:rPr>
              <a:t>на </a:t>
            </a:r>
          </a:p>
          <a:p>
            <a:pPr algn="ctr"/>
            <a:r>
              <a:rPr lang="ru-RU" sz="3200" b="1" cap="none" spc="0" dirty="0" smtClean="0">
                <a:ln w="50800"/>
                <a:solidFill>
                  <a:srgbClr val="FFC000"/>
                </a:solidFill>
                <a:effectLst/>
              </a:rPr>
              <a:t>территории</a:t>
            </a:r>
          </a:p>
          <a:p>
            <a:pPr algn="ctr"/>
            <a:r>
              <a:rPr lang="ru-RU" sz="3200" b="1" dirty="0" smtClean="0">
                <a:ln w="50800"/>
                <a:solidFill>
                  <a:srgbClr val="FFC000"/>
                </a:solidFill>
              </a:rPr>
              <a:t>Беларуси </a:t>
            </a:r>
            <a:endParaRPr lang="ru-RU" sz="3200" b="1" cap="none" spc="0" dirty="0" smtClean="0">
              <a:ln w="50800"/>
              <a:solidFill>
                <a:srgbClr val="FFC000"/>
              </a:solidFill>
              <a:effectLst/>
            </a:endParaRPr>
          </a:p>
          <a:p>
            <a:pPr algn="ctr"/>
            <a:endParaRPr lang="ru-RU" sz="3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0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solidFill>
                  <a:srgbClr val="FF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Начало </a:t>
            </a:r>
            <a:r>
              <a:rPr lang="en-US" sz="4800" b="1" cap="none" spc="0" dirty="0" smtClean="0">
                <a:ln w="11430"/>
                <a:solidFill>
                  <a:srgbClr val="FF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II</a:t>
            </a:r>
            <a:r>
              <a:rPr lang="ru-RU" sz="4800" b="1" cap="none" spc="0" dirty="0" smtClean="0">
                <a:ln w="11430"/>
                <a:solidFill>
                  <a:srgbClr val="FF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тысячелетия </a:t>
            </a:r>
            <a:r>
              <a:rPr lang="ru-RU" sz="4800" b="1" cap="none" spc="0" dirty="0" err="1" smtClean="0">
                <a:ln w="11430"/>
                <a:solidFill>
                  <a:srgbClr val="FF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дон.э</a:t>
            </a:r>
            <a:r>
              <a:rPr lang="ru-RU" sz="4800" b="1" cap="none" spc="0" dirty="0" smtClean="0">
                <a:ln w="11430"/>
                <a:solidFill>
                  <a:srgbClr val="FF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  <a:p>
            <a:pPr>
              <a:buFontTx/>
              <a:buChar char="-"/>
            </a:pPr>
            <a:r>
              <a:rPr lang="ru-RU" sz="48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r>
              <a:rPr lang="ru-RU" sz="48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территории Беларуси</a:t>
            </a:r>
          </a:p>
          <a:p>
            <a:r>
              <a:rPr lang="ru-RU" sz="48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начался бронзовый век.</a:t>
            </a:r>
          </a:p>
          <a:p>
            <a:r>
              <a:rPr lang="ru-RU" sz="4800" b="1" cap="none" spc="0" dirty="0" smtClean="0">
                <a:ln w="11430"/>
                <a:solidFill>
                  <a:srgbClr val="FF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Около </a:t>
            </a:r>
            <a:r>
              <a:rPr lang="en-US" sz="4800" b="1" cap="none" spc="0" dirty="0" smtClean="0">
                <a:ln w="11430"/>
                <a:solidFill>
                  <a:srgbClr val="FF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VII</a:t>
            </a:r>
            <a:r>
              <a:rPr lang="ru-RU" sz="4800" b="1" cap="none" spc="0" dirty="0" smtClean="0">
                <a:ln w="11430"/>
                <a:solidFill>
                  <a:srgbClr val="FF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в. до н.э.-</a:t>
            </a:r>
          </a:p>
          <a:p>
            <a:r>
              <a:rPr lang="ru-RU" sz="48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территории Беларуси</a:t>
            </a:r>
          </a:p>
          <a:p>
            <a:r>
              <a:rPr lang="ru-RU" sz="48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r>
              <a:rPr lang="ru-RU" sz="48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ачался железный век.</a:t>
            </a:r>
            <a:endParaRPr lang="ru-RU" sz="48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4786322"/>
            <a:ext cx="1900230" cy="190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428596" y="4643446"/>
            <a:ext cx="1500198" cy="2089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4857760"/>
            <a:ext cx="1755454" cy="1809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208" y="0"/>
            <a:ext cx="90604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Познавательное задание!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7481" y="1357298"/>
            <a:ext cx="8422882" cy="526297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Какие новые операции</a:t>
            </a:r>
          </a:p>
          <a:p>
            <a:pPr algn="ctr"/>
            <a:r>
              <a:rPr lang="ru-RU" sz="4800" b="1" cap="all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 процессе</a:t>
            </a:r>
          </a:p>
          <a:p>
            <a:pPr algn="ctr"/>
            <a:r>
              <a:rPr lang="ru-RU" sz="4800" b="1" cap="all" spc="0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Изготовления орудий </a:t>
            </a:r>
          </a:p>
          <a:p>
            <a:pPr algn="ctr"/>
            <a:r>
              <a:rPr lang="ru-RU" sz="4800" b="1" cap="all" spc="0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Труда </a:t>
            </a:r>
            <a:r>
              <a:rPr lang="ru-RU" sz="4800" b="1" cap="all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Научились</a:t>
            </a:r>
          </a:p>
          <a:p>
            <a:pPr algn="ctr"/>
            <a:r>
              <a:rPr lang="ru-RU" sz="4800" b="1" cap="all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выполнять</a:t>
            </a:r>
          </a:p>
          <a:p>
            <a:pPr algn="ctr"/>
            <a:r>
              <a:rPr lang="ru-RU" sz="4800" b="1" cap="all" spc="0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Наши далёкие предки?</a:t>
            </a:r>
          </a:p>
          <a:p>
            <a:pPr algn="ctr"/>
            <a:r>
              <a:rPr lang="ru-RU" sz="4800" b="1" cap="all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Стр.22-23</a:t>
            </a:r>
            <a:endParaRPr lang="ru-RU" sz="4800" b="1" cap="all" spc="0" dirty="0">
              <a:ln/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826" y="0"/>
            <a:ext cx="90181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</a:rPr>
              <a:t>Проблемное задание!</a:t>
            </a:r>
            <a:endParaRPr lang="ru-RU" sz="5400" b="1" cap="all" spc="0" dirty="0">
              <a:ln w="0"/>
              <a:solidFill>
                <a:srgbClr val="00B0F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3833" y="1000108"/>
            <a:ext cx="7700249" cy="56323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Почему </a:t>
            </a:r>
          </a:p>
          <a:p>
            <a:pPr algn="ctr"/>
            <a:r>
              <a:rPr lang="ru-RU" sz="6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использование </a:t>
            </a:r>
          </a:p>
          <a:p>
            <a:pPr algn="ctr"/>
            <a:r>
              <a:rPr lang="ru-RU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</a:t>
            </a:r>
            <a:r>
              <a:rPr lang="ru-RU" sz="6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елеза началось</a:t>
            </a:r>
          </a:p>
          <a:p>
            <a:pPr algn="ctr"/>
            <a:r>
              <a:rPr lang="ru-RU" sz="6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позже,</a:t>
            </a:r>
            <a:endParaRPr lang="ru-RU" sz="6000" b="1" cap="none" spc="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</a:t>
            </a:r>
            <a:r>
              <a:rPr lang="ru-RU" sz="6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ем использование</a:t>
            </a:r>
          </a:p>
          <a:p>
            <a:pPr algn="ctr"/>
            <a:r>
              <a:rPr lang="ru-RU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r>
              <a:rPr lang="ru-RU" sz="6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еди и олова?</a:t>
            </a:r>
            <a:endParaRPr lang="ru-RU" sz="60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435-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1000108"/>
            <a:ext cx="1490668" cy="1812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4786346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643438" y="1357298"/>
            <a:ext cx="4676793" cy="49244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же</a:t>
            </a:r>
          </a:p>
          <a:p>
            <a:pPr algn="ctr"/>
            <a:r>
              <a:rPr lang="ru-RU" sz="4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изготавливали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железо</a:t>
            </a:r>
          </a:p>
          <a:p>
            <a:pPr algn="ctr"/>
            <a:r>
              <a:rPr lang="ru-RU" sz="54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r>
              <a:rPr lang="ru-RU" sz="5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ревние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люди?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Стр.24.</a:t>
            </a:r>
            <a:endParaRPr lang="ru-RU" sz="54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d Grid">
  <a:themeElements>
    <a:clrScheme name="Тема Office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Red Grid</Template>
  <TotalTime>142</TotalTime>
  <Words>267</Words>
  <Application>Microsoft Office PowerPoint</Application>
  <PresentationFormat>Экран (4:3)</PresentationFormat>
  <Paragraphs>100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Red Grid</vt:lpstr>
      <vt:lpstr>Домашнее задание: § 5. Найти, пользуясь картой Беларуси, на территории нашего района(области) названия населённых пунктов, которые происходят от слова «руда». О чём это свидетельствует?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Домашнее задание: § 5. Найти, пользуясь картой Беларуси, на территории нашего района(области) названия населённых пунктов, которые происходят от слова «руда». О чём это свидетельствует? </dc:title>
  <dc:creator>Admin</dc:creator>
  <cp:lastModifiedBy>Admin</cp:lastModifiedBy>
  <cp:revision>15</cp:revision>
  <dcterms:created xsi:type="dcterms:W3CDTF">2012-02-10T23:08:22Z</dcterms:created>
  <dcterms:modified xsi:type="dcterms:W3CDTF">2014-01-24T19:28:38Z</dcterms:modified>
</cp:coreProperties>
</file>