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9" r:id="rId5"/>
    <p:sldId id="259" r:id="rId6"/>
    <p:sldId id="271" r:id="rId7"/>
    <p:sldId id="257" r:id="rId8"/>
    <p:sldId id="273" r:id="rId9"/>
    <p:sldId id="258" r:id="rId10"/>
    <p:sldId id="260" r:id="rId11"/>
    <p:sldId id="261" r:id="rId12"/>
    <p:sldId id="264" r:id="rId13"/>
    <p:sldId id="262" r:id="rId14"/>
    <p:sldId id="278" r:id="rId15"/>
    <p:sldId id="276" r:id="rId16"/>
    <p:sldId id="263" r:id="rId17"/>
    <p:sldId id="265" r:id="rId18"/>
    <p:sldId id="277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2C5B9-8578-4BFE-8FD9-0EE8B98D7265}" type="datetimeFigureOut">
              <a:rPr lang="ru-RU" smtClean="0">
                <a:solidFill>
                  <a:srgbClr val="000000"/>
                </a:solidFill>
              </a:rPr>
              <a:pPr/>
              <a:t>05.02.2014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399128-30D0-409B-8AA7-3216E7711F1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3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8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94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4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5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1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76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6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0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81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7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2C5B9-8578-4BFE-8FD9-0EE8B98D7265}" type="datetimeFigureOut">
              <a:rPr lang="ru-RU" smtClean="0">
                <a:solidFill>
                  <a:srgbClr val="000000"/>
                </a:solidFill>
              </a:rPr>
              <a:pPr/>
              <a:t>05.02.2014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399128-30D0-409B-8AA7-3216E7711F1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6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27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75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4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4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81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5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27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73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57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0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B86D39-1663-4D39-973C-7ECD48AB73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2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E72C5B9-8578-4BFE-8FD9-0EE8B98D7265}" type="datetimeFigureOut">
              <a:rPr lang="ru-RU" smtClean="0">
                <a:solidFill>
                  <a:srgbClr val="FFFFFF"/>
                </a:solidFill>
              </a:rPr>
              <a:pPr/>
              <a:t>05.02.2014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7399128-30D0-409B-8AA7-3216E7711F1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6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Admin\Desktop\5%20&#1042;&#1086;&#1079;&#1085;&#1080;&#1082;&#1085;&#1086;&#1074;&#1077;&#1085;&#1080;&#1077;%20&#1080;%20&#1088;&#1072;&#1079;&#1074;&#1080;&#1090;&#1080;&#1077;%20&#1075;&#1088;&#1077;&#1095;&#1077;&#1089;&#1082;&#1086;&#1075;&#1086;%20&#1087;&#1086;&#1083;&#1080;&#1089;&#1072;\Sirtaki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Древнегреческий полис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1287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1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Население Древнегреческого полиса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51720" y="4509120"/>
            <a:ext cx="6635080" cy="18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62473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9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512511" cy="1143000"/>
          </a:xfrm>
        </p:spPr>
        <p:txBody>
          <a:bodyPr/>
          <a:lstStyle/>
          <a:p>
            <a:r>
              <a:rPr lang="ru-RU" dirty="0" smtClean="0"/>
              <a:t>Аристократы и демос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09085" y="13752"/>
            <a:ext cx="7348292" cy="2047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45" y="2249488"/>
            <a:ext cx="74476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9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9" y="731838"/>
            <a:ext cx="8820472" cy="347503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Аристократия</a:t>
            </a: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власть </a:t>
            </a:r>
          </a:p>
          <a:p>
            <a:pPr marL="45720" indent="0">
              <a:buNone/>
            </a:pP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родовой знати, «власть лучших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marL="45720" indent="0">
              <a:buNone/>
            </a:pP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r>
              <a:rPr lang="ru-RU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Демократия- </a:t>
            </a: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власть народа</a:t>
            </a:r>
          </a:p>
          <a:p>
            <a:pPr marL="45720" indent="0">
              <a:buNone/>
            </a:pP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(демоса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marL="45720" indent="0">
              <a:buNone/>
            </a:pPr>
            <a:r>
              <a:rPr lang="ru-RU" sz="32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Тирания- </a:t>
            </a: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единоличное </a:t>
            </a:r>
          </a:p>
          <a:p>
            <a:pPr marL="45720" indent="0">
              <a:buNone/>
            </a:pP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правление 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представителя демоса</a:t>
            </a: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marL="45720" indent="0">
              <a:buNone/>
            </a:pP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насильственно 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захватившего власть</a:t>
            </a: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marL="4572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735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1842" y="214290"/>
            <a:ext cx="9294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Познавательное </a:t>
            </a:r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задание 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486" y="980728"/>
            <a:ext cx="8019247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Какими правами 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обладали </a:t>
            </a:r>
          </a:p>
          <a:p>
            <a:pPr algn="ctr"/>
            <a:r>
              <a:rPr lang="ru-RU" sz="72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r>
              <a:rPr lang="ru-RU" sz="7200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раждане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полиса?</a:t>
            </a:r>
            <a:endParaRPr lang="ru-RU" sz="7200" b="1" cap="none" spc="0" dirty="0" smtClean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Стр.18</a:t>
            </a:r>
            <a:endParaRPr lang="ru-RU" sz="7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5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91784"/>
            <a:ext cx="1621532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3934"/>
            <a:ext cx="5429250" cy="358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07707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Фаланга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5658222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Гоплит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137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1249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Фаланга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8488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Граждане могли:</a:t>
            </a:r>
          </a:p>
          <a:p>
            <a:pPr lvl="0"/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1.  голосовать на народных собраниях;</a:t>
            </a:r>
          </a:p>
          <a:p>
            <a:pPr lvl="0"/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2.  владеть собственностью;</a:t>
            </a:r>
          </a:p>
          <a:p>
            <a:pPr lvl="0"/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3.  выступать от своего имени в суде;</a:t>
            </a:r>
          </a:p>
          <a:p>
            <a:pPr lvl="0"/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4.  защищать своё отечество;</a:t>
            </a:r>
          </a:p>
          <a:p>
            <a:pPr lvl="0"/>
            <a:endParaRPr lang="ru-RU" sz="2800" b="1" dirty="0">
              <a:ln w="11430"/>
              <a:gradFill>
                <a:gsLst>
                  <a:gs pos="0">
                    <a:srgbClr val="808080">
                      <a:tint val="70000"/>
                      <a:satMod val="245000"/>
                    </a:srgbClr>
                  </a:gs>
                  <a:gs pos="75000">
                    <a:srgbClr val="808080">
                      <a:tint val="90000"/>
                      <a:shade val="60000"/>
                      <a:satMod val="240000"/>
                    </a:srgbClr>
                  </a:gs>
                  <a:gs pos="100000">
                    <a:srgbClr val="80808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34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347472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Домашнее задание §  5</a:t>
            </a:r>
          </a:p>
          <a:p>
            <a:endParaRPr lang="ru-RU" sz="4000" b="1" dirty="0"/>
          </a:p>
          <a:p>
            <a:r>
              <a:rPr lang="ru-RU" sz="4000" b="1" dirty="0" smtClean="0"/>
              <a:t>Творческое: Начать составление словаря  терминов Древней Греции  в картинках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274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835" y="188640"/>
            <a:ext cx="8012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Проблемное 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630" y="1052736"/>
            <a:ext cx="865653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Докажите,</a:t>
            </a:r>
          </a:p>
          <a:p>
            <a:pPr algn="ctr"/>
            <a:r>
              <a:rPr lang="ru-RU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ru-RU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 с началом</a:t>
            </a:r>
          </a:p>
          <a:p>
            <a:pPr algn="ctr"/>
            <a:r>
              <a:rPr lang="ru-RU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r>
              <a:rPr lang="ru-RU" sz="5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похи железа </a:t>
            </a:r>
          </a:p>
          <a:p>
            <a:pPr algn="ctr"/>
            <a:r>
              <a:rPr lang="ru-RU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ачалось возрождение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Греции.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Стр.17</a:t>
            </a:r>
            <a:endParaRPr lang="ru-RU" sz="54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6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905" y="5445224"/>
            <a:ext cx="6512511" cy="1143000"/>
          </a:xfrm>
        </p:spPr>
        <p:txBody>
          <a:bodyPr/>
          <a:lstStyle/>
          <a:p>
            <a:r>
              <a:rPr lang="ru-RU" dirty="0" smtClean="0"/>
              <a:t>Полис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128792" cy="461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683206" cy="84638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rgbClr val="808080">
                        <a:tint val="70000"/>
                        <a:satMod val="245000"/>
                      </a:srgbClr>
                    </a:gs>
                    <a:gs pos="75000">
                      <a:srgbClr val="80808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80808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VIII</a:t>
            </a:r>
            <a:r>
              <a:rPr lang="ru-RU" sz="5400" b="1" dirty="0" smtClean="0">
                <a:ln w="11430"/>
                <a:gradFill>
                  <a:gsLst>
                    <a:gs pos="0">
                      <a:srgbClr val="808080">
                        <a:tint val="70000"/>
                        <a:satMod val="245000"/>
                      </a:srgbClr>
                    </a:gs>
                    <a:gs pos="75000">
                      <a:srgbClr val="80808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80808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808080">
                        <a:tint val="70000"/>
                        <a:satMod val="245000"/>
                      </a:srgbClr>
                    </a:gs>
                    <a:gs pos="75000">
                      <a:srgbClr val="80808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80808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rgbClr val="808080">
                        <a:tint val="70000"/>
                        <a:satMod val="245000"/>
                      </a:srgbClr>
                    </a:gs>
                    <a:gs pos="75000">
                      <a:srgbClr val="80808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80808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н.э.-</a:t>
            </a:r>
            <a:r>
              <a:rPr lang="ru-RU" sz="4000" b="1" dirty="0" smtClean="0">
                <a:ln w="11430"/>
                <a:gradFill>
                  <a:gsLst>
                    <a:gs pos="0">
                      <a:srgbClr val="808080">
                        <a:tint val="70000"/>
                        <a:satMod val="245000"/>
                      </a:srgbClr>
                    </a:gs>
                    <a:gs pos="75000">
                      <a:srgbClr val="80808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80808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начало быстрого </a:t>
            </a:r>
          </a:p>
          <a:p>
            <a:r>
              <a:rPr lang="ru-RU" sz="4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развития Греции, связанное с </a:t>
            </a:r>
          </a:p>
          <a:p>
            <a:r>
              <a:rPr lang="ru-RU" sz="4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распространением железа.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Изменения: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Улучшение орудий труда;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Улучшилась обработка почвы;</a:t>
            </a:r>
          </a:p>
          <a:p>
            <a:pPr marL="514350" indent="-514350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  Увеличились обрабатываемые площади;</a:t>
            </a:r>
          </a:p>
          <a:p>
            <a:pPr marL="514350" indent="-514350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  Увеличилось поголовье скота, возросли урожаи;</a:t>
            </a:r>
          </a:p>
          <a:p>
            <a:pPr marL="514350" indent="-514350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  Выросла численность населения;</a:t>
            </a:r>
          </a:p>
          <a:p>
            <a:pPr marL="514350" indent="-514350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  Земледельцы и ремесленники начали продавать </a:t>
            </a:r>
          </a:p>
          <a:p>
            <a:pPr marL="514350" indent="-514350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излишки урожая и ремесленные изделия;</a:t>
            </a:r>
          </a:p>
          <a:p>
            <a:pPr marL="514350" indent="-514350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   Быстро развиваются торговля и кораблестроение;</a:t>
            </a:r>
          </a:p>
          <a:p>
            <a:pPr marL="514350" indent="-514350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   Зарождается наука, философия, литература;</a:t>
            </a:r>
          </a:p>
          <a:p>
            <a:pPr marL="514350" indent="-514350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9.   Широко распространяется письменность;</a:t>
            </a:r>
          </a:p>
          <a:p>
            <a:pPr marL="514350" indent="-514350">
              <a:buFontTx/>
              <a:buAutoNum type="arabicPeriod" startAt="2"/>
            </a:pPr>
            <a:endParaRPr lang="ru-RU" sz="24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indent="-514350">
              <a:buFontTx/>
              <a:buAutoNum type="arabicPeriod" startAt="2"/>
            </a:pPr>
            <a:endParaRPr lang="ru-RU" sz="24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indent="-514350">
              <a:buFontTx/>
              <a:buAutoNum type="arabicPeriod" startAt="2"/>
            </a:pPr>
            <a:endParaRPr lang="ru-RU" sz="28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54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8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r>
              <a:rPr lang="ru-RU" dirty="0" smtClean="0"/>
              <a:t>Акрополь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0" y="2780928"/>
            <a:ext cx="4431591" cy="391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146" y="1268760"/>
            <a:ext cx="4053299" cy="358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71538" y="857232"/>
            <a:ext cx="6781823" cy="213359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latin typeface="Impact"/>
              </a:rPr>
              <a:t>Физкультминутка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36C0A"/>
              </a:solidFill>
              <a:latin typeface="Impact"/>
            </a:endParaRPr>
          </a:p>
        </p:txBody>
      </p:sp>
      <p:pic>
        <p:nvPicPr>
          <p:cNvPr id="3" name="Рисунок 2" descr="3929093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143248"/>
            <a:ext cx="2632482" cy="2871798"/>
          </a:xfrm>
          <a:prstGeom prst="rect">
            <a:avLst/>
          </a:prstGeom>
        </p:spPr>
      </p:pic>
      <p:pic>
        <p:nvPicPr>
          <p:cNvPr id="4" name="Sirta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1143000"/>
          </a:xfrm>
        </p:spPr>
        <p:txBody>
          <a:bodyPr/>
          <a:lstStyle/>
          <a:p>
            <a:r>
              <a:rPr lang="ru-RU" dirty="0" smtClean="0"/>
              <a:t>Агора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7114"/>
            <a:ext cx="8439150" cy="502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770" y="5517232"/>
            <a:ext cx="6512511" cy="1143000"/>
          </a:xfrm>
        </p:spPr>
        <p:txBody>
          <a:bodyPr/>
          <a:lstStyle/>
          <a:p>
            <a:r>
              <a:rPr lang="ru-RU" dirty="0" smtClean="0"/>
              <a:t>Агора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418964" cy="487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6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Агора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54292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4265"/>
            <a:ext cx="49685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3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Frame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ue Frame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194</Words>
  <Application>Microsoft Office PowerPoint</Application>
  <PresentationFormat>Экран (4:3)</PresentationFormat>
  <Paragraphs>57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Воздушный поток</vt:lpstr>
      <vt:lpstr>Blue Frame</vt:lpstr>
      <vt:lpstr>1_Blue Frame</vt:lpstr>
      <vt:lpstr>Древнегреческий полис</vt:lpstr>
      <vt:lpstr>Презентация PowerPoint</vt:lpstr>
      <vt:lpstr>Полис</vt:lpstr>
      <vt:lpstr>Презентация PowerPoint</vt:lpstr>
      <vt:lpstr>Акрополь</vt:lpstr>
      <vt:lpstr>Презентация PowerPoint</vt:lpstr>
      <vt:lpstr>Агора</vt:lpstr>
      <vt:lpstr>Агора</vt:lpstr>
      <vt:lpstr>Агора</vt:lpstr>
      <vt:lpstr>Население Древнегреческого полиса</vt:lpstr>
      <vt:lpstr>Аристократы и демос</vt:lpstr>
      <vt:lpstr>Презентация PowerPoint</vt:lpstr>
      <vt:lpstr>Презентация PowerPoint</vt:lpstr>
      <vt:lpstr>Презентация PowerPoint</vt:lpstr>
      <vt:lpstr>Фаланга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2013-02-03T05:50:53Z</dcterms:created>
  <dcterms:modified xsi:type="dcterms:W3CDTF">2014-02-05T19:07:56Z</dcterms:modified>
</cp:coreProperties>
</file>