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1" r:id="rId24"/>
    <p:sldId id="280" r:id="rId25"/>
    <p:sldId id="283" r:id="rId26"/>
    <p:sldId id="282" r:id="rId27"/>
    <p:sldId id="284" r:id="rId28"/>
    <p:sldId id="286" r:id="rId29"/>
    <p:sldId id="287" r:id="rId30"/>
    <p:sldId id="288" r:id="rId31"/>
    <p:sldId id="289" r:id="rId32"/>
    <p:sldId id="291" r:id="rId33"/>
    <p:sldId id="292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A7A"/>
    <a:srgbClr val="2C818C"/>
    <a:srgbClr val="289086"/>
    <a:srgbClr val="287BA0"/>
    <a:srgbClr val="389294"/>
    <a:srgbClr val="D20069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7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85B44-D1E2-4502-847B-467835653CB9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5FE2-E6D8-49C7-9978-9D911FD2C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1%D0%B5%D0%BB%D1%85%D0%B0%D1%82%D1%83%D0%B2%D1%81%D0%BA%D0%B0%D1%8F_%D0%A2%D0%AD%D0%A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Распределение природных ресурсов на суше и в Мировом океане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0724" y="4857760"/>
            <a:ext cx="3343276" cy="1752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Подготовили 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учащиеся 11 «А» класса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Средней школы №10 г. Бобруйска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Говорушкина Вероника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Радоман Ольга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Дуплик Екатерина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000364" y="621508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Бобруйск,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 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71492"/>
          <a:ext cx="7858178" cy="6201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9394"/>
                <a:gridCol w="1309696"/>
                <a:gridCol w="1309696"/>
                <a:gridCol w="1309696"/>
                <a:gridCol w="1309696"/>
              </a:tblGrid>
              <a:tr h="495455">
                <a:tc>
                  <a:txBody>
                    <a:bodyPr/>
                    <a:lstStyle/>
                    <a:p>
                      <a:r>
                        <a:rPr lang="ru-RU" sz="1100" dirty="0"/>
                        <a:t>Страна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Каменный уголь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Бурый уголь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Всего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США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111338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135305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238308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28,9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Россия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49088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107922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157010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19,0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Китай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62200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52300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114500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13,9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Индия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90085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2360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92445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10,2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Австралия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38600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39900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78500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8,6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495455">
                <a:tc>
                  <a:txBody>
                    <a:bodyPr/>
                    <a:lstStyle/>
                    <a:p>
                      <a:r>
                        <a:rPr lang="ru-RU" sz="1100" dirty="0"/>
                        <a:t>Южно-Африканская Республика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48750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48750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5,4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Украина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16274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17879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34153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3,8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Казахстан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28151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3128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31279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3,4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Польша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14000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</a:t>
                      </a:r>
                      <a:r>
                        <a:rPr lang="ru-RU" sz="1100" baseline="30000">
                          <a:hlinkClick r:id="rId2" tooltip="Белхатувская ТЭС"/>
                        </a:rPr>
                        <a:t>?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14000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1,5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Бразилия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10113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10113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1,1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Германия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183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6556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6739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0,7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Колумбия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6230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381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6611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0,7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Канада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3471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3107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6578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0,7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Чехия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2094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3458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5552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0,6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Индонезия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740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4228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4968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0,5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Турция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278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3908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4186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0,5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Мадагаскар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198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3159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3357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Пакистан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3050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3050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Болгария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2183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2187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0,2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Таиланд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1354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1354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Северная Корея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600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Новая Зеландия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538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571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Испания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200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330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530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Зимбабве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502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502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Румыния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22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472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494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 dirty="0"/>
                        <a:t>Венесуэла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479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479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0,1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  <a:tr h="198183">
                <a:tc>
                  <a:txBody>
                    <a:bodyPr/>
                    <a:lstStyle/>
                    <a:p>
                      <a:r>
                        <a:rPr lang="ru-RU" sz="1100"/>
                        <a:t>Всего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478771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430293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909064</a:t>
                      </a:r>
                      <a:endParaRPr lang="ru-RU" sz="110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101,0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2774" marR="32774" marT="16387" marB="16387" anchor="ctr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214290"/>
            <a:ext cx="589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Доказанные запасы угля на 2009 год в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млн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тонн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Трудности использования угля в качестве энергетического топлива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Стоимость 1 тонны условного топлива на угле в большинстве случаев является самой низкой по сравнению с мазутом и газом. Основная трудность использования угля состоит в высоком уровне выбросов от сжигания угля — газообразных и твёрдых (зола). В большинстве развитых стран, в прочем, и в России, действуют жёсткие требования по уровню выбросов, допустимых при сжигании угля. В странах ЕС используются жёсткие штрафные санкции к ТЭЦ, превышающим нормы).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34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Нефть - это </a:t>
            </a:r>
            <a:r>
              <a:rPr lang="ru-RU" dirty="0" smtClean="0">
                <a:solidFill>
                  <a:schemeClr val="bg1"/>
                </a:solidFill>
              </a:rPr>
              <a:t>природная горючая маслянистая жидкость, распространенная в осадочной оболочке Земли; важнейшее полезное ископаемое. В </a:t>
            </a:r>
            <a:r>
              <a:rPr lang="ru-RU" b="1" dirty="0" smtClean="0">
                <a:solidFill>
                  <a:schemeClr val="bg1"/>
                </a:solidFill>
              </a:rPr>
              <a:t>состав </a:t>
            </a:r>
            <a:r>
              <a:rPr lang="ru-RU" dirty="0" smtClean="0">
                <a:solidFill>
                  <a:schemeClr val="bg1"/>
                </a:solidFill>
              </a:rPr>
              <a:t>нефти  входит смесь углеводородов самого разнообразного строения. Их молекулы представляют собой и короткие цепи атомов углерода, и длинные, и нормальные, и разветвленные, и замкнутые в кольца, и </a:t>
            </a:r>
            <a:r>
              <a:rPr lang="ru-RU" dirty="0" err="1" smtClean="0">
                <a:solidFill>
                  <a:schemeClr val="bg1"/>
                </a:solidFill>
              </a:rPr>
              <a:t>многокольчатые</a:t>
            </a:r>
            <a:r>
              <a:rPr lang="ru-RU" dirty="0" smtClean="0">
                <a:solidFill>
                  <a:schemeClr val="bg1"/>
                </a:solidFill>
              </a:rPr>
              <a:t>. Путем перегонки из нее получают различные </a:t>
            </a:r>
            <a:r>
              <a:rPr lang="ru-RU" b="1" dirty="0" smtClean="0">
                <a:solidFill>
                  <a:schemeClr val="bg1"/>
                </a:solidFill>
              </a:rPr>
              <a:t>продукты нефти</a:t>
            </a:r>
            <a:r>
              <a:rPr lang="ru-RU" dirty="0" smtClean="0">
                <a:solidFill>
                  <a:schemeClr val="bg1"/>
                </a:solidFill>
              </a:rPr>
              <a:t>: бензин, реактивное топливо, осветительный керосин, дизельное топливо, мазут".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84" y="500042"/>
            <a:ext cx="5715016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3857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Сравнительная </a:t>
            </a:r>
            <a:r>
              <a:rPr lang="ru-RU" b="1" dirty="0" smtClean="0">
                <a:solidFill>
                  <a:schemeClr val="bg1"/>
                </a:solidFill>
              </a:rPr>
              <a:t>таблица</a:t>
            </a:r>
            <a:r>
              <a:rPr lang="ru-RU" dirty="0" smtClean="0">
                <a:solidFill>
                  <a:schemeClr val="bg1"/>
                </a:solidFill>
              </a:rPr>
              <a:t> нефтедобывающих </a:t>
            </a:r>
            <a:r>
              <a:rPr lang="ru-RU" b="1" dirty="0" smtClean="0">
                <a:solidFill>
                  <a:schemeClr val="bg1"/>
                </a:solidFill>
              </a:rPr>
              <a:t>стран</a:t>
            </a:r>
            <a:r>
              <a:rPr lang="ru-RU" dirty="0" smtClean="0">
                <a:solidFill>
                  <a:schemeClr val="bg1"/>
                </a:solidFill>
              </a:rPr>
              <a:t> по количеству добываемой </a:t>
            </a:r>
            <a:r>
              <a:rPr lang="ru-RU" b="1" dirty="0" smtClean="0">
                <a:solidFill>
                  <a:schemeClr val="bg1"/>
                </a:solidFill>
              </a:rPr>
              <a:t>нефти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378618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ОПЕК</a:t>
            </a:r>
            <a:r>
              <a:rPr lang="ru-RU" sz="1600" dirty="0" smtClean="0">
                <a:solidFill>
                  <a:schemeClr val="bg1"/>
                </a:solidFill>
                <a:latin typeface="Arial" charset="0"/>
              </a:rPr>
              <a:t>-организация, созданная в 1960 Ираном, Ираком, Кувейтом, Саудовской Аравией и Венесуэлой с целью координации их отношений с зарубежными нефтяными компаниями. Позднее к ОПЕК присоединились Алжир, Эквадор (вышел из ОПЕК в 1992), Габон (вышел в 1996), Индонезия, Ливия, Нигерия, Катар и Объединенные Арабские Эмираты. Такие крупные экспортеры нефти, как Бруней, Великобритания, Мексика, Норвегия, Оман и бывший Советский Союз, никогда не были членами ОПЕК. Штаб-квартира ОПЕК находится в Вене. В 1994 доля стран ОПЕК в мировой добыче нефти составляла 41%.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143372" y="0"/>
          <a:ext cx="5000628" cy="6597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438"/>
                <a:gridCol w="833438"/>
                <a:gridCol w="833438"/>
                <a:gridCol w="833438"/>
                <a:gridCol w="833438"/>
                <a:gridCol w="833438"/>
              </a:tblGrid>
              <a:tr h="444712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Страна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Добыча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>(баррель/день}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Дата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Добыча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>(баррель/год}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Добыча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>(тонн/год}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—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Мир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82095000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29 965 000 000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3 913 700 000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711538">
                <a:tc>
                  <a:txBody>
                    <a:bodyPr/>
                    <a:lstStyle/>
                    <a:p>
                      <a:r>
                        <a:rPr lang="ru-RU" sz="1000"/>
                        <a:t>—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Лига арабских государств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24171503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2009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8 822 598 595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1 203 402 448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</a:t>
                      </a:r>
                      <a:r>
                        <a:rPr lang="ru-RU" sz="1000" dirty="0" smtClean="0"/>
                        <a:t>Россия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10270000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3 748 600 000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505 100 000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578126">
                <a:tc>
                  <a:txBody>
                    <a:bodyPr/>
                    <a:lstStyle/>
                    <a:p>
                      <a:r>
                        <a:rPr lang="ru-RU" sz="1000"/>
                        <a:t>2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Саудовская </a:t>
                      </a:r>
                      <a:r>
                        <a:rPr lang="ru-RU" sz="1000" dirty="0" smtClean="0"/>
                        <a:t>Аравия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10007000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3 652 600 000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467 800 000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3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</a:t>
                      </a:r>
                      <a:r>
                        <a:rPr lang="ru-RU" sz="1000" dirty="0" smtClean="0"/>
                        <a:t>США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7513000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2 742 245 000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339 100 000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4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КНР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4273000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1 559 645 000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212 735 578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5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Иран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4252000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1 551 980 000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211 690 072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6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Канада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3483000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1 271 295 000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173 404 638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7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Мексика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2983000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1 088 795 000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148 511 638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ОАЭ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2813000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1 026 745 000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140 048 018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9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Бразилия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2746000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1 002 290 000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136 712 356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Нигерия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2458000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897 170 000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122 373 988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11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Кувейт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2450000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894 250 000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121 975 700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12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Ирак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2408000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878 920 000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119 884 688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13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Венесуэла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2375000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866 875 000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118 241 750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444712">
                <a:tc>
                  <a:txBody>
                    <a:bodyPr/>
                    <a:lstStyle/>
                    <a:p>
                      <a:r>
                        <a:rPr lang="ru-RU" sz="1000"/>
                        <a:t>—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Европейский союз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2276000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830 740 000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113 312 936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  <a:tr h="311298">
                <a:tc>
                  <a:txBody>
                    <a:bodyPr/>
                    <a:lstStyle/>
                    <a:p>
                      <a:r>
                        <a:rPr lang="ru-RU" sz="1000"/>
                        <a:t>14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 Норвегия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2134000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2010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778 910 000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106 243 324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26914" marR="26914" marT="13457" marB="1345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0"/>
            <a:ext cx="4000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Природный газ</a:t>
            </a:r>
            <a:r>
              <a:rPr lang="ru-RU" dirty="0" smtClean="0">
                <a:solidFill>
                  <a:schemeClr val="bg1"/>
                </a:solidFill>
              </a:rPr>
              <a:t> — смесь газов, образовавшихся в недрах Земли при анаэробном разложении органических веществ. Природный газ - это самое распространенное топливо на сегодняшний день. Природный газ в пластовых условиях (</a:t>
            </a:r>
            <a:r>
              <a:rPr lang="ru-RU" dirty="0" err="1" smtClean="0">
                <a:solidFill>
                  <a:schemeClr val="bg1"/>
                </a:solidFill>
              </a:rPr>
              <a:t>условиях</a:t>
            </a:r>
            <a:r>
              <a:rPr lang="ru-RU" dirty="0" smtClean="0">
                <a:solidFill>
                  <a:schemeClr val="bg1"/>
                </a:solidFill>
              </a:rPr>
              <a:t> залегания в земных недрах) находится в газообразном состоянии — в виде отдельных скоплений (газовые залежи) или в виде газовой шапки нефтегазовых месторождений, либо в растворённом состоянии в нефти или воде. Также природный газ может находиться в кристаллическом состоянии в виде естественных </a:t>
            </a:r>
            <a:r>
              <a:rPr lang="ru-RU" dirty="0" err="1" smtClean="0">
                <a:solidFill>
                  <a:schemeClr val="bg1"/>
                </a:solidFill>
              </a:rPr>
              <a:t>газогидратов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286249" y="0"/>
          <a:ext cx="4571995" cy="6371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"/>
                <a:gridCol w="914399"/>
                <a:gridCol w="914399"/>
                <a:gridCol w="914399"/>
                <a:gridCol w="914399"/>
              </a:tblGrid>
              <a:tr h="1669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Страна</a:t>
                      </a:r>
                      <a:endParaRPr lang="ru-RU" sz="1000" dirty="0"/>
                    </a:p>
                  </a:txBody>
                  <a:tcPr marL="27836" marR="27836" marT="13918" marB="13918" anchor="ctr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Крупнейшие мировые газодобытчики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27836" marR="27836" marT="13918" marB="13918"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27836" marR="27836" marT="13918" marB="13918"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27836" marR="27836" marT="13918" marB="13918"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27836" marR="27836" marT="13918" marB="13918"/>
                </a:tc>
              </a:tr>
              <a:tr h="417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Добыча,</a:t>
                      </a:r>
                      <a:br>
                        <a:rPr lang="ru-RU" sz="1000" dirty="0"/>
                      </a:br>
                      <a:r>
                        <a:rPr lang="ru-RU" sz="1000" dirty="0" err="1"/>
                        <a:t>млрд</a:t>
                      </a:r>
                      <a:r>
                        <a:rPr lang="ru-RU" sz="1000" dirty="0"/>
                        <a:t> куб.м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Доля мирового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рынка (%)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Добыча,</a:t>
                      </a:r>
                      <a:br>
                        <a:rPr lang="ru-RU" sz="1000"/>
                      </a:br>
                      <a:r>
                        <a:rPr lang="ru-RU" sz="1000"/>
                        <a:t>млрд куб.м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Доля мирового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>рынка (%)</a:t>
                      </a:r>
                    </a:p>
                  </a:txBody>
                  <a:tcPr marL="27836" marR="27836" marT="13918" marB="13918" anchor="ctr"/>
                </a:tc>
              </a:tr>
              <a:tr h="542598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Российская Федерация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647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673,46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18</a:t>
                      </a:r>
                    </a:p>
                  </a:txBody>
                  <a:tcPr marL="27836" marR="27836" marT="13918" marB="13918" anchor="ctr"/>
                </a:tc>
              </a:tr>
              <a:tr h="542598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Соединенные Штаты Америки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619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667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18</a:t>
                      </a:r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Канада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158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Иран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152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170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5</a:t>
                      </a:r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Норвегия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110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143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4</a:t>
                      </a:r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Китай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98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</a:tr>
              <a:tr h="292167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Нидерланды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89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77,67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2,1</a:t>
                      </a:r>
                    </a:p>
                  </a:txBody>
                  <a:tcPr marL="27836" marR="27836" marT="13918" marB="13918" anchor="ctr"/>
                </a:tc>
              </a:tr>
              <a:tr h="292167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Индонезия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82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88,1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2,4</a:t>
                      </a:r>
                    </a:p>
                  </a:txBody>
                  <a:tcPr marL="27836" marR="27836" marT="13918" marB="13918" anchor="ctr"/>
                </a:tc>
              </a:tr>
              <a:tr h="33381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Саудовская Аравия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77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85,7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2,3</a:t>
                      </a:r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Алжир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68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171,3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</a:t>
                      </a:r>
                    </a:p>
                  </a:txBody>
                  <a:tcPr marL="27836" marR="27836" marT="13918" marB="13918" anchor="ctr"/>
                </a:tc>
              </a:tr>
              <a:tr h="292167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Узбекистан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65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</a:tr>
              <a:tr h="292167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Туркменистан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66,2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1,8</a:t>
                      </a:r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Египет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63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</a:tr>
              <a:tr h="33381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Великобритания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60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Малайзия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59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69,9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1,9</a:t>
                      </a:r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Индия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53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ОАЭ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52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</a:tr>
              <a:tr h="180876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Мексика</a:t>
                      </a:r>
                      <a:endParaRPr lang="ru-RU" sz="1000" dirty="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50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27836" marR="27836" marT="13918" marB="13918" anchor="ctr"/>
                </a:tc>
              </a:tr>
              <a:tr h="292167"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Азербайджан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41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1,1</a:t>
                      </a:r>
                    </a:p>
                  </a:txBody>
                  <a:tcPr marL="27836" marR="27836" marT="13918" marB="13918" anchor="ctr"/>
                </a:tc>
              </a:tr>
              <a:tr h="333816"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Остальные страны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1440,17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38,4</a:t>
                      </a:r>
                    </a:p>
                  </a:txBody>
                  <a:tcPr marL="27836" marR="27836" marT="13918" marB="13918" anchor="ctr"/>
                </a:tc>
              </a:tr>
              <a:tr h="417384">
                <a:tc>
                  <a:txBody>
                    <a:bodyPr/>
                    <a:lstStyle/>
                    <a:p>
                      <a:pPr algn="l"/>
                      <a:r>
                        <a:rPr lang="ru-RU" sz="1000"/>
                        <a:t>Мировая добыча газа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/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100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3646</a:t>
                      </a:r>
                    </a:p>
                  </a:txBody>
                  <a:tcPr marL="27836" marR="27836" marT="13918" marB="13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100</a:t>
                      </a:r>
                    </a:p>
                  </a:txBody>
                  <a:tcPr marL="27836" marR="27836" marT="13918" marB="13918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35718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Торф</a:t>
            </a:r>
            <a:r>
              <a:rPr lang="ru-RU" dirty="0" smtClean="0">
                <a:solidFill>
                  <a:schemeClr val="bg1"/>
                </a:solidFill>
              </a:rPr>
              <a:t> (нем. </a:t>
            </a:r>
            <a:r>
              <a:rPr lang="ru-RU" i="1" dirty="0" err="1" smtClean="0">
                <a:solidFill>
                  <a:schemeClr val="bg1"/>
                </a:solidFill>
              </a:rPr>
              <a:t>Torf</a:t>
            </a:r>
            <a:r>
              <a:rPr lang="ru-RU" dirty="0" smtClean="0">
                <a:solidFill>
                  <a:schemeClr val="bg1"/>
                </a:solidFill>
              </a:rPr>
              <a:t>) — горючее полезное ископаемое; образовано скоплением остатков растений, подвергшихся неполному разложению в условиях болот. Для болота характерно отложение на поверхности почвы неполно разложившегося органического вещества, превращающегося в дальнейшем в торф. Слой торфа в болотах не менее 30 см, (если меньше, то это заболоченные земли).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Содержит 50—60 % углерода. Теплота сгорания (максимальная) 24 МДж/кг. Используется комплексно как топливо, удобрение, теплоизоляционный материал и др.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429132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Торфяной среднеразложившийся горизонт дерново-подзолистой </a:t>
            </a:r>
            <a:r>
              <a:rPr lang="ru-RU" dirty="0" err="1" smtClean="0">
                <a:solidFill>
                  <a:schemeClr val="bg1"/>
                </a:solidFill>
              </a:rPr>
              <a:t>грунтово-оглеенной</a:t>
            </a:r>
            <a:r>
              <a:rPr lang="ru-RU" dirty="0" smtClean="0">
                <a:solidFill>
                  <a:schemeClr val="bg1"/>
                </a:solidFill>
              </a:rPr>
              <a:t> почвы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050" y="142852"/>
            <a:ext cx="5595950" cy="419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36433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Рудные полезные ископаемые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 рудным относятся железные руды и руды цветных металлов. Для производства меди используют главным образом медный колчедан, для производства алюминия – бокситы, свинца – свинцовый блеск, цинка – цинковую обманку. Есть руды, в которых одновременно содержатся сразу несколько металлов, например медь, цинк, свинец, олово и др. Такие руды называют полиметаллическими (поли – в переводе с греческого означает “много”).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Почти все руды образовались в раскаленных недрах планеты. Первое место по добыче и по значимости, безусловно, принадлежит железной руде, из которой получают чугун и сталь.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872" b="10909"/>
          <a:stretch>
            <a:fillRect/>
          </a:stretch>
        </p:blipFill>
        <p:spPr bwMode="auto">
          <a:xfrm>
            <a:off x="3825546" y="1000108"/>
            <a:ext cx="5318454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Благородные металлы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металлы</a:t>
            </a:r>
            <a:r>
              <a:rPr lang="ru-RU" dirty="0" smtClean="0">
                <a:solidFill>
                  <a:schemeClr val="bg1"/>
                </a:solidFill>
              </a:rPr>
              <a:t>, не подверженные коррозии и окислению, что отличает их от большинства металлов. Все они являются также </a:t>
            </a:r>
            <a:r>
              <a:rPr lang="ru-RU" b="1" dirty="0" smtClean="0">
                <a:solidFill>
                  <a:schemeClr val="bg1"/>
                </a:solidFill>
              </a:rPr>
              <a:t>драгоценными металлами</a:t>
            </a:r>
            <a:r>
              <a:rPr lang="ru-RU" dirty="0" smtClean="0">
                <a:solidFill>
                  <a:schemeClr val="bg1"/>
                </a:solidFill>
              </a:rPr>
              <a:t>, благодаря их редкости. </a:t>
            </a:r>
            <a:r>
              <a:rPr lang="ru-RU" i="1" dirty="0" smtClean="0">
                <a:solidFill>
                  <a:schemeClr val="bg1"/>
                </a:solidFill>
              </a:rPr>
              <a:t>Основные благородные металлы</a:t>
            </a:r>
            <a:r>
              <a:rPr lang="ru-RU" dirty="0" smtClean="0">
                <a:solidFill>
                  <a:schemeClr val="bg1"/>
                </a:solidFill>
              </a:rPr>
              <a:t> — золото, серебро, а также платина и остальные 5 металлов </a:t>
            </a:r>
            <a:r>
              <a:rPr lang="ru-RU" i="1" dirty="0" smtClean="0">
                <a:solidFill>
                  <a:schemeClr val="bg1"/>
                </a:solidFill>
              </a:rPr>
              <a:t>платиновой группы</a:t>
            </a:r>
            <a:r>
              <a:rPr lang="ru-RU" dirty="0" smtClean="0">
                <a:solidFill>
                  <a:schemeClr val="bg1"/>
                </a:solidFill>
              </a:rPr>
              <a:t> — (рутений, родий, палладий, осмий, иридий).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2143116"/>
          <a:ext cx="6096000" cy="356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Металл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Первич.пр-во</a:t>
                      </a:r>
                      <a:r>
                        <a:rPr lang="ru-RU" dirty="0"/>
                        <a:t> (тонн)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Средняя цена ($/кг)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Объём (млн $)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Серебро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20300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236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4792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Золото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2450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14369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35205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Палладий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6839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1463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Платина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30290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6240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Рутений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24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2401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871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Родий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23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66137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1323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Иридий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4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5477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5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Осмий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0.001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12860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Алмаз</a:t>
            </a:r>
            <a:r>
              <a:rPr lang="ru-RU" dirty="0" smtClean="0">
                <a:solidFill>
                  <a:schemeClr val="bg1"/>
                </a:solidFill>
              </a:rPr>
              <a:t> - (от греч. «</a:t>
            </a:r>
            <a:r>
              <a:rPr lang="ru-RU" dirty="0" err="1" smtClean="0">
                <a:solidFill>
                  <a:schemeClr val="bg1"/>
                </a:solidFill>
              </a:rPr>
              <a:t>адамас</a:t>
            </a:r>
            <a:r>
              <a:rPr lang="ru-RU" dirty="0" smtClean="0">
                <a:solidFill>
                  <a:schemeClr val="bg1"/>
                </a:solidFill>
              </a:rPr>
              <a:t>» — непреодолимый, непревзойденный) — самородный неметалл углерод, образующий прочнейшие кристаллические структуры. Помимо химического элемента углерода природные алмазы содержат примеси (остающиеся при сжигании в виде золы): окись кремния, железа, кальция. Содержание примесей колеблется от 0,1 до 4,8%; наименьшее их количество содержится в прозрачных кристаллах.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5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3643314"/>
          <a:ext cx="6286544" cy="2848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636"/>
                <a:gridCol w="1571636"/>
                <a:gridCol w="1571636"/>
                <a:gridCol w="1571636"/>
              </a:tblGrid>
              <a:tr h="224765">
                <a:tc>
                  <a:txBody>
                    <a:bodyPr/>
                    <a:lstStyle/>
                    <a:p>
                      <a:r>
                        <a:rPr lang="ru-RU" sz="1000" dirty="0"/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в </a:t>
                      </a:r>
                      <a:r>
                        <a:rPr lang="en-US" sz="1000" dirty="0"/>
                        <a:t>ct 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в $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/>
                        <a:t>средняя цена, </a:t>
                      </a:r>
                      <a:br>
                        <a:rPr lang="ru-RU" sz="1000"/>
                      </a:br>
                      <a:r>
                        <a:rPr lang="ru-RU" sz="1000"/>
                        <a:t>$/</a:t>
                      </a:r>
                      <a:r>
                        <a:rPr lang="en-US" sz="1000"/>
                        <a:t>ct</a:t>
                      </a:r>
                      <a:endParaRPr lang="en-US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224765">
                <a:tc>
                  <a:txBody>
                    <a:bodyPr/>
                    <a:lstStyle/>
                    <a:p>
                      <a:r>
                        <a:rPr lang="ru-RU" sz="1000"/>
                        <a:t>Ботсвана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34 293 401,00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3 207 570 684,00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93,53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Конго (ДР)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28 990 241,43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 431 931 171,00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14,90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ЮАР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14 934 706,23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1 361 816 225,26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91,18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Ангола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 9 175 060,73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1 132 514 825,77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123,43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 Намибия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2 402 477,34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900 977 934,05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375,02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 Зимбабве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1 046 025,45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33 853 837,81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32,36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 Гана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 972 647,88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/>
                        <a:t> 30 910 703,33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31,78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 Сьерра Леоне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603 556,07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125 304 842,46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207,61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 Гвинея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473 862,25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39 884 880,00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84,17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 ЦАР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419 528,35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59 066 866,49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140,79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Танзания 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 272 161,41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25 553 133,25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93,89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 Лесото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112 408,46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83 545 876,40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743,23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 Того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28 176,00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3 221 570,00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114,34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151455">
                <a:tc>
                  <a:txBody>
                    <a:bodyPr/>
                    <a:lstStyle/>
                    <a:p>
                      <a:r>
                        <a:rPr lang="ru-RU" sz="1000"/>
                        <a:t> ИТОГО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93 724 252,60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7 436 152 549,82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 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  <a:tr h="224765">
                <a:tc>
                  <a:txBody>
                    <a:bodyPr/>
                    <a:lstStyle/>
                    <a:p>
                      <a:r>
                        <a:rPr lang="ru-RU" sz="1000" dirty="0"/>
                        <a:t> Доля от мировой добычи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53%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/>
                        <a:t> 62%</a:t>
                      </a:r>
                      <a:endParaRPr lang="ru-RU" sz="100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4019" marR="4019" marT="4019" marB="4019" anchor="ctr"/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5984" y="3214686"/>
            <a:ext cx="3503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Добыча алмазов в Африке 2006 году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Исчерпаемые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возобновимые</a:t>
            </a:r>
            <a:r>
              <a:rPr lang="ru-RU" sz="3600" b="1" dirty="0" smtClean="0">
                <a:solidFill>
                  <a:schemeClr val="bg1"/>
                </a:solidFill>
              </a:rPr>
              <a:t> природные ресурсы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К ним относят: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земельные ресурсы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водные ресурсы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биологические ресурсы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Природные ресурсы</a:t>
            </a:r>
            <a:r>
              <a:rPr lang="ru-RU" dirty="0" smtClean="0">
                <a:solidFill>
                  <a:schemeClr val="bg1"/>
                </a:solidFill>
              </a:rPr>
              <a:t> — совокупность объектов и систем живой и неживой природы, компоненты природной среды, окружающие человека и которые используются в процессе общественного производства для удовлетворения материальных и культурных потребностей человека и общества.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calendar.onru.ru/media/cprofess/p1/aah1l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81769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14356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Земельные ресурсы </a:t>
            </a:r>
            <a:r>
              <a:rPr lang="ru-RU" dirty="0" smtClean="0">
                <a:solidFill>
                  <a:schemeClr val="bg1"/>
                </a:solidFill>
              </a:rPr>
              <a:t>— это та часть мирового земельного фонда, которая пригодна для хозяйственного использования. Они создают основу </a:t>
            </a:r>
            <a:r>
              <a:rPr lang="ru-RU" b="1" dirty="0" smtClean="0">
                <a:solidFill>
                  <a:schemeClr val="bg1"/>
                </a:solidFill>
              </a:rPr>
              <a:t>для сельскохозяйственного производства, ведения лесного хозяйства,</a:t>
            </a:r>
            <a:r>
              <a:rPr lang="ru-RU" dirty="0" smtClean="0">
                <a:solidFill>
                  <a:schemeClr val="bg1"/>
                </a:solidFill>
              </a:rPr>
              <a:t> а также для городской застройки и расселения сельского населения, размещения промышленных предприятий, транспортных коммуникаций и всех других видов наземной деятельности человека.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Сельскохозяйственные угодья </a:t>
            </a:r>
            <a:r>
              <a:rPr lang="ru-RU" dirty="0" smtClean="0">
                <a:solidFill>
                  <a:schemeClr val="bg1"/>
                </a:solidFill>
              </a:rPr>
              <a:t>— это участки земли, используемые в сельскохозяйственном производстве, они различаются по природным особенностям и сельскохозяйственному назначению. К основным категориям сельхозугодий относятся: пашни (земли, систематически обрабатываемые и используемые для посева различных сельскохозяйственных культур), многолетние насаждения (сады, ягодники), залежи (пашня, не обрабатываемая в течение длительного времени), сенокосы и пастбища.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Под сельскохозяйственными угодьями в Беларуси -- 44%.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Из-за быстрого роста населения и его нерациональной хозяй­ственной деятельности, находящей выражение в ежегодной потере 6—7 млн. га продуктивных почв, обеспечен­ность человечества земельными ресурсами быстро уменьшается.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19097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t="16049"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7864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D20069"/>
                </a:solidFill>
              </a:rPr>
              <a:t>Площадь земельных ресурсов, приходящихся на одного человека, ежегодно сокращается на 2%, а площадь продуктивных угодий — на 6—7% ввиду растущей антропогенной нагрузки на земельные ресурсы и деградации почвенного покрова.</a:t>
            </a:r>
            <a:endParaRPr lang="ru-RU" b="1" dirty="0">
              <a:solidFill>
                <a:srgbClr val="D2006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t="14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Водные ресурсы</a:t>
            </a:r>
            <a:r>
              <a:rPr lang="ru-RU" sz="2400" dirty="0" smtClean="0">
                <a:solidFill>
                  <a:schemeClr val="bg1"/>
                </a:solidFill>
              </a:rPr>
              <a:t> — поверхностные и подземные воды, которые находятся в водных объектах и используются или могут быть использованы. В более широком смысле — воды в жидком, твёрдом и газообразном состоянии и их распределение на Земле.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Водные ресурсы — это все воды гидросферы, то есть воды рек, озёр, каналов, водохранилищ, морей и океанов, подземные воды, почвенная влага, вода (льды) горных и полярных ледников, водяные пары атмосферы.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Общий объем (единовременный запас) водных ресурсов составляет 1390 млн.куб.км, из них около 1340 млн.куб.км — воды Мирового океана. Менее 3 % составляют пресные воды, из них технически доступны для использования — всего 0,3 %.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Ежегодно, 22 марта, по решению ООН отмечается Всемирный день водных ресурсов.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Крупнейшим потребителем воды является сельское хозяйство.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t="197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t="15625"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t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Биологические ресурсы </a:t>
            </a:r>
            <a:r>
              <a:rPr lang="ru-RU" sz="1600" dirty="0" smtClean="0">
                <a:solidFill>
                  <a:schemeClr val="bg1"/>
                </a:solidFill>
              </a:rPr>
              <a:t>состоят из растительных и животных ресурсов.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Растительные ресурсы представлены дикорастущими и культурными растениями. Культурных растений на земном шаре значительно меньше, чем дикорастущих.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Дикорастущие растения, в основном, сосредоточены в лесах и составляют лесные ресурсы. Леса на земном шаре образуют два пояса: </a:t>
            </a:r>
          </a:p>
          <a:p>
            <a:r>
              <a:rPr lang="ru-RU" sz="1600" i="1" dirty="0" err="1" smtClean="0">
                <a:solidFill>
                  <a:schemeClr val="bg1"/>
                </a:solidFill>
              </a:rPr>
              <a:t>северо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- леса умеренного и субтропического климатических поясов, в которых преобладают хвойные породы деревьев; </a:t>
            </a:r>
          </a:p>
          <a:p>
            <a:r>
              <a:rPr lang="ru-RU" sz="1600" i="1" dirty="0" err="1" smtClean="0">
                <a:solidFill>
                  <a:schemeClr val="bg1"/>
                </a:solidFill>
              </a:rPr>
              <a:t>юго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- леса субэкваториального и экваториального поясов из лиственными породами деревьев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Страны, которые лежат за пределами лесных поясов, страдают от нехватки лесных ресурсов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Показателем обеспеченности территории лесными ресурсами являются </a:t>
            </a:r>
            <a:r>
              <a:rPr lang="ru-RU" sz="1600" i="1" dirty="0" smtClean="0">
                <a:solidFill>
                  <a:schemeClr val="bg1"/>
                </a:solidFill>
              </a:rPr>
              <a:t>лесистость </a:t>
            </a:r>
            <a:r>
              <a:rPr lang="ru-RU" sz="1600" dirty="0" smtClean="0">
                <a:solidFill>
                  <a:schemeClr val="bg1"/>
                </a:solidFill>
              </a:rPr>
              <a:t>(соотношение между площадью лесов и общей площадью, в процентах) и </a:t>
            </a:r>
            <a:r>
              <a:rPr lang="ru-RU" sz="1600" i="1" dirty="0" smtClean="0">
                <a:solidFill>
                  <a:schemeClr val="bg1"/>
                </a:solidFill>
              </a:rPr>
              <a:t>запасы древесины </a:t>
            </a:r>
            <a:r>
              <a:rPr lang="ru-RU" sz="1600" dirty="0" smtClean="0">
                <a:solidFill>
                  <a:schemeClr val="bg1"/>
                </a:solidFill>
              </a:rPr>
              <a:t>. Средняя лесистость земного шара составляет 30%. В Южной Америке этот показатель достигает 52%, а в странах Северной Африки и Персидского залива всего 1-5%.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Наибольшие лесные массивы сосредоточены в России, Канаде, Бразилии, США.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Площадь лесов северного пояса с середины XIX в. существенно не уменьшилась, а вот леса южного пояса довольно быстро исчезают. Причинами запустения зеленых легких планеты есть подсечно-огневая система земледелия, растущие объемы экспорта древесины и использование древесины в качестве топлива.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Ресурсы животного мира представляют собой жизненно важный ресурс человека. На Земном шаре насчитывается несколько миллионов видов животных. Биологическое разнообразие определяет здоровье и благосостояние человека. Поэтому проблема уменьшения видового разнообразия в течение последних 30 лет считается наиболее острой. Скорость видового истощения в 1 – 10 тыс. раз выше естественных темпов (4 вида в год).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Существует несколько видов классификации природных ресурсов: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 характеру возобновления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характеру использования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отношению к компонентам природы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Неисчерпаемые ресурсы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ним относят: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климатические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ресурсы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агроклиматические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ресурсы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рекреационные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ресурсы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18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Климатические ресурсы </a:t>
            </a:r>
            <a:r>
              <a:rPr lang="ru-RU" sz="2000" dirty="0" smtClean="0">
                <a:solidFill>
                  <a:schemeClr val="bg1"/>
                </a:solidFill>
              </a:rPr>
              <a:t>- это свойства климата, которые можно использовать в хозяйстве (солнечная и ветровая энергии). Климатические ресурсы неисчерпаемы, но содержание 02 в атмосфере за последние 50 лет уменьшилось на 0,02%. Это объясняется сжиганием органического топлива и технологическими процессами, потребляющими кислород (02).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Солнечная энергия распределяется неравномерно по земному шару. Наибольшее количество ее поступает в тропических широтах и в странах, где продолжительность солнечного сияния наибольшая: Япония, Израиль, Австралия, США (Калифорния, Флорида). Поэтому тропические страны имеют более благоприятные условия для ее использования. Солнечной радиации поступает 0,16 кВт на 1 км2 поверхности Земли.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Ветровая энергия неисчерпаемая, дешевая, не загрязняет окружающую среду, но создает шумовое загрязнение. Препятствием в освоении ветровой энергии является ее непостоянство. Однако на побережьях Северного, Балтийского и арктических морей ветры дуют с постоянством и достаточной силой. Ресурсы ветровой энергии, в отличие от солнечной, сосредоточены главным образом в умеренном поясе.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Агроклиматические ресурсы— это свойства климата, обеспечивающие возможности сельскохозяйственного производства. Они характеризуются: продолжительностью периода со среднесуточной температурой выше +10 °С; суммой температур за этот период; соотношением тепла и влаги (коэффициент увлажнения); запасами влаги, создаваемыми в зимний период снежным покровом. Разные части мира обладают разными агроклиматическими ресурсами.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t="14583"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bank.orenipk.ru/Text/t48_37_4.files/image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857916" cy="58932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142852"/>
            <a:ext cx="4751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 характеру возобновления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57168"/>
          <a:ext cx="9144001" cy="60844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77153"/>
                <a:gridCol w="3254644"/>
                <a:gridCol w="2712204"/>
              </a:tblGrid>
              <a:tr h="5707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ПРИРОДНЫЕ</a:t>
                      </a:r>
                      <a:r>
                        <a:rPr lang="ru-RU" sz="2400" baseline="0" dirty="0" smtClean="0"/>
                        <a:t> РЕСУРСЫ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7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 характеру использования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14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для промышленности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для сельского хозяйства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для отдыха</a:t>
                      </a:r>
                      <a:endParaRPr lang="ru-RU" sz="2400" dirty="0"/>
                    </a:p>
                  </a:txBody>
                  <a:tcPr/>
                </a:tc>
              </a:tr>
              <a:tr h="1266272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топливно-энергетические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2400" dirty="0" smtClean="0"/>
                        <a:t>(горючие)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агроклиматические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рекреационные</a:t>
                      </a:r>
                      <a:endParaRPr lang="ru-RU" sz="2400" dirty="0"/>
                    </a:p>
                  </a:txBody>
                  <a:tcPr/>
                </a:tc>
              </a:tr>
              <a:tr h="114147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металлургическое сырье(рудные)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почвенные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114147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химическое сырьё(нерудные)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57168"/>
          <a:ext cx="9144001" cy="52149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1"/>
              </a:tblGrid>
              <a:tr h="7901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ПРИРОДНЫЕ</a:t>
                      </a:r>
                      <a:r>
                        <a:rPr lang="ru-RU" sz="2400" baseline="0" dirty="0" smtClean="0"/>
                        <a:t> РЕСУРСЫ</a:t>
                      </a:r>
                      <a:endParaRPr lang="ru-RU" sz="2400" dirty="0"/>
                    </a:p>
                  </a:txBody>
                  <a:tcPr/>
                </a:tc>
              </a:tr>
              <a:tr h="1137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 отношению</a:t>
                      </a:r>
                      <a:r>
                        <a:rPr lang="ru-RU" sz="2400" baseline="0" dirty="0" smtClean="0"/>
                        <a:t> к компонентам природы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758695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биологические</a:t>
                      </a:r>
                      <a:endParaRPr lang="ru-RU" sz="2400" dirty="0"/>
                    </a:p>
                  </a:txBody>
                  <a:tcPr/>
                </a:tc>
              </a:tr>
              <a:tr h="63209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климатические</a:t>
                      </a:r>
                      <a:endParaRPr lang="ru-RU" sz="2400" dirty="0"/>
                    </a:p>
                  </a:txBody>
                  <a:tcPr/>
                </a:tc>
              </a:tr>
              <a:tr h="63209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водные</a:t>
                      </a:r>
                      <a:endParaRPr lang="ru-RU" sz="2400" dirty="0"/>
                    </a:p>
                  </a:txBody>
                  <a:tcPr/>
                </a:tc>
              </a:tr>
              <a:tr h="63209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земельные</a:t>
                      </a:r>
                      <a:endParaRPr lang="ru-RU" sz="2400" dirty="0"/>
                    </a:p>
                  </a:txBody>
                  <a:tcPr/>
                </a:tc>
              </a:tr>
              <a:tr h="63209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минеральные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Невозобновимые (минеральные природные ресурсы)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Полезные ископаемые</a:t>
            </a:r>
            <a:r>
              <a:rPr lang="ru-RU" dirty="0" smtClean="0">
                <a:solidFill>
                  <a:schemeClr val="bg1"/>
                </a:solidFill>
              </a:rPr>
              <a:t> — минеральные образования земной коры, химический состав и физические свойства которых позволяют эффективно использовать их в сфере материального производства.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857695" cy="30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Особенно большое значение в топливном развитии стран принадлежит ТОПЛИВНЫМ РЕСУРСАМ.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90011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Топливные полезные ископаемые </a:t>
            </a:r>
            <a:r>
              <a:rPr lang="ru-RU" sz="2000" dirty="0" smtClean="0">
                <a:solidFill>
                  <a:schemeClr val="bg1"/>
                </a:solidFill>
              </a:rPr>
              <a:t>— это природные и минеральные вещества, которые с достаточным экономическим эффектом используются в технике и народном хозяйстве для дачи тепла и других полезных веществ.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К ним относятся: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уголь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нефть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природный газ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торф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2571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Уголь</a:t>
            </a:r>
            <a:r>
              <a:rPr lang="ru-RU" dirty="0" smtClean="0">
                <a:solidFill>
                  <a:schemeClr val="bg1"/>
                </a:solidFill>
              </a:rPr>
              <a:t> — вид ископаемого топлива, образовавшийся из частей древних растений под землей без доступа кислорода. Уголь был первым из используемых человеком видов ископаемого топлива. Он позволил совершить промышленную революцию, которая в свою очередь способствовала развитию угольной промышленности, обеспечив её более современной технологией.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764" y="642918"/>
            <a:ext cx="6583236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1560</Words>
  <Application>Microsoft Office PowerPoint</Application>
  <PresentationFormat>Экран (4:3)</PresentationFormat>
  <Paragraphs>514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Распределение природных ресурсов на суше и в Мировом океане</vt:lpstr>
      <vt:lpstr>Слайд 2</vt:lpstr>
      <vt:lpstr>Существует несколько видов классификации природных ресурсов:</vt:lpstr>
      <vt:lpstr>Слайд 4</vt:lpstr>
      <vt:lpstr>Слайд 5</vt:lpstr>
      <vt:lpstr>Слайд 6</vt:lpstr>
      <vt:lpstr>Невозобновимые (минеральные природные ресурсы)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Исчерпаемые возобновимые природные ресурсы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Неисчерпаемые ресурсы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Распределение природных ресурсов на суше и в Мировом океане</dc:title>
  <dc:creator>Admin</dc:creator>
  <cp:lastModifiedBy>HOME</cp:lastModifiedBy>
  <cp:revision>48</cp:revision>
  <dcterms:created xsi:type="dcterms:W3CDTF">2012-12-10T13:19:31Z</dcterms:created>
  <dcterms:modified xsi:type="dcterms:W3CDTF">2013-12-29T07:15:13Z</dcterms:modified>
</cp:coreProperties>
</file>