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59"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7" r:id="rId21"/>
    <p:sldId id="278" r:id="rId22"/>
    <p:sldId id="275" r:id="rId23"/>
    <p:sldId id="27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564" autoAdjust="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2F08A-8FFF-40F4-AAB8-A4D60DB39F09}" type="datetimeFigureOut">
              <a:rPr lang="ru-RU" smtClean="0"/>
              <a:pPr/>
              <a:t>12.11.2012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3604D-71ED-4623-A7F0-09449BB655C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C3604D-71ED-4623-A7F0-09449BB655C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C3604D-71ED-4623-A7F0-09449BB655C0}"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B19172-5F9A-4228-BF8C-1A06E08214C4}" type="datetimeFigureOut">
              <a:rPr lang="ru-RU" smtClean="0"/>
              <a:pPr/>
              <a:t>12.11.2012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C566AE-09F2-4A8E-91B4-4D44F05C7231}"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19172-5F9A-4228-BF8C-1A06E08214C4}" type="datetimeFigureOut">
              <a:rPr lang="ru-RU" smtClean="0"/>
              <a:pPr/>
              <a:t>12.11.2012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566AE-09F2-4A8E-91B4-4D44F05C7231}"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92%D0%B8%D0%BA%D0%B8%D0%BF%D0%B5%D0%B4%D0%B8%D1%8F:%D0%A1%D1%81%D1%8B%D0%BB%D0%BA%D0%B8_%D0%BD%D0%B0_%D0%B8%D1%81%D1%82%D0%BE%D1%87%D0%BD%D0%B8%D0%BA%D0%B8"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ru/1/1b/Chernobyl_Disaster.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hyperlink" Target="//upload.wikimedia.org/wikipedia/commons/c/ce/Gleisdorf.Solarbaum.jpg" TargetMode="External"/><Relationship Id="rId1" Type="http://schemas.openxmlformats.org/officeDocument/2006/relationships/slideLayout" Target="../slideLayouts/slideLayout7.xml"/><Relationship Id="rId6" Type="http://schemas.openxmlformats.org/officeDocument/2006/relationships/hyperlink" Target="http://ru.wikipedia.org/wiki/%D0%A4%D0%B0%D0%B9%D0%BB:Solarhaus_Hedwig_Maeusdorf.jpg" TargetMode="External"/><Relationship Id="rId5" Type="http://schemas.openxmlformats.org/officeDocument/2006/relationships/image" Target="../media/image34.jpeg"/><Relationship Id="rId4" Type="http://schemas.openxmlformats.org/officeDocument/2006/relationships/hyperlink" Target="//upload.wikimedia.org/wikipedia/commons/9/94/Solarhaus_Hedwig_Maeusdorf.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commons.wikimedia.org/wiki/File:Benjamin_Franklin_by_Jean-Baptiste_Greuze.jpg?uselang=ru"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commons.wikimedia.org/wiki/File:Alessandro_Volta.jpg?uselang=ru" TargetMode="External"/><Relationship Id="rId2" Type="http://schemas.openxmlformats.org/officeDocument/2006/relationships/hyperlink" Target="//commons.wikimedia.org/wiki/File:Thales.jpg?uselang=ru" TargetMode="External"/><Relationship Id="rId1" Type="http://schemas.openxmlformats.org/officeDocument/2006/relationships/slideLayout" Target="../slideLayouts/slideLayout7.xml"/><Relationship Id="rId6" Type="http://schemas.openxmlformats.org/officeDocument/2006/relationships/hyperlink" Target="//commons.wikimedia.org/wiki/File:Charles_Fran%C3%A7ois_de_Cisternay_du_Fay.jpg?uselang=ru"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commons.wikimedia.org/wiki/File:Charles_de_coulomb.jpg?uselang=ru" TargetMode="External"/><Relationship Id="rId4" Type="http://schemas.openxmlformats.org/officeDocument/2006/relationships/hyperlink" Target="//commons.wikimedia.org/wiki/File:Otto_von_Guericke_portrait.jpg?uselang=ru"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commons.wikimedia.org/wiki/File:Ampere1.jpg?uselang=ru"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c/c7/Emil_Lenz.jpg" TargetMode="External"/><Relationship Id="rId5" Type="http://schemas.openxmlformats.org/officeDocument/2006/relationships/image" Target="../media/image10.jpeg"/><Relationship Id="rId4" Type="http://schemas.openxmlformats.org/officeDocument/2006/relationships/hyperlink" Target="//commons.wikimedia.org/wiki/File:Joule_James_sitting.jpg?uselang=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commons.wikimedia.org/wiki/File:Georg-simon-ohm2.jpg?uselang=ru" TargetMode="External"/><Relationship Id="rId1" Type="http://schemas.openxmlformats.org/officeDocument/2006/relationships/slideLayout" Target="../slideLayouts/slideLayout7.xml"/><Relationship Id="rId6" Type="http://schemas.openxmlformats.org/officeDocument/2006/relationships/hyperlink" Target="//commons.wikimedia.org/wiki/File:M_Faraday_Th_Phillips_oil_1842.jpg?uselang=ru" TargetMode="External"/><Relationship Id="rId5" Type="http://schemas.openxmlformats.org/officeDocument/2006/relationships/image" Target="../media/image13.jpeg"/><Relationship Id="rId4" Type="http://schemas.openxmlformats.org/officeDocument/2006/relationships/hyperlink" Target="//commons.wikimedia.org/wiki/File:Carl_Friedrich_Gauss.jpg?uselang=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28604"/>
            <a:ext cx="7772400" cy="1470025"/>
          </a:xfrm>
        </p:spPr>
        <p:txBody>
          <a:bodyPr>
            <a:normAutofit fontScale="90000"/>
          </a:bodyPr>
          <a:lstStyle/>
          <a:p>
            <a:r>
              <a:rPr lang="ru-RU" b="1" dirty="0" smtClean="0"/>
              <a:t>Экологические проблемы производства электрической энергии</a:t>
            </a:r>
            <a:endParaRPr lang="ru-RU" b="1" dirty="0"/>
          </a:p>
        </p:txBody>
      </p:sp>
      <p:sp>
        <p:nvSpPr>
          <p:cNvPr id="4" name="Подзаголовок 2"/>
          <p:cNvSpPr txBox="1">
            <a:spLocks/>
          </p:cNvSpPr>
          <p:nvPr/>
        </p:nvSpPr>
        <p:spPr>
          <a:xfrm>
            <a:off x="6286512" y="5286388"/>
            <a:ext cx="3343276" cy="1752600"/>
          </a:xfrm>
          <a:prstGeom prst="rect">
            <a:avLst/>
          </a:prstGeom>
        </p:spPr>
        <p:txBody>
          <a:bodyPr vert="horz" lIns="91440" tIns="45720" rIns="91440" bIns="45720" rtlCol="0">
            <a:normAutofit/>
          </a:bodyPr>
          <a:lstStyle/>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Подготовили </a:t>
            </a:r>
          </a:p>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учащиеся 11 «А» класса</a:t>
            </a:r>
          </a:p>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Средней школы №10 г. Бобруйска</a:t>
            </a:r>
          </a:p>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Говорушкина Вероника</a:t>
            </a:r>
          </a:p>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Радоман Ольга</a:t>
            </a:r>
          </a:p>
          <a:p>
            <a:pPr marL="0" marR="0" lvl="0" indent="0" algn="just" defTabSz="914400" rtl="0" eaLnBrk="1" fontAlgn="auto" latinLnBrk="0" hangingPunct="1">
              <a:lnSpc>
                <a:spcPts val="13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effectLst/>
                <a:uLnTx/>
                <a:uFillTx/>
                <a:latin typeface="+mn-lt"/>
                <a:ea typeface="+mn-ea"/>
                <a:cs typeface="+mn-cs"/>
              </a:rPr>
              <a:t>Дуплик Екатерина</a:t>
            </a:r>
            <a:endParaRPr kumimoji="0" lang="ru-RU" sz="1600" b="1" i="0" u="none" strike="noStrike" kern="1200" cap="none" spc="0" normalizeH="0" baseline="0" noProof="0" dirty="0">
              <a:ln>
                <a:noFill/>
              </a:ln>
              <a:effectLst/>
              <a:uLnTx/>
              <a:uFillTx/>
              <a:latin typeface="+mn-lt"/>
              <a:ea typeface="+mn-ea"/>
              <a:cs typeface="+mn-cs"/>
            </a:endParaRPr>
          </a:p>
        </p:txBody>
      </p:sp>
      <p:sp>
        <p:nvSpPr>
          <p:cNvPr id="5" name="Подзаголовок 2"/>
          <p:cNvSpPr txBox="1">
            <a:spLocks/>
          </p:cNvSpPr>
          <p:nvPr/>
        </p:nvSpPr>
        <p:spPr>
          <a:xfrm>
            <a:off x="3643306" y="6500810"/>
            <a:ext cx="1714512" cy="35719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1" i="0" u="none" strike="noStrike" kern="1200" cap="none" spc="0" normalizeH="0" baseline="0" noProof="0" dirty="0" smtClean="0">
                <a:ln>
                  <a:noFill/>
                </a:ln>
                <a:solidFill>
                  <a:schemeClr val="tx1"/>
                </a:solidFill>
                <a:effectLst/>
                <a:uLnTx/>
                <a:uFillTx/>
                <a:latin typeface="+mn-lt"/>
                <a:ea typeface="+mn-ea"/>
                <a:cs typeface="+mn-cs"/>
              </a:rPr>
              <a:t>Бобруйск,</a:t>
            </a:r>
            <a:r>
              <a:rPr kumimoji="0" lang="ru-RU" sz="1600" b="1" i="0" u="none" strike="noStrike" kern="1200" cap="none" spc="0" normalizeH="0" noProof="0" dirty="0" smtClean="0">
                <a:ln>
                  <a:noFill/>
                </a:ln>
                <a:solidFill>
                  <a:schemeClr val="tx1"/>
                </a:solidFill>
                <a:effectLst/>
                <a:uLnTx/>
                <a:uFillTx/>
                <a:latin typeface="+mn-lt"/>
                <a:ea typeface="+mn-ea"/>
                <a:cs typeface="+mn-cs"/>
              </a:rPr>
              <a:t> 2012 г.</a:t>
            </a:r>
            <a:endParaRPr kumimoji="0" lang="ru-RU"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84775"/>
          </a:xfrm>
          <a:prstGeom prst="rect">
            <a:avLst/>
          </a:prstGeom>
        </p:spPr>
        <p:txBody>
          <a:bodyPr wrap="square">
            <a:spAutoFit/>
          </a:bodyPr>
          <a:lstStyle/>
          <a:p>
            <a:r>
              <a:rPr lang="ru-RU" sz="1600" dirty="0" smtClean="0"/>
              <a:t>В нашей стране запасы нефти и угля не являются стратегическими. На территории Беларуси к основным видам добываемых топливных ресурсов следует отнести </a:t>
            </a:r>
            <a:r>
              <a:rPr lang="ru-RU" sz="1600" b="1" dirty="0" smtClean="0"/>
              <a:t>дрова</a:t>
            </a:r>
            <a:r>
              <a:rPr lang="ru-RU" sz="1600" dirty="0" smtClean="0"/>
              <a:t> и </a:t>
            </a:r>
            <a:r>
              <a:rPr lang="ru-RU" sz="1600" b="1" dirty="0" smtClean="0"/>
              <a:t>торф</a:t>
            </a:r>
            <a:r>
              <a:rPr lang="ru-RU" sz="1600" dirty="0" smtClean="0"/>
              <a:t>. </a:t>
            </a:r>
            <a:endParaRPr lang="ru-RU" sz="1600" dirty="0"/>
          </a:p>
        </p:txBody>
      </p:sp>
      <p:sp>
        <p:nvSpPr>
          <p:cNvPr id="3" name="Прямоугольник 2"/>
          <p:cNvSpPr/>
          <p:nvPr/>
        </p:nvSpPr>
        <p:spPr>
          <a:xfrm>
            <a:off x="0" y="1071546"/>
            <a:ext cx="9001156" cy="861774"/>
          </a:xfrm>
          <a:prstGeom prst="rect">
            <a:avLst/>
          </a:prstGeom>
        </p:spPr>
        <p:txBody>
          <a:bodyPr wrap="square">
            <a:spAutoFit/>
          </a:bodyPr>
          <a:lstStyle/>
          <a:p>
            <a:r>
              <a:rPr lang="ru-RU" sz="1600" dirty="0" smtClean="0"/>
              <a:t>Проблема их вырубки развивается параллельно с историей человечества, и чем дальше идет технический прогресс, тем острее встает вопрос обезлесения нашей некогда очень зеленой планеты. </a:t>
            </a:r>
          </a:p>
          <a:p>
            <a:endParaRPr lang="ru-RU" dirty="0"/>
          </a:p>
        </p:txBody>
      </p:sp>
      <p:sp>
        <p:nvSpPr>
          <p:cNvPr id="4" name="Прямоугольник 3"/>
          <p:cNvSpPr/>
          <p:nvPr/>
        </p:nvSpPr>
        <p:spPr>
          <a:xfrm>
            <a:off x="0" y="571480"/>
            <a:ext cx="8786842" cy="584775"/>
          </a:xfrm>
          <a:prstGeom prst="rect">
            <a:avLst/>
          </a:prstGeom>
        </p:spPr>
        <p:txBody>
          <a:bodyPr wrap="square">
            <a:spAutoFit/>
          </a:bodyPr>
          <a:lstStyle/>
          <a:p>
            <a:r>
              <a:rPr lang="ru-RU" sz="1600" dirty="0" smtClean="0"/>
              <a:t>В настоящее время </a:t>
            </a:r>
            <a:r>
              <a:rPr lang="ru-RU" sz="1600" b="1" i="1" dirty="0" smtClean="0"/>
              <a:t>леса</a:t>
            </a:r>
            <a:r>
              <a:rPr lang="ru-RU" sz="1600" dirty="0" smtClean="0"/>
              <a:t> занимают около 30 % всей суши на Земле. Для сохранности леса его следует использовать лишь в тех пределах, в которых его можно восстановить. </a:t>
            </a:r>
            <a:endParaRPr lang="ru-RU" sz="1600" dirty="0"/>
          </a:p>
        </p:txBody>
      </p:sp>
      <p:sp>
        <p:nvSpPr>
          <p:cNvPr id="5" name="Прямоугольник 4"/>
          <p:cNvSpPr/>
          <p:nvPr/>
        </p:nvSpPr>
        <p:spPr>
          <a:xfrm>
            <a:off x="0" y="1571612"/>
            <a:ext cx="8715404" cy="1323439"/>
          </a:xfrm>
          <a:prstGeom prst="rect">
            <a:avLst/>
          </a:prstGeom>
        </p:spPr>
        <p:txBody>
          <a:bodyPr wrap="square">
            <a:spAutoFit/>
          </a:bodyPr>
          <a:lstStyle/>
          <a:p>
            <a:r>
              <a:rPr lang="ru-RU" sz="1600" dirty="0" smtClean="0"/>
              <a:t>Человечество за свою историю уже знает немало достаточно печальных примеров, показывающих, к чему может привести неразумная и варварская вырубка лесов, когда некогда зеленый и живой уголок может в одночасье превратиться в безжизненную, необитаемую пустыню, где жить человеку уже становится невозможно. Яркий пример – </a:t>
            </a:r>
            <a:r>
              <a:rPr lang="ru-RU" sz="1600" i="1" dirty="0" smtClean="0"/>
              <a:t>гибель цивилизации на острове Пасхи.</a:t>
            </a:r>
            <a:endParaRPr lang="ru-RU" sz="1600" i="1" dirty="0"/>
          </a:p>
        </p:txBody>
      </p:sp>
      <p:pic>
        <p:nvPicPr>
          <p:cNvPr id="22530" name="Picture 2" descr="http://italia-ru.com/files/DSCF1128k.jpg"/>
          <p:cNvPicPr>
            <a:picLocks noChangeAspect="1" noChangeArrowheads="1"/>
          </p:cNvPicPr>
          <p:nvPr/>
        </p:nvPicPr>
        <p:blipFill>
          <a:blip r:embed="rId2"/>
          <a:srcRect/>
          <a:stretch>
            <a:fillRect/>
          </a:stretch>
        </p:blipFill>
        <p:spPr bwMode="auto">
          <a:xfrm>
            <a:off x="2143108" y="2643182"/>
            <a:ext cx="4786346" cy="3589760"/>
          </a:xfrm>
          <a:prstGeom prst="rect">
            <a:avLst/>
          </a:prstGeom>
          <a:noFill/>
        </p:spPr>
      </p:pic>
      <p:sp>
        <p:nvSpPr>
          <p:cNvPr id="7" name="Прямоугольник 6"/>
          <p:cNvSpPr/>
          <p:nvPr/>
        </p:nvSpPr>
        <p:spPr>
          <a:xfrm>
            <a:off x="2428860" y="6286520"/>
            <a:ext cx="4485972" cy="369332"/>
          </a:xfrm>
          <a:prstGeom prst="rect">
            <a:avLst/>
          </a:prstGeom>
        </p:spPr>
        <p:txBody>
          <a:bodyPr wrap="none">
            <a:spAutoFit/>
          </a:bodyPr>
          <a:lstStyle/>
          <a:p>
            <a:r>
              <a:rPr lang="ru-RU" b="1" dirty="0"/>
              <a:t>Л</a:t>
            </a:r>
            <a:r>
              <a:rPr lang="ru-RU" b="1" dirty="0" smtClean="0"/>
              <a:t>ес возле санатория "Берестье", Беларусь.</a:t>
            </a: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046988"/>
          </a:xfrm>
          <a:prstGeom prst="rect">
            <a:avLst/>
          </a:prstGeom>
        </p:spPr>
        <p:txBody>
          <a:bodyPr wrap="square">
            <a:spAutoFit/>
          </a:bodyPr>
          <a:lstStyle/>
          <a:p>
            <a:r>
              <a:rPr lang="ru-RU" sz="1600" dirty="0" smtClean="0"/>
              <a:t>Торф получают путём осушения болот. Последние</a:t>
            </a:r>
            <a:r>
              <a:rPr lang="ru-RU" sz="1600" b="1" dirty="0" smtClean="0"/>
              <a:t> </a:t>
            </a:r>
            <a:r>
              <a:rPr lang="ru-RU" sz="1600" dirty="0"/>
              <a:t>десятилетия </a:t>
            </a:r>
            <a:r>
              <a:rPr lang="ru-RU" sz="1600" b="1" dirty="0"/>
              <a:t>болота</a:t>
            </a:r>
            <a:r>
              <a:rPr lang="ru-RU" sz="1600" dirty="0"/>
              <a:t> подвергаются массовой атаке человека. </a:t>
            </a:r>
            <a:r>
              <a:rPr lang="ru-RU" sz="1600" b="1" dirty="0"/>
              <a:t>Осушение болот </a:t>
            </a:r>
            <a:r>
              <a:rPr lang="ru-RU" sz="1600" dirty="0"/>
              <a:t>дает нам хорошее топливо, плодородные земли, но вместе с тем мы получаем и огромные экологические последствия. Через несколько лет после осушения, вся, присущая болоту, растительность погибает, и на месте бывшего болота образуется негодная пустошь. </a:t>
            </a:r>
            <a:br>
              <a:rPr lang="ru-RU" sz="1600" dirty="0"/>
            </a:br>
            <a:r>
              <a:rPr lang="ru-RU" sz="1600" dirty="0"/>
              <a:t>Зачем же нужны болота? Во первых - это кладовые воды. Вода, пройдя через сфагнумовые мхи, являющиеся хорошими антисептиками, сразу становится чистой и стерильной. Во вторых - это геохимический фильтр, который задерживает различные вредные вещества и тяжелые металлы.</a:t>
            </a:r>
            <a:br>
              <a:rPr lang="ru-RU" sz="1600" dirty="0"/>
            </a:br>
            <a:r>
              <a:rPr lang="ru-RU" sz="1600" b="1" dirty="0"/>
              <a:t>Осушение болот</a:t>
            </a:r>
            <a:r>
              <a:rPr lang="ru-RU" sz="1600" dirty="0"/>
              <a:t> нарушает питание мелких рек, вытекающих из болота, являющихся в свою очередь источниками более крупных. В результате сплошного осушения болот многие из них просто исчезли.</a:t>
            </a:r>
            <a:br>
              <a:rPr lang="ru-RU" sz="1600" dirty="0"/>
            </a:br>
            <a:r>
              <a:rPr lang="ru-RU" sz="1600" dirty="0"/>
              <a:t>После осушения болот высыхают леса, значительно уменьшается разнообразие их флоры и фауны.</a:t>
            </a:r>
            <a:br>
              <a:rPr lang="ru-RU" sz="1600" dirty="0"/>
            </a:br>
            <a:r>
              <a:rPr lang="ru-RU" sz="1600" dirty="0"/>
              <a:t>В настоящее время осушено около 60% болот </a:t>
            </a:r>
            <a:r>
              <a:rPr lang="ru-RU" sz="1600" b="1" dirty="0"/>
              <a:t>полесья</a:t>
            </a:r>
            <a:r>
              <a:rPr lang="ru-RU" sz="1600" dirty="0"/>
              <a:t> России и Белоруссии, и человек обязан взять на себя затраты по их восстановлению. </a:t>
            </a:r>
          </a:p>
        </p:txBody>
      </p:sp>
      <p:pic>
        <p:nvPicPr>
          <p:cNvPr id="23554" name="Picture 2" descr="http://www.geogr.msu.ru/upload/iblock/900/ieenmuqq.jpg"/>
          <p:cNvPicPr>
            <a:picLocks noChangeAspect="1" noChangeArrowheads="1"/>
          </p:cNvPicPr>
          <p:nvPr/>
        </p:nvPicPr>
        <p:blipFill>
          <a:blip r:embed="rId2"/>
          <a:srcRect/>
          <a:stretch>
            <a:fillRect/>
          </a:stretch>
        </p:blipFill>
        <p:spPr bwMode="auto">
          <a:xfrm>
            <a:off x="1928794" y="3071810"/>
            <a:ext cx="5476875" cy="30861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9297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ru-RU" dirty="0" smtClean="0">
                <a:latin typeface="Arial" pitchFamily="34" charset="0"/>
              </a:rPr>
              <a:t>Работа </a:t>
            </a:r>
            <a:r>
              <a:rPr lang="ru-RU" b="1" dirty="0" smtClean="0">
                <a:latin typeface="Arial" pitchFamily="34" charset="0"/>
              </a:rPr>
              <a:t>электростанций</a:t>
            </a:r>
            <a:r>
              <a:rPr lang="ru-RU" dirty="0" smtClean="0">
                <a:latin typeface="Arial" pitchFamily="34" charset="0"/>
              </a:rPr>
              <a:t> вследствие их значительной мощности существенным образом влияет на состояние  окружающей среды. Процентное соотношение электростанций в современном мире следующее:</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028" name="Picture 4" descr="http://www.cleandex.ru/files/publications/1000/1086/13_04_3.png"/>
          <p:cNvPicPr>
            <a:picLocks noChangeAspect="1" noChangeArrowheads="1"/>
          </p:cNvPicPr>
          <p:nvPr/>
        </p:nvPicPr>
        <p:blipFill>
          <a:blip r:embed="rId2"/>
          <a:srcRect/>
          <a:stretch>
            <a:fillRect/>
          </a:stretch>
        </p:blipFill>
        <p:spPr bwMode="auto">
          <a:xfrm>
            <a:off x="928662" y="1785926"/>
            <a:ext cx="6953618" cy="35004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929718" cy="923330"/>
          </a:xfrm>
          <a:prstGeom prst="rect">
            <a:avLst/>
          </a:prstGeom>
        </p:spPr>
        <p:txBody>
          <a:bodyPr wrap="square">
            <a:spAutoFit/>
          </a:bodyPr>
          <a:lstStyle/>
          <a:p>
            <a:r>
              <a:rPr lang="ru-RU" b="1" dirty="0" smtClean="0"/>
              <a:t>Тепловая электростанция</a:t>
            </a:r>
            <a:r>
              <a:rPr lang="ru-RU" dirty="0" smtClean="0"/>
              <a:t> (или </a:t>
            </a:r>
            <a:r>
              <a:rPr lang="ru-RU" b="1" dirty="0" smtClean="0"/>
              <a:t>тепловая электрическая станция</a:t>
            </a:r>
            <a:r>
              <a:rPr lang="ru-RU" dirty="0" smtClean="0"/>
              <a:t>) — электростанция, вырабатывающая электрическую энергию за счет преобразования химической энергии топлива в механическую энергию вращения вала электрогенератора.</a:t>
            </a:r>
            <a:endParaRPr lang="ru-RU" dirty="0"/>
          </a:p>
        </p:txBody>
      </p:sp>
      <p:pic>
        <p:nvPicPr>
          <p:cNvPr id="25602" name="Picture 2" descr="http://positron.ru/pic_oblast/oblast_1182506171.jpg"/>
          <p:cNvPicPr>
            <a:picLocks noChangeAspect="1" noChangeArrowheads="1"/>
          </p:cNvPicPr>
          <p:nvPr/>
        </p:nvPicPr>
        <p:blipFill>
          <a:blip r:embed="rId2"/>
          <a:srcRect/>
          <a:stretch>
            <a:fillRect/>
          </a:stretch>
        </p:blipFill>
        <p:spPr bwMode="auto">
          <a:xfrm>
            <a:off x="1857356" y="857232"/>
            <a:ext cx="5000660" cy="3260825"/>
          </a:xfrm>
          <a:prstGeom prst="rect">
            <a:avLst/>
          </a:prstGeom>
          <a:noFill/>
        </p:spPr>
      </p:pic>
      <p:sp>
        <p:nvSpPr>
          <p:cNvPr id="6" name="Прямоугольник 5"/>
          <p:cNvSpPr/>
          <p:nvPr/>
        </p:nvSpPr>
        <p:spPr>
          <a:xfrm>
            <a:off x="714348" y="4071941"/>
            <a:ext cx="8429652" cy="2554545"/>
          </a:xfrm>
          <a:prstGeom prst="rect">
            <a:avLst/>
          </a:prstGeom>
        </p:spPr>
        <p:txBody>
          <a:bodyPr wrap="square">
            <a:spAutoFit/>
          </a:bodyPr>
          <a:lstStyle/>
          <a:p>
            <a:r>
              <a:rPr lang="ru-RU" sz="1600" dirty="0" smtClean="0"/>
              <a:t>Тепловые электростанции работают на относительно дешевом органическом топливе - угле и мазуте, это невосполнимые природные ресурсы. Сегодня основными энергетическими ресурсами в мире являются уголь(40%), нефть (27%) и газ (21%). По некоторым оценкам этих запасов хватит на 270, 50 и 70 лет соответственно и то при условии сохранения нынешних темпов потребления.</a:t>
            </a:r>
          </a:p>
          <a:p>
            <a:r>
              <a:rPr lang="ru-RU" sz="1600" dirty="0" smtClean="0"/>
              <a:t>При сжигании топлива на ТЭС образуются продукты сгорания, в которых содержатся: летучая зола, частички несгоревшего пылевидного топлива, серный и сернистый ангидрид, оксид азота, газообразные продукты неполного сгорания. При зажигании мазута образуются соединения ванадия, кокс, соли натрия, частицы сажи. В золе некоторых видов топлива присутствует мышьяк, свободный диоксид кальция, свободный диоксид кремния.</a:t>
            </a:r>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54107"/>
          </a:xfrm>
          <a:prstGeom prst="rect">
            <a:avLst/>
          </a:prstGeom>
        </p:spPr>
        <p:txBody>
          <a:bodyPr wrap="square">
            <a:spAutoFit/>
          </a:bodyPr>
          <a:lstStyle/>
          <a:p>
            <a:r>
              <a:rPr lang="ru-RU" sz="2000" b="1" dirty="0" smtClean="0"/>
              <a:t>Гидроэлектростанция (ГЭС)</a:t>
            </a:r>
            <a:r>
              <a:rPr lang="ru-RU" dirty="0" smtClean="0"/>
              <a:t> — электростанция, в качестве источника энергии использующая энергию водного потока. Гидроэлектростанции обычно строят на реках, сооружая плотины и водохранилища.</a:t>
            </a:r>
            <a:endParaRPr lang="ru-RU" dirty="0"/>
          </a:p>
        </p:txBody>
      </p:sp>
      <p:pic>
        <p:nvPicPr>
          <p:cNvPr id="26626" name="Picture 2" descr="http://myretailstrategy.com/images/cms/data/yeniseirivershipping-2440.jpg"/>
          <p:cNvPicPr>
            <a:picLocks noChangeAspect="1" noChangeArrowheads="1"/>
          </p:cNvPicPr>
          <p:nvPr/>
        </p:nvPicPr>
        <p:blipFill>
          <a:blip r:embed="rId2"/>
          <a:srcRect/>
          <a:stretch>
            <a:fillRect/>
          </a:stretch>
        </p:blipFill>
        <p:spPr bwMode="auto">
          <a:xfrm>
            <a:off x="0" y="1428736"/>
            <a:ext cx="5715040" cy="4286280"/>
          </a:xfrm>
          <a:prstGeom prst="rect">
            <a:avLst/>
          </a:prstGeom>
          <a:noFill/>
        </p:spPr>
      </p:pic>
      <p:sp>
        <p:nvSpPr>
          <p:cNvPr id="26627" name="Rectangle 3"/>
          <p:cNvSpPr>
            <a:spLocks noChangeArrowheads="1"/>
          </p:cNvSpPr>
          <p:nvPr/>
        </p:nvSpPr>
        <p:spPr bwMode="auto">
          <a:xfrm>
            <a:off x="5643570" y="1214422"/>
            <a:ext cx="350043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ru-RU" sz="1600" b="1" dirty="0" smtClean="0">
                <a:latin typeface="Arial" pitchFamily="34" charset="0"/>
              </a:rPr>
              <a:t>Преимущества: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Arial" pitchFamily="34" charset="0"/>
              </a:rPr>
              <a:t>использование возобновляемой энергии.</a:t>
            </a:r>
            <a:r>
              <a:rPr kumimoji="0" lang="ru-RU" sz="1400" b="0" i="0" u="none" strike="noStrike" cap="none" normalizeH="0" baseline="0" dirty="0" smtClean="0">
                <a:ln>
                  <a:noFill/>
                </a:ln>
                <a:solidFill>
                  <a:schemeClr val="tx1"/>
                </a:solidFill>
                <a:effectLst/>
                <a:latin typeface="Arial" pitchFamily="34" charset="0"/>
              </a:rPr>
              <a:t>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Arial" pitchFamily="34" charset="0"/>
              </a:rPr>
              <a:t>очень дешевая электроэнергия.</a:t>
            </a:r>
            <a:r>
              <a:rPr kumimoji="0" lang="ru-RU" sz="1400" b="0" i="0" u="none" strike="noStrike" cap="none" normalizeH="0" baseline="0" dirty="0" smtClean="0">
                <a:ln>
                  <a:noFill/>
                </a:ln>
                <a:solidFill>
                  <a:schemeClr val="tx1"/>
                </a:solidFill>
                <a:effectLst/>
                <a:latin typeface="Arial" pitchFamily="34" charset="0"/>
              </a:rPr>
              <a:t>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Arial" pitchFamily="34" charset="0"/>
              </a:rPr>
              <a:t>работа не сопровождается вредными выбросами в атмосферу.</a:t>
            </a:r>
            <a:r>
              <a:rPr kumimoji="0" lang="ru-RU" sz="1400" b="0" i="0" u="none" strike="noStrike" cap="none" normalizeH="0" baseline="0" dirty="0" smtClean="0">
                <a:ln>
                  <a:noFill/>
                </a:ln>
                <a:solidFill>
                  <a:schemeClr val="tx1"/>
                </a:solidFill>
                <a:effectLst/>
                <a:latin typeface="Arial" pitchFamily="34" charset="0"/>
              </a:rPr>
              <a:t>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Arial" pitchFamily="34" charset="0"/>
              </a:rPr>
              <a:t>быстрый (относительно ТЭЦ/ТЭС) выход на режим выдачи рабочей мощности после включения станции.</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pitchFamily="34" charset="0"/>
            </a:endParaRPr>
          </a:p>
        </p:txBody>
      </p:sp>
      <p:pic>
        <p:nvPicPr>
          <p:cNvPr id="26628" name="Picture 4" descr="Question book-4.svg">
            <a:hlinkClick r:id="rId3" tooltip="Ссылки на источники"/>
          </p:cNvPr>
          <p:cNvPicPr>
            <a:picLocks noChangeAspect="1" noChangeArrowheads="1"/>
          </p:cNvPicPr>
          <p:nvPr/>
        </p:nvPicPr>
        <p:blipFill>
          <a:blip r:embed="rId4"/>
          <a:srcRect/>
          <a:stretch>
            <a:fillRect/>
          </a:stretch>
        </p:blipFill>
        <p:spPr bwMode="auto">
          <a:xfrm>
            <a:off x="92075" y="-830263"/>
            <a:ext cx="457200" cy="352425"/>
          </a:xfrm>
          <a:prstGeom prst="rect">
            <a:avLst/>
          </a:prstGeom>
          <a:noFill/>
        </p:spPr>
      </p:pic>
      <p:sp>
        <p:nvSpPr>
          <p:cNvPr id="9" name="Прямоугольник 8"/>
          <p:cNvSpPr/>
          <p:nvPr/>
        </p:nvSpPr>
        <p:spPr>
          <a:xfrm>
            <a:off x="5715008" y="3286124"/>
            <a:ext cx="3428992" cy="2426305"/>
          </a:xfrm>
          <a:prstGeom prst="rect">
            <a:avLst/>
          </a:prstGeom>
        </p:spPr>
        <p:txBody>
          <a:bodyPr wrap="square">
            <a:spAutoFit/>
          </a:bodyPr>
          <a:lstStyle/>
          <a:p>
            <a:pPr lvl="0" eaLnBrk="0" fontAlgn="base" hangingPunct="0">
              <a:lnSpc>
                <a:spcPts val="1400"/>
              </a:lnSpc>
              <a:spcBef>
                <a:spcPct val="0"/>
              </a:spcBef>
              <a:spcAft>
                <a:spcPct val="0"/>
              </a:spcAft>
            </a:pPr>
            <a:r>
              <a:rPr lang="ru-RU" sz="1600" b="1" dirty="0" smtClean="0">
                <a:latin typeface="Arial" pitchFamily="34" charset="0"/>
              </a:rPr>
              <a:t>Недостатки:</a:t>
            </a:r>
          </a:p>
          <a:p>
            <a:pPr lvl="0" eaLnBrk="0" fontAlgn="base" hangingPunct="0">
              <a:lnSpc>
                <a:spcPts val="1400"/>
              </a:lnSpc>
              <a:spcBef>
                <a:spcPct val="0"/>
              </a:spcBef>
              <a:spcAft>
                <a:spcPct val="0"/>
              </a:spcAft>
              <a:buFontTx/>
              <a:buChar char="•"/>
            </a:pPr>
            <a:r>
              <a:rPr lang="ru-RU" sz="1200" dirty="0" smtClean="0">
                <a:latin typeface="Arial" pitchFamily="34" charset="0"/>
              </a:rPr>
              <a:t>затопление пахотных земель</a:t>
            </a:r>
            <a:r>
              <a:rPr lang="ru-RU" sz="1400" dirty="0" smtClean="0">
                <a:latin typeface="Arial" pitchFamily="34" charset="0"/>
              </a:rPr>
              <a:t> </a:t>
            </a:r>
            <a:endParaRPr lang="ru-RU" sz="1200" dirty="0" smtClean="0">
              <a:latin typeface="Arial" pitchFamily="34" charset="0"/>
            </a:endParaRPr>
          </a:p>
          <a:p>
            <a:pPr lvl="0" eaLnBrk="0" fontAlgn="base" hangingPunct="0">
              <a:lnSpc>
                <a:spcPts val="1400"/>
              </a:lnSpc>
              <a:spcBef>
                <a:spcPct val="0"/>
              </a:spcBef>
              <a:spcAft>
                <a:spcPct val="0"/>
              </a:spcAft>
              <a:buFontTx/>
              <a:buChar char="•"/>
            </a:pPr>
            <a:r>
              <a:rPr lang="ru-RU" sz="1200" dirty="0" smtClean="0">
                <a:latin typeface="Arial" pitchFamily="34" charset="0"/>
              </a:rPr>
              <a:t>строительство ведется только там, где есть большие запасы энергии воды</a:t>
            </a:r>
            <a:r>
              <a:rPr lang="ru-RU" sz="1400" dirty="0" smtClean="0">
                <a:latin typeface="Arial" pitchFamily="34" charset="0"/>
              </a:rPr>
              <a:t> </a:t>
            </a:r>
            <a:endParaRPr lang="ru-RU" sz="1200" dirty="0" smtClean="0">
              <a:latin typeface="Arial" pitchFamily="34" charset="0"/>
            </a:endParaRPr>
          </a:p>
          <a:p>
            <a:pPr lvl="0" eaLnBrk="0" fontAlgn="base" hangingPunct="0">
              <a:lnSpc>
                <a:spcPts val="1400"/>
              </a:lnSpc>
              <a:spcBef>
                <a:spcPct val="0"/>
              </a:spcBef>
              <a:spcAft>
                <a:spcPct val="0"/>
              </a:spcAft>
              <a:buFontTx/>
              <a:buChar char="•"/>
            </a:pPr>
            <a:r>
              <a:rPr lang="ru-RU" sz="1200" dirty="0" smtClean="0">
                <a:latin typeface="Arial" pitchFamily="34" charset="0"/>
              </a:rPr>
              <a:t>на горных реках опасны из-за высокой сейсмичности районов</a:t>
            </a:r>
            <a:r>
              <a:rPr lang="ru-RU" sz="1400" dirty="0" smtClean="0">
                <a:latin typeface="Arial" pitchFamily="34" charset="0"/>
              </a:rPr>
              <a:t> </a:t>
            </a:r>
            <a:endParaRPr lang="ru-RU" sz="1200" dirty="0" smtClean="0">
              <a:latin typeface="Arial" pitchFamily="34" charset="0"/>
            </a:endParaRPr>
          </a:p>
          <a:p>
            <a:pPr lvl="0" eaLnBrk="0" fontAlgn="base" hangingPunct="0">
              <a:lnSpc>
                <a:spcPts val="1400"/>
              </a:lnSpc>
              <a:spcBef>
                <a:spcPct val="0"/>
              </a:spcBef>
              <a:spcAft>
                <a:spcPct val="0"/>
              </a:spcAft>
              <a:buFontTx/>
              <a:buChar char="•"/>
            </a:pPr>
            <a:r>
              <a:rPr lang="ru-RU" sz="1200" dirty="0" smtClean="0">
                <a:latin typeface="Arial" pitchFamily="34" charset="0"/>
              </a:rPr>
              <a:t>сокращенные и нерегулируемые попуски воды из водохранилищ по 10-15 дней (вплоть до их отсутствия), приводят к перестройке уникальных пойменных экосистем по всему руслу рек, как следствие, загрязнение рек и снижение численности рыб.</a:t>
            </a:r>
            <a:endParaRPr lang="ru-RU" sz="2000" dirty="0" smtClean="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477328"/>
          </a:xfrm>
          <a:prstGeom prst="rect">
            <a:avLst/>
          </a:prstGeom>
        </p:spPr>
        <p:txBody>
          <a:bodyPr wrap="square">
            <a:spAutoFit/>
          </a:bodyPr>
          <a:lstStyle/>
          <a:p>
            <a:r>
              <a:rPr lang="ru-RU" b="1" dirty="0" smtClean="0"/>
              <a:t>Атомная электростанция</a:t>
            </a:r>
            <a:r>
              <a:rPr lang="ru-RU" dirty="0" smtClean="0"/>
              <a:t> (АЭС) — ядерная установка для производства энергии в заданных режимах и условиях применения, располагающаяся в пределах определённой проектом территории, на которой для осуществления этой цели используются ядерный реактор (реакторы) и комплекс необходимых систем, устройств, оборудования и сооружений с необходимыми работниками (персоналом).</a:t>
            </a:r>
            <a:endParaRPr lang="ru-RU" dirty="0"/>
          </a:p>
        </p:txBody>
      </p:sp>
      <p:sp>
        <p:nvSpPr>
          <p:cNvPr id="5" name="Прямоугольник 4"/>
          <p:cNvSpPr/>
          <p:nvPr/>
        </p:nvSpPr>
        <p:spPr>
          <a:xfrm>
            <a:off x="5214942" y="1500174"/>
            <a:ext cx="3929058" cy="4893647"/>
          </a:xfrm>
          <a:prstGeom prst="rect">
            <a:avLst/>
          </a:prstGeom>
        </p:spPr>
        <p:txBody>
          <a:bodyPr wrap="square">
            <a:spAutoFit/>
          </a:bodyPr>
          <a:lstStyle/>
          <a:p>
            <a:r>
              <a:rPr lang="ru-RU" sz="1200" b="1" dirty="0" smtClean="0"/>
              <a:t>Достоинства и недостатки</a:t>
            </a:r>
          </a:p>
          <a:p>
            <a:r>
              <a:rPr lang="ru-RU" sz="1200" dirty="0" smtClean="0"/>
              <a:t>Главное </a:t>
            </a:r>
            <a:r>
              <a:rPr lang="ru-RU" sz="1200" b="1" i="1" dirty="0" smtClean="0"/>
              <a:t>преимущество</a:t>
            </a:r>
            <a:r>
              <a:rPr lang="ru-RU" sz="1200" b="1" dirty="0" smtClean="0"/>
              <a:t> </a:t>
            </a:r>
            <a:r>
              <a:rPr lang="ru-RU" sz="1200" dirty="0" smtClean="0"/>
              <a:t>— практическая независимость от источников топлива из-за небольшого объёма используемого топлива. </a:t>
            </a:r>
          </a:p>
          <a:p>
            <a:r>
              <a:rPr lang="ru-RU" sz="1200" dirty="0" smtClean="0"/>
              <a:t>Огромным </a:t>
            </a:r>
            <a:r>
              <a:rPr lang="ru-RU" sz="1200" b="1" i="1" dirty="0" smtClean="0"/>
              <a:t>преимуществом</a:t>
            </a:r>
            <a:r>
              <a:rPr lang="ru-RU" sz="1200" dirty="0" smtClean="0"/>
              <a:t> АЭС является её относительная экологическая чистота. На ТЭС суммарные годовые выбросы вредных веществ, в которые </a:t>
            </a:r>
            <a:r>
              <a:rPr lang="ru-RU" sz="1200" i="1" dirty="0" smtClean="0"/>
              <a:t>входят сернистый газ, оксиды азота, оксиды углерода, углеводороды, альдегиды и золовая пыль</a:t>
            </a:r>
            <a:r>
              <a:rPr lang="ru-RU" sz="1200" dirty="0" smtClean="0"/>
              <a:t>, на 1000 МВт установленной мощности составляют от примерно 13 000 тонн в год на газовых и до 165 000 тонн на пылеугольных ТЭС. Подобные выбросы на АЭС полностью отсутствуют. Единственный фактор, в котором АЭС уступают в экологическом плане традиционным ТЭС — </a:t>
            </a:r>
            <a:r>
              <a:rPr lang="ru-RU" sz="1200" i="1" dirty="0" smtClean="0"/>
              <a:t>тепловое загрязнение</a:t>
            </a:r>
            <a:r>
              <a:rPr lang="ru-RU" sz="1200" dirty="0" smtClean="0"/>
              <a:t>, вызванное большими расходами технической воды для охлаждения конденсаторов турбин, которое у АЭС несколько выше из-за более низкого КПД (не более 35 %).</a:t>
            </a:r>
          </a:p>
          <a:p>
            <a:r>
              <a:rPr lang="ru-RU" sz="1200" dirty="0" smtClean="0"/>
              <a:t>Серьёзной </a:t>
            </a:r>
            <a:r>
              <a:rPr lang="ru-RU" sz="1200" b="1" i="1" dirty="0" smtClean="0"/>
              <a:t>проблемой</a:t>
            </a:r>
            <a:r>
              <a:rPr lang="ru-RU" sz="1200" dirty="0" smtClean="0"/>
              <a:t> для АЭС является их ликвидация после выработки ресурса, по оценкам она может составить до 20 % от стоимости их строительства.</a:t>
            </a:r>
          </a:p>
          <a:p>
            <a:r>
              <a:rPr lang="ru-RU" sz="1200" dirty="0" smtClean="0"/>
              <a:t>Главный </a:t>
            </a:r>
            <a:r>
              <a:rPr lang="ru-RU" sz="1200" b="1" i="1" dirty="0" smtClean="0"/>
              <a:t>недостаток</a:t>
            </a:r>
            <a:r>
              <a:rPr lang="ru-RU" sz="1200" dirty="0" smtClean="0"/>
              <a:t> АЭС — тяжелые последствия аварий, для исключения которых АЭС оборудуются сложнейшими системами безопасности. Авария на Чернобыльской АЭС является наиболее близким примером для Беларуси.</a:t>
            </a:r>
          </a:p>
        </p:txBody>
      </p:sp>
      <p:pic>
        <p:nvPicPr>
          <p:cNvPr id="1026" name="Picture 2" descr="http://gazetavv.com/uploads/files/vv/a/e/aes_1.jpg"/>
          <p:cNvPicPr>
            <a:picLocks noChangeAspect="1" noChangeArrowheads="1"/>
          </p:cNvPicPr>
          <p:nvPr/>
        </p:nvPicPr>
        <p:blipFill>
          <a:blip r:embed="rId2"/>
          <a:srcRect/>
          <a:stretch>
            <a:fillRect/>
          </a:stretch>
        </p:blipFill>
        <p:spPr bwMode="auto">
          <a:xfrm>
            <a:off x="0" y="1571612"/>
            <a:ext cx="5238787" cy="39290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143504" cy="6873035"/>
          </a:xfrm>
          <a:prstGeom prst="rect">
            <a:avLst/>
          </a:prstGeom>
        </p:spPr>
        <p:txBody>
          <a:bodyPr wrap="square">
            <a:spAutoFit/>
          </a:bodyPr>
          <a:lstStyle/>
          <a:p>
            <a:pPr>
              <a:lnSpc>
                <a:spcPts val="1600"/>
              </a:lnSpc>
            </a:pPr>
            <a:r>
              <a:rPr lang="ru-RU" sz="1600" b="1" dirty="0" smtClean="0"/>
              <a:t>Авария на Чернобыльской АЭС</a:t>
            </a:r>
            <a:r>
              <a:rPr lang="ru-RU" sz="1600" dirty="0" smtClean="0"/>
              <a:t> — разрушение </a:t>
            </a:r>
            <a:r>
              <a:rPr lang="ru-RU" sz="1600" b="1" i="1" dirty="0" smtClean="0"/>
              <a:t>26 апреля 1986 года </a:t>
            </a:r>
            <a:r>
              <a:rPr lang="ru-RU" sz="1600" dirty="0" smtClean="0"/>
              <a:t>четвёртого энергоблока Чернобыльской атомной электростанции, расположенной на территории Украинской ССР . Разрушение носило взрывной характер, реактор был полностью разрушен, и в окружающую среду было выброшено большое количество радиоактивных веществ</a:t>
            </a:r>
            <a:r>
              <a:rPr lang="ru-RU" sz="1600" i="1" dirty="0" smtClean="0"/>
              <a:t>. Авария расценивается как крупнейшая в своём роде за всю историю атомной энергетики, как по предполагаемому количеству погибших и пострадавших от её последствий людей, так и по экономическому ущербу.</a:t>
            </a:r>
            <a:r>
              <a:rPr lang="ru-RU" sz="1600" dirty="0" smtClean="0"/>
              <a:t> В течение первых трех месяцев после аварии погиб 31 человек; отдалённые последствия облучения, выявленные за последующие 15 лет, стали причиной гибели от 60 до 80 человек. 134 человека перенесли лучевую болезнь той или иной степени тяжести, более 115 тыс. человек из 30-километровой зоны были эвакуированы. Для ликвидации последствий были мобилизованы значительные ресурсы, более 600 тыс. человек участвовали в ликвидации последствий аварии.</a:t>
            </a:r>
          </a:p>
          <a:p>
            <a:pPr>
              <a:lnSpc>
                <a:spcPts val="1600"/>
              </a:lnSpc>
            </a:pPr>
            <a:r>
              <a:rPr lang="ru-RU" sz="1600" dirty="0" smtClean="0"/>
              <a:t>В отличие от бомбардировок Хиросимы и Нагасаки, взрыв напоминал очень мощную «грязную бомбу» — основным поражающим фактором стало радиоактивное заражение.</a:t>
            </a:r>
          </a:p>
          <a:p>
            <a:pPr>
              <a:lnSpc>
                <a:spcPts val="1600"/>
              </a:lnSpc>
            </a:pPr>
            <a:r>
              <a:rPr lang="ru-RU" sz="1600" dirty="0" smtClean="0"/>
              <a:t>Облако, образовавшееся от горящего реактора, разнесло различные радиоактивные материалы, и прежде всего радионуклиды йода и цезия, по большей части территории Европы. </a:t>
            </a:r>
            <a:r>
              <a:rPr lang="ru-RU" sz="1400" dirty="0" smtClean="0"/>
              <a:t>Наибольшие </a:t>
            </a:r>
            <a:r>
              <a:rPr lang="ru-RU" sz="1600" dirty="0" smtClean="0"/>
              <a:t>выпадения отмечались на значительных территориях в Советском Союзе, расположенных вблизи реактора и относящихся теперь к территориям Беларуси, Российской Федерации и Украины</a:t>
            </a:r>
            <a:r>
              <a:rPr lang="ru-RU" dirty="0" smtClean="0"/>
              <a:t>.</a:t>
            </a:r>
            <a:endParaRPr lang="ru-RU" dirty="0"/>
          </a:p>
        </p:txBody>
      </p:sp>
      <p:pic>
        <p:nvPicPr>
          <p:cNvPr id="29698" name="Picture 2" descr="Файл:Chernobyl Disaster.jpg">
            <a:hlinkClick r:id="rId2"/>
          </p:cNvPr>
          <p:cNvPicPr>
            <a:picLocks noChangeAspect="1" noChangeArrowheads="1"/>
          </p:cNvPicPr>
          <p:nvPr/>
        </p:nvPicPr>
        <p:blipFill>
          <a:blip r:embed="rId3"/>
          <a:srcRect/>
          <a:stretch>
            <a:fillRect/>
          </a:stretch>
        </p:blipFill>
        <p:spPr bwMode="auto">
          <a:xfrm>
            <a:off x="5158155" y="0"/>
            <a:ext cx="3985845" cy="4643470"/>
          </a:xfrm>
          <a:prstGeom prst="rect">
            <a:avLst/>
          </a:prstGeom>
          <a:noFill/>
        </p:spPr>
      </p:pic>
      <p:sp>
        <p:nvSpPr>
          <p:cNvPr id="7" name="Прямоугольник 6"/>
          <p:cNvSpPr/>
          <p:nvPr/>
        </p:nvSpPr>
        <p:spPr>
          <a:xfrm>
            <a:off x="5143504" y="4643446"/>
            <a:ext cx="4000496" cy="276999"/>
          </a:xfrm>
          <a:prstGeom prst="rect">
            <a:avLst/>
          </a:prstGeom>
        </p:spPr>
        <p:txBody>
          <a:bodyPr wrap="square">
            <a:spAutoFit/>
          </a:bodyPr>
          <a:lstStyle/>
          <a:p>
            <a:r>
              <a:rPr lang="ru-RU" sz="1200" b="1" dirty="0" smtClean="0"/>
              <a:t>Четвёртый блок Чернобыльской АЭС после разрушения.</a:t>
            </a:r>
            <a:endParaRPr lang="ru-RU" sz="1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4786314"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В результате аварии из сельскохозяйственного оборота было выведено около 5 млн. га земель, вокруг АЭС создана 30-километровая зона отчуждения, уничтожены и захоронены (закопаны тяжёлой техникой) сотни мелких населённых пунктов.</a:t>
            </a:r>
            <a:endParaRPr kumimoji="0" lang="ru-RU" sz="14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С точки зрения воздействия на население в первые недели после аварии наибольшую опасность представлял радиоактивный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йод</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имеющий сравнительно малый период полураспада  (восемь дней) и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теллур</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В настоящее время (и в ближайшие десятилетия) наибольшую опасность представляют изотопы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стронция </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и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цезия</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с периодом полураспада около 30 лет. Радиоактивные изотопы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плутония </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и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америция</a:t>
            </a:r>
            <a:r>
              <a:rPr lang="ru-RU" sz="1400" dirty="0" smtClean="0">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сохранятся в почве в течение сотен, а возможно и тысяч лет, однако их количество невелико.</a:t>
            </a:r>
            <a:endParaRPr kumimoji="0" lang="ru-RU" sz="14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Значительному загрязнению подверглись леса. Из-за того, что в лесной экосистеме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цезий</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постоянно рециркулирует, а не выводится из неё, уровни загрязнения лесных продуктов, таких как грибы, ягоды и дичь, остаются опасными. </a:t>
            </a:r>
            <a:endParaRPr kumimoji="0" lang="ru-RU" sz="14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18 июля 1988 года</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на территории Белоруссии, подвергшейся загрязнению, был создан </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радиационно-экологический заповедник</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Наблюдения показали, что количество мутаций</a:t>
            </a:r>
            <a:r>
              <a:rPr lang="ru-RU" sz="1400" dirty="0" smtClean="0">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у растений и животных хотя и выросло, но незначительно, и природа успешно справляется с их последствиями. С другой стороны,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снятие антропогенного</a:t>
            </a:r>
            <a:r>
              <a:rPr lang="ru-RU" sz="1400" i="1" dirty="0" smtClean="0">
                <a:latin typeface="Calibri" pitchFamily="34" charset="0"/>
                <a:ea typeface="Times New Roman" pitchFamily="18" charset="0"/>
                <a:cs typeface="Times New Roman" pitchFamily="18" charset="0"/>
              </a:rPr>
              <a:t> </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воздействия</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положительно сказалось на экосистеме заповедника и влияние этого фактора значительно превысило негативные последствия радиации. В результате природа стала восстанавливаться быстрыми темпами, выросли популяции животных, увеличилось многообразие видов растительности</a:t>
            </a:r>
            <a:endParaRPr kumimoji="0" lang="ru-RU" sz="1400" b="0" i="0" u="none" strike="noStrike" cap="none" normalizeH="0" baseline="0" dirty="0" smtClean="0">
              <a:ln>
                <a:noFill/>
              </a:ln>
              <a:effectLst/>
              <a:latin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4786314" y="3286124"/>
            <a:ext cx="4357686" cy="30116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766517" y="0"/>
            <a:ext cx="4377483" cy="2928934"/>
          </a:xfrm>
          <a:prstGeom prst="rect">
            <a:avLst/>
          </a:prstGeom>
          <a:noFill/>
          <a:ln w="9525">
            <a:noFill/>
            <a:miter lim="800000"/>
            <a:headEnd/>
            <a:tailEnd/>
          </a:ln>
          <a:effectLst/>
        </p:spPr>
      </p:pic>
      <p:sp>
        <p:nvSpPr>
          <p:cNvPr id="6" name="Прямоугольник 5"/>
          <p:cNvSpPr/>
          <p:nvPr/>
        </p:nvSpPr>
        <p:spPr>
          <a:xfrm>
            <a:off x="4857752" y="2928934"/>
            <a:ext cx="4572000" cy="307777"/>
          </a:xfrm>
          <a:prstGeom prst="rect">
            <a:avLst/>
          </a:prstGeom>
        </p:spPr>
        <p:txBody>
          <a:bodyPr wrap="square">
            <a:spAutoFit/>
          </a:bodyPr>
          <a:lstStyle/>
          <a:p>
            <a:r>
              <a:rPr lang="ru-RU" sz="1400" b="1" dirty="0" smtClean="0"/>
              <a:t>Зона </a:t>
            </a:r>
            <a:r>
              <a:rPr lang="ru-RU" sz="1400" b="1" dirty="0" smtClean="0"/>
              <a:t>отчуждения вокруг Чернобыльской </a:t>
            </a:r>
            <a:r>
              <a:rPr lang="ru-RU" sz="1400" b="1" dirty="0" smtClean="0"/>
              <a:t>АЭС.</a:t>
            </a:r>
            <a:endParaRPr lang="ru-RU" sz="1400" b="1" dirty="0"/>
          </a:p>
        </p:txBody>
      </p:sp>
      <p:sp>
        <p:nvSpPr>
          <p:cNvPr id="7" name="Прямоугольник 6"/>
          <p:cNvSpPr/>
          <p:nvPr/>
        </p:nvSpPr>
        <p:spPr>
          <a:xfrm>
            <a:off x="4786314" y="6211669"/>
            <a:ext cx="4572000" cy="800219"/>
          </a:xfrm>
          <a:prstGeom prst="rect">
            <a:avLst/>
          </a:prstGeom>
        </p:spPr>
        <p:txBody>
          <a:bodyPr>
            <a:spAutoFit/>
          </a:bodyPr>
          <a:lstStyle/>
          <a:p>
            <a:r>
              <a:rPr lang="ru-RU" sz="1400" b="1" dirty="0" smtClean="0"/>
              <a:t>Увы, это не кадры из фильма ужасов</a:t>
            </a:r>
            <a:r>
              <a:rPr lang="ru-RU" sz="1400" b="1" dirty="0" smtClean="0"/>
              <a:t>... Мутации Чернобыля.</a:t>
            </a:r>
            <a:r>
              <a:rPr lang="ru-RU" dirty="0" smtClean="0"/>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a:xfrm>
            <a:off x="0" y="0"/>
            <a:ext cx="7772400" cy="4786322"/>
          </a:xfrm>
          <a:prstGeom prst="rect">
            <a:avLst/>
          </a:prstGeom>
        </p:spPr>
        <p:txBody>
          <a:bodyPr>
            <a:normAutofit/>
          </a:bodyPr>
          <a:lstStyle/>
          <a:p>
            <a:pPr marL="0" marR="0" lvl="0" indent="0" algn="l" defTabSz="914400" rtl="0" eaLnBrk="1" fontAlgn="auto" latinLnBrk="0" hangingPunct="1">
              <a:lnSpc>
                <a:spcPts val="1600"/>
              </a:lnSpc>
              <a:spcBef>
                <a:spcPct val="0"/>
              </a:spcBef>
              <a:spcAft>
                <a:spcPts val="0"/>
              </a:spcAft>
              <a:buClrTx/>
              <a:buSzTx/>
              <a:buFontTx/>
              <a:buNone/>
              <a:tabLst/>
              <a:defRPr/>
            </a:pPr>
            <a:r>
              <a:rPr kumimoji="0" lang="ru-RU" b="1" i="0" u="none" strike="noStrike" kern="1200" cap="none" spc="0" normalizeH="0" baseline="0" noProof="0" dirty="0" smtClean="0">
                <a:ln>
                  <a:noFill/>
                </a:ln>
                <a:solidFill>
                  <a:schemeClr val="tx1"/>
                </a:solidFill>
                <a:effectLst/>
                <a:uLnTx/>
                <a:uFillTx/>
                <a:latin typeface="+mj-lt"/>
                <a:ea typeface="+mj-ea"/>
                <a:cs typeface="+mj-cs"/>
              </a:rPr>
              <a:t>В наше время пока ещё мало распространены электростанции, использующие возобновляемые</a:t>
            </a:r>
            <a:r>
              <a:rPr kumimoji="0" lang="ru-RU" b="0" i="0" u="none" strike="noStrike" kern="1200" cap="none" spc="0" normalizeH="0" baseline="0" noProof="0" dirty="0" smtClean="0">
                <a:ln>
                  <a:noFill/>
                </a:ln>
                <a:solidFill>
                  <a:schemeClr val="tx1"/>
                </a:solidFill>
                <a:effectLst/>
                <a:uLnTx/>
                <a:uFillTx/>
                <a:latin typeface="+mj-lt"/>
                <a:ea typeface="+mj-ea"/>
                <a:cs typeface="+mj-cs"/>
              </a:rPr>
              <a:t> </a:t>
            </a:r>
            <a:r>
              <a:rPr kumimoji="0" lang="ru-RU" b="1" i="0" u="none" strike="noStrike" kern="1200" cap="none" spc="0" normalizeH="0" baseline="0" noProof="0" dirty="0" smtClean="0">
                <a:ln>
                  <a:noFill/>
                </a:ln>
                <a:solidFill>
                  <a:schemeClr val="tx1"/>
                </a:solidFill>
                <a:effectLst/>
                <a:uLnTx/>
                <a:uFillTx/>
                <a:latin typeface="+mj-lt"/>
                <a:ea typeface="+mj-ea"/>
                <a:cs typeface="+mj-cs"/>
              </a:rPr>
              <a:t>источники энергии</a:t>
            </a:r>
            <a:r>
              <a:rPr kumimoji="0" lang="ru-RU" b="0" i="0" u="none" strike="noStrike" kern="1200" cap="none" spc="0" normalizeH="0" baseline="0" noProof="0" dirty="0" smtClean="0">
                <a:ln>
                  <a:noFill/>
                </a:ln>
                <a:solidFill>
                  <a:schemeClr val="tx1"/>
                </a:solidFill>
                <a:effectLst/>
                <a:uLnTx/>
                <a:uFillTx/>
                <a:latin typeface="+mj-lt"/>
                <a:ea typeface="+mj-ea"/>
                <a:cs typeface="+mj-cs"/>
              </a:rPr>
              <a:t>. К ним относятся:</a:t>
            </a:r>
          </a:p>
          <a:p>
            <a:pPr marL="342900" marR="0" lvl="0" indent="-342900" algn="l" defTabSz="914400" rtl="0" eaLnBrk="1" fontAlgn="auto" latinLnBrk="0" hangingPunct="1">
              <a:lnSpc>
                <a:spcPts val="1600"/>
              </a:lnSpc>
              <a:spcBef>
                <a:spcPct val="0"/>
              </a:spcBef>
              <a:spcAft>
                <a:spcPts val="0"/>
              </a:spcAft>
              <a:buClrTx/>
              <a:buSzTx/>
              <a:buFontTx/>
              <a:buAutoNum type="arabicPeriod"/>
              <a:tabLst/>
              <a:defRPr/>
            </a:pPr>
            <a:r>
              <a:rPr lang="ru-RU" dirty="0" smtClean="0">
                <a:latin typeface="+mj-lt"/>
                <a:ea typeface="+mj-ea"/>
                <a:cs typeface="+mj-cs"/>
              </a:rPr>
              <a:t>Ветровые электростанции</a:t>
            </a:r>
          </a:p>
          <a:p>
            <a:pPr marL="342900" marR="0" lvl="0" indent="-342900" algn="l" defTabSz="914400" rtl="0" eaLnBrk="1" fontAlgn="auto" latinLnBrk="0" hangingPunct="1">
              <a:lnSpc>
                <a:spcPts val="1600"/>
              </a:lnSpc>
              <a:spcBef>
                <a:spcPct val="0"/>
              </a:spcBef>
              <a:spcAft>
                <a:spcPts val="0"/>
              </a:spcAft>
              <a:buClrTx/>
              <a:buSzTx/>
              <a:buFontTx/>
              <a:buAutoNum type="arabicPeriod"/>
              <a:tabLst/>
              <a:defRPr/>
            </a:pPr>
            <a:r>
              <a:rPr kumimoji="0" lang="ru-RU" b="0" i="0" u="none" strike="noStrike" kern="1200" cap="none" spc="0" normalizeH="0" baseline="0" noProof="0" dirty="0" smtClean="0">
                <a:ln>
                  <a:noFill/>
                </a:ln>
                <a:solidFill>
                  <a:schemeClr val="tx1"/>
                </a:solidFill>
                <a:effectLst/>
                <a:uLnTx/>
                <a:uFillTx/>
                <a:latin typeface="+mj-lt"/>
                <a:ea typeface="+mj-ea"/>
                <a:cs typeface="+mj-cs"/>
              </a:rPr>
              <a:t>Геотермальные электростанции</a:t>
            </a:r>
          </a:p>
          <a:p>
            <a:pPr marL="342900" marR="0" lvl="0" indent="-342900" algn="l" defTabSz="914400" rtl="0" eaLnBrk="1" fontAlgn="auto" latinLnBrk="0" hangingPunct="1">
              <a:lnSpc>
                <a:spcPts val="1600"/>
              </a:lnSpc>
              <a:spcBef>
                <a:spcPct val="0"/>
              </a:spcBef>
              <a:spcAft>
                <a:spcPts val="0"/>
              </a:spcAft>
              <a:buClrTx/>
              <a:buSzTx/>
              <a:buFontTx/>
              <a:buAutoNum type="arabicPeriod"/>
              <a:tabLst/>
              <a:defRPr/>
            </a:pPr>
            <a:r>
              <a:rPr lang="ru-RU" dirty="0" smtClean="0">
                <a:latin typeface="+mj-lt"/>
                <a:ea typeface="+mj-ea"/>
                <a:cs typeface="+mj-cs"/>
              </a:rPr>
              <a:t>Солнечные батареи</a:t>
            </a:r>
          </a:p>
          <a:p>
            <a:pPr marL="342900" marR="0" lvl="0" indent="-342900" algn="l" defTabSz="914400" rtl="0" eaLnBrk="1" fontAlgn="auto" latinLnBrk="0" hangingPunct="1">
              <a:lnSpc>
                <a:spcPts val="1600"/>
              </a:lnSpc>
              <a:spcBef>
                <a:spcPct val="0"/>
              </a:spcBef>
              <a:spcAft>
                <a:spcPts val="0"/>
              </a:spcAft>
              <a:buClrTx/>
              <a:buSzTx/>
              <a:tabLst/>
              <a:defRPr/>
            </a:pPr>
            <a:endParaRPr kumimoji="0" lang="ru-RU" b="0" i="0" u="none" strike="noStrike" kern="1200" cap="none" spc="0" normalizeH="0" baseline="0" noProof="0" dirty="0" smtClean="0">
              <a:ln>
                <a:noFill/>
              </a:ln>
              <a:solidFill>
                <a:schemeClr val="tx1"/>
              </a:solidFill>
              <a:effectLst/>
              <a:uLnTx/>
              <a:uFillTx/>
              <a:latin typeface="+mj-lt"/>
              <a:ea typeface="+mj-ea"/>
              <a:cs typeface="+mj-cs"/>
            </a:endParaRPr>
          </a:p>
          <a:p>
            <a:pPr marL="342900" marR="0" lvl="0" indent="-342900" algn="l" defTabSz="914400" rtl="0" eaLnBrk="1" fontAlgn="auto" latinLnBrk="0" hangingPunct="1">
              <a:lnSpc>
                <a:spcPts val="1600"/>
              </a:lnSpc>
              <a:spcBef>
                <a:spcPct val="0"/>
              </a:spcBef>
              <a:spcAft>
                <a:spcPts val="0"/>
              </a:spcAft>
              <a:buClrTx/>
              <a:buSzTx/>
              <a:tabLst/>
              <a:defRPr/>
            </a:pPr>
            <a:endParaRPr lang="ru-RU" dirty="0" smtClean="0">
              <a:latin typeface="+mj-lt"/>
              <a:ea typeface="+mj-ea"/>
              <a:cs typeface="+mj-cs"/>
            </a:endParaRPr>
          </a:p>
          <a:p>
            <a:pPr marL="342900" marR="0" lvl="0" indent="-342900" algn="l" defTabSz="914400" rtl="0" eaLnBrk="1" fontAlgn="auto" latinLnBrk="0" hangingPunct="1">
              <a:lnSpc>
                <a:spcPts val="1600"/>
              </a:lnSpc>
              <a:spcBef>
                <a:spcPct val="0"/>
              </a:spcBef>
              <a:spcAft>
                <a:spcPts val="0"/>
              </a:spcAft>
              <a:buClrTx/>
              <a:buSzTx/>
              <a:tabLst/>
              <a:defRPr/>
            </a:pPr>
            <a:r>
              <a:rPr kumimoji="0" lang="ru-RU" b="0" i="0" u="none" strike="noStrike" kern="1200" cap="none" spc="0" normalizeH="0" baseline="0" noProof="0" dirty="0" smtClean="0">
                <a:ln>
                  <a:noFill/>
                </a:ln>
                <a:solidFill>
                  <a:schemeClr val="tx1"/>
                </a:solidFill>
                <a:effectLst/>
                <a:uLnTx/>
                <a:uFillTx/>
                <a:latin typeface="+mj-lt"/>
                <a:ea typeface="+mj-ea"/>
                <a:cs typeface="+mj-cs"/>
              </a:rPr>
              <a:t> Делаются первые шаги для</a:t>
            </a:r>
            <a:r>
              <a:rPr kumimoji="0" lang="ru-RU" b="0" i="0" u="none" strike="noStrike" kern="1200" cap="none" spc="0" normalizeH="0" noProof="0" dirty="0" smtClean="0">
                <a:ln>
                  <a:noFill/>
                </a:ln>
                <a:solidFill>
                  <a:schemeClr val="tx1"/>
                </a:solidFill>
                <a:effectLst/>
                <a:uLnTx/>
                <a:uFillTx/>
                <a:latin typeface="+mj-lt"/>
                <a:ea typeface="+mj-ea"/>
                <a:cs typeface="+mj-cs"/>
              </a:rPr>
              <a:t> использования энергии:</a:t>
            </a:r>
          </a:p>
          <a:p>
            <a:pPr marL="342900" marR="0" lvl="0" indent="-342900" algn="l" defTabSz="914400" rtl="0" eaLnBrk="1" fontAlgn="auto" latinLnBrk="0" hangingPunct="1">
              <a:lnSpc>
                <a:spcPts val="1600"/>
              </a:lnSpc>
              <a:spcBef>
                <a:spcPct val="0"/>
              </a:spcBef>
              <a:spcAft>
                <a:spcPts val="0"/>
              </a:spcAft>
              <a:buClrTx/>
              <a:buSzTx/>
              <a:buFont typeface="Arial" pitchFamily="34" charset="0"/>
              <a:buChar char="•"/>
              <a:tabLst/>
              <a:defRPr/>
            </a:pPr>
            <a:r>
              <a:rPr lang="ru-RU" baseline="0" dirty="0" smtClean="0">
                <a:latin typeface="+mj-lt"/>
                <a:ea typeface="+mj-ea"/>
                <a:cs typeface="+mj-cs"/>
              </a:rPr>
              <a:t>Океанических</a:t>
            </a:r>
            <a:r>
              <a:rPr lang="ru-RU" dirty="0" smtClean="0">
                <a:latin typeface="+mj-lt"/>
                <a:ea typeface="+mj-ea"/>
                <a:cs typeface="+mj-cs"/>
              </a:rPr>
              <a:t> приливов и отливов</a:t>
            </a:r>
          </a:p>
          <a:p>
            <a:pPr marL="342900" marR="0" lvl="0" indent="-342900" algn="l" defTabSz="914400" rtl="0" eaLnBrk="1" fontAlgn="auto" latinLnBrk="0" hangingPunct="1">
              <a:lnSpc>
                <a:spcPts val="1600"/>
              </a:lnSpc>
              <a:spcBef>
                <a:spcPct val="0"/>
              </a:spcBef>
              <a:spcAft>
                <a:spcPts val="0"/>
              </a:spcAft>
              <a:buClrTx/>
              <a:buSzTx/>
              <a:buFont typeface="Arial" pitchFamily="34" charset="0"/>
              <a:buChar char="•"/>
              <a:tabLst/>
              <a:defRPr/>
            </a:pPr>
            <a:r>
              <a:rPr kumimoji="0" lang="ru-RU" b="0" i="0" u="none" strike="noStrike" kern="1200" cap="none" spc="0" normalizeH="0" baseline="0" noProof="0" dirty="0" smtClean="0">
                <a:ln>
                  <a:noFill/>
                </a:ln>
                <a:solidFill>
                  <a:schemeClr val="tx1"/>
                </a:solidFill>
                <a:effectLst/>
                <a:uLnTx/>
                <a:uFillTx/>
                <a:latin typeface="+mj-lt"/>
                <a:ea typeface="+mj-ea"/>
                <a:cs typeface="+mj-cs"/>
              </a:rPr>
              <a:t>Слияния лёгких</a:t>
            </a:r>
            <a:r>
              <a:rPr kumimoji="0" lang="ru-RU" b="0" i="0" u="none" strike="noStrike" kern="1200" cap="none" spc="0" normalizeH="0" noProof="0" dirty="0" smtClean="0">
                <a:ln>
                  <a:noFill/>
                </a:ln>
                <a:solidFill>
                  <a:schemeClr val="tx1"/>
                </a:solidFill>
                <a:effectLst/>
                <a:uLnTx/>
                <a:uFillTx/>
                <a:latin typeface="+mj-lt"/>
                <a:ea typeface="+mj-ea"/>
                <a:cs typeface="+mj-cs"/>
              </a:rPr>
              <a:t> ядер водорода(</a:t>
            </a:r>
            <a:r>
              <a:rPr kumimoji="0" lang="ru-RU" b="0" i="1" u="none" strike="noStrike" kern="1200" cap="none" spc="0" normalizeH="0" noProof="0" dirty="0" smtClean="0">
                <a:ln>
                  <a:noFill/>
                </a:ln>
                <a:solidFill>
                  <a:schemeClr val="tx1"/>
                </a:solidFill>
                <a:effectLst/>
                <a:uLnTx/>
                <a:uFillTx/>
                <a:latin typeface="+mj-lt"/>
                <a:ea typeface="+mj-ea"/>
                <a:cs typeface="+mj-cs"/>
              </a:rPr>
              <a:t>термоядерного синтеза</a:t>
            </a:r>
            <a:r>
              <a:rPr kumimoji="0" lang="ru-RU" b="0" i="0" u="none" strike="noStrike" kern="1200" cap="none" spc="0" normalizeH="0" noProof="0" dirty="0" smtClean="0">
                <a:ln>
                  <a:noFill/>
                </a:ln>
                <a:solidFill>
                  <a:schemeClr val="tx1"/>
                </a:solidFill>
                <a:effectLst/>
                <a:uLnTx/>
                <a:uFillTx/>
                <a:latin typeface="+mj-lt"/>
                <a:ea typeface="+mj-ea"/>
                <a:cs typeface="+mj-cs"/>
              </a:rPr>
              <a:t>) и др.</a:t>
            </a:r>
            <a:endParaRPr kumimoji="0" lang="ru-RU"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ts val="1600"/>
              </a:lnSpc>
              <a:spcBef>
                <a:spcPct val="0"/>
              </a:spcBef>
              <a:spcAft>
                <a:spcPts val="0"/>
              </a:spcAft>
              <a:buClrTx/>
              <a:buSzTx/>
              <a:buFontTx/>
              <a:buNone/>
              <a:tabLst/>
              <a:defRPr/>
            </a:pPr>
            <a:endParaRPr kumimoji="0" lang="ru-RU" sz="1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23330"/>
          </a:xfrm>
          <a:prstGeom prst="rect">
            <a:avLst/>
          </a:prstGeom>
        </p:spPr>
        <p:txBody>
          <a:bodyPr wrap="square">
            <a:spAutoFit/>
          </a:bodyPr>
          <a:lstStyle/>
          <a:p>
            <a:r>
              <a:rPr lang="ru-RU" b="1" dirty="0" smtClean="0"/>
              <a:t>Ветряная электростанция</a:t>
            </a:r>
            <a:r>
              <a:rPr lang="ru-RU" dirty="0" smtClean="0"/>
              <a:t> — несколько ветрогенераторов, собранных в одном или нескольких местах. Крупные ветряные электростанции могут состоять из 100 и более ветрогенераторов. </a:t>
            </a:r>
            <a:endParaRPr lang="ru-RU" dirty="0"/>
          </a:p>
        </p:txBody>
      </p:sp>
      <p:sp>
        <p:nvSpPr>
          <p:cNvPr id="6" name="Прямоугольник 5"/>
          <p:cNvSpPr/>
          <p:nvPr/>
        </p:nvSpPr>
        <p:spPr>
          <a:xfrm>
            <a:off x="0" y="857232"/>
            <a:ext cx="9001156" cy="2308324"/>
          </a:xfrm>
          <a:prstGeom prst="rect">
            <a:avLst/>
          </a:prstGeom>
        </p:spPr>
        <p:txBody>
          <a:bodyPr wrap="square">
            <a:spAutoFit/>
          </a:bodyPr>
          <a:lstStyle/>
          <a:p>
            <a:r>
              <a:rPr lang="ru-RU" dirty="0" smtClean="0"/>
              <a:t>При строительстве ветряных электростанций учитывается влияние ветрогенераторов на окружающую среду. Законы, принятые в Великобритании, Германии, </a:t>
            </a:r>
            <a:r>
              <a:rPr lang="ru-RU" dirty="0" smtClean="0"/>
              <a:t>Нидерландах</a:t>
            </a:r>
            <a:r>
              <a:rPr lang="en-US" dirty="0" smtClean="0"/>
              <a:t> </a:t>
            </a:r>
            <a:r>
              <a:rPr lang="ru-RU" dirty="0" smtClean="0"/>
              <a:t>и </a:t>
            </a:r>
            <a:r>
              <a:rPr lang="ru-RU" dirty="0" smtClean="0"/>
              <a:t>Дании, ограничивают уровень шума от работающей ветряной энергетической установки до 45 дБ в дневное время и до 35 дБ ночью. Минимальное расстояние от установки до жилых домов — 300 м.</a:t>
            </a:r>
          </a:p>
          <a:p>
            <a:r>
              <a:rPr lang="ru-RU" dirty="0" smtClean="0"/>
              <a:t>Современные ветряные электростанции прекращают работу во время сезонного перелёта птиц.</a:t>
            </a:r>
          </a:p>
          <a:p>
            <a:endParaRPr lang="ru-RU" b="1" dirty="0"/>
          </a:p>
        </p:txBody>
      </p:sp>
      <p:pic>
        <p:nvPicPr>
          <p:cNvPr id="5122" name="Picture 2" descr="http://www.ros-electro.ru/netcat_files/204/245/h_9d9f0d3d9802368f3e2278f2bc7cab9e"/>
          <p:cNvPicPr>
            <a:picLocks noChangeAspect="1" noChangeArrowheads="1"/>
          </p:cNvPicPr>
          <p:nvPr/>
        </p:nvPicPr>
        <p:blipFill>
          <a:blip r:embed="rId2"/>
          <a:srcRect/>
          <a:stretch>
            <a:fillRect/>
          </a:stretch>
        </p:blipFill>
        <p:spPr bwMode="auto">
          <a:xfrm>
            <a:off x="142844" y="3071810"/>
            <a:ext cx="4014679" cy="3286148"/>
          </a:xfrm>
          <a:prstGeom prst="rect">
            <a:avLst/>
          </a:prstGeom>
          <a:noFill/>
        </p:spPr>
      </p:pic>
      <p:pic>
        <p:nvPicPr>
          <p:cNvPr id="5124" name="Picture 4" descr="http://saferenvironment.files.wordpress.com/2008/11/turbines-water.jpg"/>
          <p:cNvPicPr>
            <a:picLocks noChangeAspect="1" noChangeArrowheads="1"/>
          </p:cNvPicPr>
          <p:nvPr/>
        </p:nvPicPr>
        <p:blipFill>
          <a:blip r:embed="rId3" cstate="print"/>
          <a:srcRect/>
          <a:stretch>
            <a:fillRect/>
          </a:stretch>
        </p:blipFill>
        <p:spPr bwMode="auto">
          <a:xfrm>
            <a:off x="4214810" y="3071810"/>
            <a:ext cx="4786314" cy="31861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5000" b="-2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42852"/>
            <a:ext cx="9144000" cy="646331"/>
          </a:xfrm>
          <a:prstGeom prst="rect">
            <a:avLst/>
          </a:prstGeom>
        </p:spPr>
        <p:txBody>
          <a:bodyPr wrap="square">
            <a:spAutoFit/>
          </a:bodyPr>
          <a:lstStyle/>
          <a:p>
            <a:r>
              <a:rPr lang="ru-RU" b="1" dirty="0" smtClean="0">
                <a:solidFill>
                  <a:schemeClr val="bg1">
                    <a:lumMod val="95000"/>
                  </a:schemeClr>
                </a:solidFill>
              </a:rPr>
              <a:t>Электричество </a:t>
            </a:r>
            <a:r>
              <a:rPr lang="ru-RU" b="1" dirty="0" smtClean="0"/>
              <a:t>— совокупность явлений, обусловленных существованием, взаимодействием и движением электрических зарядов.</a:t>
            </a:r>
            <a:endParaRPr lang="ru-RU" b="1" dirty="0"/>
          </a:p>
        </p:txBody>
      </p:sp>
      <p:sp>
        <p:nvSpPr>
          <p:cNvPr id="3" name="Прямоугольник 2"/>
          <p:cNvSpPr/>
          <p:nvPr/>
        </p:nvSpPr>
        <p:spPr>
          <a:xfrm>
            <a:off x="0" y="857232"/>
            <a:ext cx="9144000" cy="1765163"/>
          </a:xfrm>
          <a:prstGeom prst="rect">
            <a:avLst/>
          </a:prstGeom>
        </p:spPr>
        <p:txBody>
          <a:bodyPr wrap="square">
            <a:spAutoFit/>
          </a:bodyPr>
          <a:lstStyle/>
          <a:p>
            <a:pPr>
              <a:lnSpc>
                <a:spcPts val="1300"/>
              </a:lnSpc>
            </a:pPr>
            <a:r>
              <a:rPr lang="ru-RU" sz="1400" dirty="0" smtClean="0">
                <a:solidFill>
                  <a:schemeClr val="bg1">
                    <a:lumMod val="95000"/>
                  </a:schemeClr>
                </a:solidFill>
              </a:rPr>
              <a:t>Электрический </a:t>
            </a:r>
            <a:r>
              <a:rPr lang="ru-RU" sz="1400" dirty="0">
                <a:solidFill>
                  <a:schemeClr val="bg1">
                    <a:lumMod val="95000"/>
                  </a:schemeClr>
                </a:solidFill>
              </a:rPr>
              <a:t> </a:t>
            </a:r>
            <a:r>
              <a:rPr lang="ru-RU" sz="1400" dirty="0" smtClean="0">
                <a:solidFill>
                  <a:schemeClr val="bg1">
                    <a:lumMod val="95000"/>
                  </a:schemeClr>
                </a:solidFill>
              </a:rPr>
              <a:t>заряд</a:t>
            </a:r>
            <a:r>
              <a:rPr lang="ru-RU" sz="1400" dirty="0" smtClean="0"/>
              <a:t> — это свойство тел (количественно характеризуемое физической величиной того же названия), проявляющееся прежде всего в способности создавать вокруг себя </a:t>
            </a:r>
            <a:r>
              <a:rPr lang="ru-RU" sz="1400" dirty="0" smtClean="0">
                <a:solidFill>
                  <a:schemeClr val="bg1">
                    <a:lumMod val="95000"/>
                  </a:schemeClr>
                </a:solidFill>
              </a:rPr>
              <a:t>электрическое поле </a:t>
            </a:r>
            <a:r>
              <a:rPr lang="ru-RU" sz="1400" dirty="0" smtClean="0"/>
              <a:t>и посредством него оказывать воздействие на другие заряженные (то есть обладающие электрическим зарядом) тела. Электрические заряды разделяют на положительные и отрицательные. Тела, заряженные зарядом одного знака, отталкиваются, а противоположно заряженные — притягиваются. При движении заряженных возникает </a:t>
            </a:r>
            <a:r>
              <a:rPr lang="ru-RU" sz="1400" dirty="0" smtClean="0">
                <a:solidFill>
                  <a:schemeClr val="bg1">
                    <a:lumMod val="95000"/>
                  </a:schemeClr>
                </a:solidFill>
              </a:rPr>
              <a:t>магнитное поле </a:t>
            </a:r>
            <a:r>
              <a:rPr lang="ru-RU" sz="1400" dirty="0" smtClean="0"/>
              <a:t>и имеют, таким образом, место явления, позволяющие установить родство электричества и магнетизма (</a:t>
            </a:r>
            <a:r>
              <a:rPr lang="ru-RU" sz="1400" dirty="0" smtClean="0">
                <a:solidFill>
                  <a:schemeClr val="bg1">
                    <a:lumMod val="95000"/>
                  </a:schemeClr>
                </a:solidFill>
              </a:rPr>
              <a:t>электромагнетизм</a:t>
            </a:r>
            <a:r>
              <a:rPr lang="ru-RU" sz="1400" dirty="0" smtClean="0"/>
              <a:t>).</a:t>
            </a:r>
          </a:p>
          <a:p>
            <a:pPr>
              <a:lnSpc>
                <a:spcPts val="1300"/>
              </a:lnSpc>
            </a:pPr>
            <a:r>
              <a:rPr lang="ru-RU" sz="1400" dirty="0" smtClean="0"/>
              <a:t>Наиболее общая фундаментальная наука, имеющая предметом электрические заряды, их взаимодействие и поля, ими порождаемые и действующие на них (то есть практически полностью покрывающая тему электричества, за исключением таких деталей, как электрические свойства конкретных веществ, как электропроводность ит.п.) — это </a:t>
            </a:r>
            <a:r>
              <a:rPr lang="ru-RU" sz="1400" dirty="0" smtClean="0">
                <a:solidFill>
                  <a:schemeClr val="bg1">
                    <a:lumMod val="95000"/>
                  </a:schemeClr>
                </a:solidFill>
              </a:rPr>
              <a:t>электродинамика</a:t>
            </a:r>
            <a:r>
              <a:rPr lang="ru-RU" sz="1400" dirty="0" smtClean="0"/>
              <a:t>.</a:t>
            </a:r>
            <a:endParaRPr lang="ru-RU"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r>
              <a:rPr lang="ru-RU" b="1" dirty="0" smtClean="0"/>
              <a:t>Геотермальная электростанция</a:t>
            </a:r>
            <a:r>
              <a:rPr lang="ru-RU" dirty="0" smtClean="0"/>
              <a:t> </a:t>
            </a:r>
            <a:r>
              <a:rPr lang="ru-RU" dirty="0" smtClean="0"/>
              <a:t>(</a:t>
            </a:r>
            <a:r>
              <a:rPr lang="ru-RU" b="1" dirty="0" smtClean="0"/>
              <a:t>ГеоЭС</a:t>
            </a:r>
            <a:r>
              <a:rPr lang="ru-RU" dirty="0" smtClean="0"/>
              <a:t> или </a:t>
            </a:r>
            <a:r>
              <a:rPr lang="ru-RU" b="1" dirty="0" smtClean="0"/>
              <a:t>ГеоТЭС</a:t>
            </a:r>
            <a:r>
              <a:rPr lang="ru-RU" dirty="0" smtClean="0"/>
              <a:t>) — вид электростанций, которые вырабатывают электрическую энергию из тепловой энергии подземных источников (например, гейзеров).</a:t>
            </a:r>
          </a:p>
          <a:p>
            <a:r>
              <a:rPr lang="ru-RU" dirty="0" smtClean="0"/>
              <a:t>Геотермальная энергия – это энергия, получаемая из природного тепла Земли. Достичь этого тепла можно с помощью скважин. Геотермический градиент в скважине возрастает на 1 °C каждые 36 метров. Это тепло доставляется на поверхность в виде пара или горячей воды. Такое тепло может использоваться как непосредственно для обогрева домов и зданий, так и для производства электроэнергии. Термальные регионы имеются во многих частях мира.</a:t>
            </a:r>
            <a:endParaRPr lang="ru-RU" dirty="0"/>
          </a:p>
        </p:txBody>
      </p:sp>
      <p:sp>
        <p:nvSpPr>
          <p:cNvPr id="4" name="Прямоугольник 3"/>
          <p:cNvSpPr/>
          <p:nvPr/>
        </p:nvSpPr>
        <p:spPr>
          <a:xfrm>
            <a:off x="0" y="5786454"/>
            <a:ext cx="4714908" cy="646331"/>
          </a:xfrm>
          <a:prstGeom prst="rect">
            <a:avLst/>
          </a:prstGeom>
        </p:spPr>
        <p:txBody>
          <a:bodyPr wrap="square">
            <a:spAutoFit/>
          </a:bodyPr>
          <a:lstStyle/>
          <a:p>
            <a:r>
              <a:rPr lang="ru-RU" b="1" dirty="0" smtClean="0"/>
              <a:t>Первая геотермальная </a:t>
            </a:r>
            <a:r>
              <a:rPr lang="ru-RU" b="1" dirty="0" smtClean="0"/>
              <a:t>электростанция</a:t>
            </a:r>
            <a:r>
              <a:rPr lang="ru-RU" dirty="0" smtClean="0"/>
              <a:t> </a:t>
            </a:r>
            <a:r>
              <a:rPr lang="ru-RU" dirty="0" smtClean="0"/>
              <a:t>была построена </a:t>
            </a:r>
            <a:r>
              <a:rPr lang="ru-RU" dirty="0" smtClean="0"/>
              <a:t>в </a:t>
            </a:r>
            <a:r>
              <a:rPr lang="ru-RU" dirty="0" err="1" smtClean="0"/>
              <a:t>в</a:t>
            </a:r>
            <a:r>
              <a:rPr lang="ru-RU" dirty="0" smtClean="0"/>
              <a:t> 1904 г. в Лардерелло (Италия). </a:t>
            </a:r>
            <a:endParaRPr lang="ru-RU" dirty="0"/>
          </a:p>
        </p:txBody>
      </p:sp>
      <p:pic>
        <p:nvPicPr>
          <p:cNvPr id="2052" name="Picture 4" descr="http://cdn.dipity.com/uploads/events/050677a227e0a1486006214fc55dbc86_1M.png"/>
          <p:cNvPicPr>
            <a:picLocks noChangeAspect="1" noChangeArrowheads="1"/>
          </p:cNvPicPr>
          <p:nvPr/>
        </p:nvPicPr>
        <p:blipFill>
          <a:blip r:embed="rId3"/>
          <a:srcRect/>
          <a:stretch>
            <a:fillRect/>
          </a:stretch>
        </p:blipFill>
        <p:spPr bwMode="auto">
          <a:xfrm>
            <a:off x="0" y="2500305"/>
            <a:ext cx="4714876" cy="3204033"/>
          </a:xfrm>
          <a:prstGeom prst="rect">
            <a:avLst/>
          </a:prstGeom>
          <a:noFill/>
        </p:spPr>
      </p:pic>
      <p:pic>
        <p:nvPicPr>
          <p:cNvPr id="2054" name="Picture 6" descr="http://renerg.ru/uploads/posts/2010-08/1280761918_145482.jpg"/>
          <p:cNvPicPr>
            <a:picLocks noChangeAspect="1" noChangeArrowheads="1"/>
          </p:cNvPicPr>
          <p:nvPr/>
        </p:nvPicPr>
        <p:blipFill>
          <a:blip r:embed="rId4"/>
          <a:srcRect l="9288" r="2470"/>
          <a:stretch>
            <a:fillRect/>
          </a:stretch>
        </p:blipFill>
        <p:spPr bwMode="auto">
          <a:xfrm>
            <a:off x="4857752" y="2428868"/>
            <a:ext cx="4286248" cy="3233511"/>
          </a:xfrm>
          <a:prstGeom prst="rect">
            <a:avLst/>
          </a:prstGeom>
          <a:noFill/>
        </p:spPr>
      </p:pic>
      <p:sp>
        <p:nvSpPr>
          <p:cNvPr id="8" name="Прямоугольник 7"/>
          <p:cNvSpPr/>
          <p:nvPr/>
        </p:nvSpPr>
        <p:spPr>
          <a:xfrm>
            <a:off x="4786314" y="5643578"/>
            <a:ext cx="4357686" cy="646331"/>
          </a:xfrm>
          <a:prstGeom prst="rect">
            <a:avLst/>
          </a:prstGeom>
        </p:spPr>
        <p:txBody>
          <a:bodyPr wrap="square">
            <a:spAutoFit/>
          </a:bodyPr>
          <a:lstStyle/>
          <a:p>
            <a:r>
              <a:rPr lang="ru-RU" dirty="0" smtClean="0"/>
              <a:t>Современная геотермальная электростанция.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57752" y="142852"/>
            <a:ext cx="4071934" cy="1754326"/>
          </a:xfrm>
          <a:prstGeom prst="rect">
            <a:avLst/>
          </a:prstGeom>
        </p:spPr>
        <p:txBody>
          <a:bodyPr wrap="square">
            <a:spAutoFit/>
          </a:bodyPr>
          <a:lstStyle/>
          <a:p>
            <a:r>
              <a:rPr lang="ru-RU" b="1" dirty="0" smtClean="0"/>
              <a:t>Солнечная батарея</a:t>
            </a:r>
            <a:r>
              <a:rPr lang="ru-RU" dirty="0" smtClean="0"/>
              <a:t> </a:t>
            </a:r>
            <a:r>
              <a:rPr lang="ru-RU" dirty="0" smtClean="0"/>
              <a:t>—несколько </a:t>
            </a:r>
            <a:r>
              <a:rPr lang="ru-RU" dirty="0" smtClean="0"/>
              <a:t>объединённых фотоэлектрических преобразователей (фотоэлементов) — полупроводниковых устройств, прямо преобразующих солнечную энергию в постоянный электрический ток</a:t>
            </a:r>
            <a:r>
              <a:rPr lang="ru-RU" dirty="0" smtClean="0"/>
              <a:t>.</a:t>
            </a:r>
            <a:endParaRPr lang="ru-RU" dirty="0" smtClean="0"/>
          </a:p>
        </p:txBody>
      </p:sp>
      <p:pic>
        <p:nvPicPr>
          <p:cNvPr id="1026" name="Picture 2" descr="File:Gleisdorf.Solarbaum.jpg">
            <a:hlinkClick r:id="rId2"/>
          </p:cNvPr>
          <p:cNvPicPr>
            <a:picLocks noChangeAspect="1" noChangeArrowheads="1"/>
          </p:cNvPicPr>
          <p:nvPr/>
        </p:nvPicPr>
        <p:blipFill>
          <a:blip r:embed="rId3"/>
          <a:srcRect/>
          <a:stretch>
            <a:fillRect/>
          </a:stretch>
        </p:blipFill>
        <p:spPr bwMode="auto">
          <a:xfrm>
            <a:off x="-1" y="0"/>
            <a:ext cx="4554155" cy="6072206"/>
          </a:xfrm>
          <a:prstGeom prst="rect">
            <a:avLst/>
          </a:prstGeom>
          <a:noFill/>
        </p:spPr>
      </p:pic>
      <p:sp>
        <p:nvSpPr>
          <p:cNvPr id="5" name="Прямоугольник 4"/>
          <p:cNvSpPr/>
          <p:nvPr/>
        </p:nvSpPr>
        <p:spPr>
          <a:xfrm>
            <a:off x="0" y="6072206"/>
            <a:ext cx="4609595" cy="369332"/>
          </a:xfrm>
          <a:prstGeom prst="rect">
            <a:avLst/>
          </a:prstGeom>
        </p:spPr>
        <p:txBody>
          <a:bodyPr wrap="none">
            <a:spAutoFit/>
          </a:bodyPr>
          <a:lstStyle/>
          <a:p>
            <a:r>
              <a:rPr lang="ru-RU" dirty="0" smtClean="0"/>
              <a:t>Дерево из солнечных панелей в Глайсдорфе.</a:t>
            </a:r>
            <a:endParaRPr lang="ru-RU" dirty="0"/>
          </a:p>
        </p:txBody>
      </p:sp>
      <p:pic>
        <p:nvPicPr>
          <p:cNvPr id="1028" name="Picture 4" descr="File:Solarhaus Hedwig Maeusdorf.jpg">
            <a:hlinkClick r:id="rId4"/>
          </p:cNvPr>
          <p:cNvPicPr>
            <a:picLocks noChangeAspect="1" noChangeArrowheads="1"/>
          </p:cNvPicPr>
          <p:nvPr/>
        </p:nvPicPr>
        <p:blipFill>
          <a:blip r:embed="rId5"/>
          <a:srcRect/>
          <a:stretch>
            <a:fillRect/>
          </a:stretch>
        </p:blipFill>
        <p:spPr bwMode="auto">
          <a:xfrm>
            <a:off x="4786314" y="2357430"/>
            <a:ext cx="3862799" cy="2786082"/>
          </a:xfrm>
          <a:prstGeom prst="rect">
            <a:avLst/>
          </a:prstGeom>
          <a:noFill/>
        </p:spPr>
      </p:pic>
      <p:sp>
        <p:nvSpPr>
          <p:cNvPr id="1029" name="Rectangle 5"/>
          <p:cNvSpPr>
            <a:spLocks noChangeArrowheads="1"/>
          </p:cNvSpPr>
          <p:nvPr/>
        </p:nvSpPr>
        <p:spPr bwMode="auto">
          <a:xfrm>
            <a:off x="4786314" y="4857760"/>
            <a:ext cx="3929089"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1" u="none" strike="noStrike" cap="none" normalizeH="0" baseline="0" dirty="0" smtClean="0">
                <a:ln>
                  <a:noFill/>
                </a:ln>
                <a:solidFill>
                  <a:schemeClr val="tx1"/>
                </a:solidFill>
                <a:effectLst/>
                <a:latin typeface="Arial" charset="0"/>
              </a:rPr>
              <a:t> </a:t>
            </a:r>
            <a:r>
              <a:rPr kumimoji="0" lang="ru-RU" sz="1800" b="0" i="1" u="none" strike="noStrike" cap="none" normalizeH="0" baseline="0" dirty="0" smtClean="0">
                <a:ln>
                  <a:noFill/>
                </a:ln>
                <a:solidFill>
                  <a:schemeClr val="tx1"/>
                </a:solidFill>
                <a:effectLst/>
                <a:latin typeface="Arial" charset="0"/>
              </a:rPr>
              <a:t> </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u="none" strike="noStrike" cap="none" normalizeH="0" baseline="0" dirty="0" smtClean="0">
                <a:ln>
                  <a:noFill/>
                </a:ln>
                <a:solidFill>
                  <a:schemeClr val="tx1"/>
                </a:solidFill>
                <a:effectLst/>
                <a:latin typeface="Arial" charset="0"/>
              </a:rPr>
              <a:t>Солнечная батарея на крыше дома</a:t>
            </a:r>
          </a:p>
        </p:txBody>
      </p:sp>
      <p:pic>
        <p:nvPicPr>
          <p:cNvPr id="1030" name="Picture 6" descr="http://bits.wikimedia.org/static-1.21wmf2/skins/common/images/magnify-clip.png">
            <a:hlinkClick r:id="rId6" tooltip="Увеличить"/>
          </p:cNvPr>
          <p:cNvPicPr>
            <a:picLocks noChangeAspect="1" noChangeArrowheads="1"/>
          </p:cNvPicPr>
          <p:nvPr/>
        </p:nvPicPr>
        <p:blipFill>
          <a:blip r:embed="rId7"/>
          <a:srcRect/>
          <a:stretch>
            <a:fillRect/>
          </a:stretch>
        </p:blipFill>
        <p:spPr bwMode="auto">
          <a:xfrm>
            <a:off x="155575" y="-274638"/>
            <a:ext cx="142875" cy="1047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1000" r="-1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428604"/>
            <a:ext cx="9144000" cy="5262979"/>
          </a:xfrm>
          <a:prstGeom prst="rect">
            <a:avLst/>
          </a:prstGeom>
        </p:spPr>
        <p:txBody>
          <a:bodyPr wrap="square">
            <a:spAutoFit/>
          </a:bodyPr>
          <a:lstStyle/>
          <a:p>
            <a:r>
              <a:rPr lang="ru-RU" sz="2000" b="1" dirty="0" smtClean="0"/>
              <a:t> </a:t>
            </a:r>
            <a:r>
              <a:rPr lang="ru-RU" sz="2000" b="1" dirty="0" smtClean="0"/>
              <a:t>Однако </a:t>
            </a:r>
            <a:r>
              <a:rPr lang="ru-RU" sz="2000" b="1" dirty="0" smtClean="0"/>
              <a:t> </a:t>
            </a:r>
            <a:r>
              <a:rPr lang="ru-RU" sz="2000" b="1" dirty="0" smtClean="0"/>
              <a:t>с</a:t>
            </a:r>
            <a:r>
              <a:rPr lang="ru-RU" sz="2000" b="1" dirty="0" smtClean="0"/>
              <a:t>троительство </a:t>
            </a:r>
            <a:r>
              <a:rPr lang="ru-RU" sz="2000" b="1" dirty="0" smtClean="0"/>
              <a:t>энергообъектов, использующих возобновляемые источники энергии, может вызвать ряд серьезных экологических проблем - на землях, которые идеально подходят для строительства солнечных электростанций, может начаться истощение водных ресурсов. </a:t>
            </a:r>
            <a:br>
              <a:rPr lang="ru-RU" sz="2000" b="1" dirty="0" smtClean="0"/>
            </a:br>
            <a:r>
              <a:rPr lang="ru-RU" sz="2000" b="1" dirty="0" smtClean="0"/>
              <a:t>В </a:t>
            </a:r>
            <a:r>
              <a:rPr lang="ru-RU" sz="2000" b="1" dirty="0" smtClean="0"/>
              <a:t>частности, подобные конфликты между "солнечными проектами" и сохранением водных ресурсов все чаще стали возникать в Калифорнии. Солнечная электростанция требует большого количества воды для охлаждения, в то время как в засушливых районах, где они строятся, водные ресурсы невелики. </a:t>
            </a:r>
            <a:br>
              <a:rPr lang="ru-RU" sz="2000" b="1" dirty="0" smtClean="0"/>
            </a:br>
            <a:r>
              <a:rPr lang="ru-RU" sz="2000" b="1" dirty="0" smtClean="0"/>
              <a:t>Вместе с тем, техника "сухого охлаждения", которая использует на 90% воды меньше, чем при "мокром охлаждении", стоит намного дороже, что, естественно, снижает эффективность работы солнечной электростанции. </a:t>
            </a:r>
            <a:br>
              <a:rPr lang="ru-RU" sz="2000" b="1" dirty="0" smtClean="0"/>
            </a:br>
            <a:r>
              <a:rPr lang="ru-RU" sz="2000" b="1" dirty="0" smtClean="0"/>
              <a:t>идеале, в решении этой проблемы должна помочь разработка новой техники для охлаждения, которая не будет требовать большого количества воды или снижать эффективность солнечных энергообъектов.</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709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Призыв </a:t>
            </a:r>
            <a:r>
              <a:rPr kumimoji="0" lang="ru-RU" sz="2000" b="1" i="0" u="none" strike="noStrike" cap="none" normalizeH="0" baseline="0" dirty="0" smtClean="0">
                <a:ln>
                  <a:noFill/>
                </a:ln>
                <a:solidFill>
                  <a:srgbClr val="000000"/>
                </a:solidFill>
                <a:effectLst/>
                <a:latin typeface="Calibri"/>
                <a:ea typeface="Calibri" pitchFamily="34" charset="0"/>
                <a:cs typeface="Tahoma" pitchFamily="34" charset="0"/>
              </a:rPr>
              <a:t>«</a:t>
            </a:r>
            <a:r>
              <a:rPr kumimoji="0" lang="ru-RU" sz="20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беречь электроэнергию</a:t>
            </a:r>
            <a:r>
              <a:rPr kumimoji="0" lang="ru-RU" sz="2000" b="1" i="0" u="none" strike="noStrike" cap="none" normalizeH="0" baseline="0" dirty="0" smtClean="0">
                <a:ln>
                  <a:noFill/>
                </a:ln>
                <a:solidFill>
                  <a:srgbClr val="000000"/>
                </a:solidFill>
                <a:effectLst/>
                <a:latin typeface="Calibri"/>
                <a:ea typeface="Calibri" pitchFamily="34" charset="0"/>
                <a:cs typeface="Tahoma" pitchFamily="34" charset="0"/>
              </a:rPr>
              <a:t>»</a:t>
            </a:r>
            <a:r>
              <a:rPr kumimoji="0" lang="ru-RU" sz="20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 очень актуален в последнее время. Почему и как нужно беречь электроэнергию?</a:t>
            </a: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1.Использование энергосберегающих ламп </a:t>
            </a:r>
            <a:r>
              <a:rPr kumimoji="0" lang="ru-RU" sz="1200" b="0" i="0" u="none" strike="noStrike" cap="none" normalizeH="0" baseline="0" dirty="0" smtClean="0">
                <a:ln>
                  <a:noFill/>
                </a:ln>
                <a:solidFill>
                  <a:srgbClr val="000000"/>
                </a:solidFill>
                <a:effectLst/>
                <a:latin typeface="Calibri"/>
                <a:ea typeface="Calibri" pitchFamily="34" charset="0"/>
                <a:cs typeface="Tahoma" pitchFamily="34" charset="0"/>
              </a:rPr>
              <a:t>–</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это в первую очередь забота о сохранности природных ресурсов и состоянии атмосферы. Greenpeace призывает всех помочь нашей планете, выбирая энергосберегающие лампы.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Энергосберегающие лампы позволяют уменьшить расходы на электроэнергию до 80%. Энергопотребление у нее в 10 раз меньше, чем у ламп накаливания, и служит она в 6</a:t>
            </a:r>
            <a:r>
              <a:rPr kumimoji="0" lang="ru-RU" sz="1200" b="0" i="0" u="none" strike="noStrike" cap="none" normalizeH="0" baseline="0" dirty="0" smtClean="0">
                <a:ln>
                  <a:noFill/>
                </a:ln>
                <a:solidFill>
                  <a:srgbClr val="000000"/>
                </a:solidFill>
                <a:effectLst/>
                <a:latin typeface="Calibri"/>
                <a:ea typeface="Calibri" pitchFamily="34" charset="0"/>
                <a:cs typeface="Tahoma" pitchFamily="34" charset="0"/>
              </a:rPr>
              <a:t>–</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8 раз дольше.</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Замена одной лампы накаливания на энергосберегающую экономит около 100 кг угля в год. Это на 270 кг снижает выбросы углекислого газа.</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1" u="none" strike="noStrike" cap="none" normalizeH="0" baseline="0" dirty="0" smtClean="0">
                <a:ln>
                  <a:noFill/>
                </a:ln>
                <a:solidFill>
                  <a:srgbClr val="000000"/>
                </a:solidFill>
                <a:effectLst/>
                <a:latin typeface="Tahoma" pitchFamily="34" charset="0"/>
                <a:ea typeface="Calibri" pitchFamily="34" charset="0"/>
                <a:cs typeface="Tahoma" pitchFamily="34" charset="0"/>
              </a:rPr>
              <a:t>Кроме использования энергосберегающих ламп есть и другие способы экономии электроэнергии.</a:t>
            </a:r>
            <a:br>
              <a:rPr kumimoji="0" lang="ru-RU" sz="1200" b="0" i="1"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endPar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2.Используйте</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в первую очередь, </a:t>
            </a: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дневной солнечный свет. </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Он будет минимум на 10% ярче, если окна в вашем доме чистые, а подоконники не заставлены высокими цветами. Даже тюль способен поглощать немало освещения, так что используйте тюль и занавески, лишь когда хотите спрятаться от жаркого солнца.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3.Эргономичный дизайн. </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Письменные столы и кресла для чтения лучше располагать ближе к местам естественного освещения. Холодильник нужно максимально удалить от плиты и от окна, тогда он будет тратить меньше электроэнергии на поддержание своей температуры.</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4.Обилие небольших светильников </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также даёт экономию электроэнергии. Например, чтобы почитать книгу вечером, достаточно включить настольную лампу или торшер, а не люстру с пятью лампами.</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1200" b="1" i="0" u="none" strike="noStrike" cap="none" normalizeH="0" baseline="0" dirty="0" smtClean="0">
                <a:ln>
                  <a:noFill/>
                </a:ln>
                <a:solidFill>
                  <a:srgbClr val="000000"/>
                </a:solidFill>
                <a:effectLst/>
                <a:latin typeface="Tahoma" pitchFamily="34" charset="0"/>
                <a:ea typeface="Calibri" pitchFamily="34" charset="0"/>
                <a:cs typeface="Tahoma" pitchFamily="34" charset="0"/>
              </a:rPr>
              <a:t>5.Не стоит оставлять</a:t>
            </a:r>
            <a:r>
              <a:rPr kumimoji="0" lang="ru-RU" sz="1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свет включенным без необходимости, электроприборы – в режиме ожидания, зарядные устройства – в розетках. Уходя из дома надолго, лучше выключать из сети все электроприборы, кроме холодильника.</a:t>
            </a:r>
            <a:r>
              <a:rPr kumimoji="0" lang="ru-RU" sz="7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7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r>
              <a:rPr kumimoji="0" lang="ru-RU" sz="7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r>
            <a:br>
              <a:rPr kumimoji="0" lang="ru-RU" sz="7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b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14290"/>
            <a:ext cx="9144000" cy="5632311"/>
          </a:xfrm>
          <a:prstGeom prst="rect">
            <a:avLst/>
          </a:prstGeom>
        </p:spPr>
        <p:txBody>
          <a:bodyPr wrap="square">
            <a:spAutoFit/>
          </a:bodyPr>
          <a:lstStyle/>
          <a:p>
            <a:r>
              <a:rPr lang="ru-RU" dirty="0" smtClean="0"/>
              <a:t>Одним из первых электричество привлекло внимание греческого философа </a:t>
            </a:r>
            <a:r>
              <a:rPr lang="ru-RU" b="1" dirty="0" smtClean="0"/>
              <a:t>Фалеса</a:t>
            </a:r>
            <a:r>
              <a:rPr lang="ru-RU" dirty="0" smtClean="0"/>
              <a:t> в VII веке до н. э., который обнаружил, что потёртый о шерсть янтарь приобретает свойства притягивать легкие предметы. Однако долгое время знание об электричестве не шло дальше этого представления.</a:t>
            </a:r>
          </a:p>
          <a:p>
            <a:r>
              <a:rPr lang="ru-RU" dirty="0" smtClean="0"/>
              <a:t> </a:t>
            </a:r>
            <a:r>
              <a:rPr lang="ru-RU" b="1" dirty="0" smtClean="0"/>
              <a:t>В 1600 году</a:t>
            </a:r>
            <a:r>
              <a:rPr lang="ru-RU" dirty="0" smtClean="0"/>
              <a:t> появился сам термин </a:t>
            </a:r>
            <a:r>
              <a:rPr lang="ru-RU" i="1" dirty="0" smtClean="0"/>
              <a:t>электричество</a:t>
            </a:r>
            <a:r>
              <a:rPr lang="ru-RU" dirty="0" smtClean="0"/>
              <a:t> («янтарность»), а в </a:t>
            </a:r>
            <a:r>
              <a:rPr lang="ru-RU" b="1" dirty="0" smtClean="0"/>
              <a:t>1650 году</a:t>
            </a:r>
            <a:r>
              <a:rPr lang="ru-RU" b="1" dirty="0"/>
              <a:t> </a:t>
            </a:r>
            <a:r>
              <a:rPr lang="ru-RU" dirty="0" smtClean="0"/>
              <a:t>магдебургский бургомистр </a:t>
            </a:r>
            <a:r>
              <a:rPr lang="ru-RU" b="1" dirty="0" smtClean="0"/>
              <a:t>Отто фон Герике </a:t>
            </a:r>
            <a:r>
              <a:rPr lang="ru-RU" dirty="0" smtClean="0"/>
              <a:t>создал электростатическую машину в виде насаженного на металлический стержень серного шара, которая позволила наблюдать не только эффект притягивания, но и эффект отталкивания.</a:t>
            </a:r>
          </a:p>
          <a:p>
            <a:r>
              <a:rPr lang="ru-RU" b="1" dirty="0"/>
              <a:t> </a:t>
            </a:r>
            <a:r>
              <a:rPr lang="ru-RU" b="1" dirty="0" smtClean="0"/>
              <a:t>В 1733 году </a:t>
            </a:r>
            <a:r>
              <a:rPr lang="ru-RU" dirty="0" smtClean="0"/>
              <a:t>француз </a:t>
            </a:r>
            <a:r>
              <a:rPr lang="ru-RU" b="1" dirty="0" smtClean="0"/>
              <a:t>Шарль Дюфе </a:t>
            </a:r>
            <a:r>
              <a:rPr lang="ru-RU" dirty="0" smtClean="0"/>
              <a:t>установил существование двух типов электричества </a:t>
            </a:r>
            <a:r>
              <a:rPr lang="ru-RU" i="1" dirty="0" smtClean="0"/>
              <a:t>стеклянного</a:t>
            </a:r>
            <a:r>
              <a:rPr lang="ru-RU" dirty="0" smtClean="0"/>
              <a:t> и </a:t>
            </a:r>
            <a:r>
              <a:rPr lang="ru-RU" i="1" dirty="0" smtClean="0"/>
              <a:t>смоляного</a:t>
            </a:r>
            <a:r>
              <a:rPr lang="ru-RU" dirty="0" smtClean="0"/>
              <a:t>, которые выявлялись при трении стекла о шелк и смолы о шерсть</a:t>
            </a:r>
            <a:r>
              <a:rPr lang="ru-RU" baseline="30000" dirty="0"/>
              <a:t>.</a:t>
            </a:r>
            <a:endParaRPr lang="ru-RU" dirty="0" smtClean="0"/>
          </a:p>
          <a:p>
            <a:r>
              <a:rPr lang="ru-RU" dirty="0" smtClean="0"/>
              <a:t>Первую теорию электричества создает американец </a:t>
            </a:r>
            <a:r>
              <a:rPr lang="ru-RU" b="1" dirty="0" smtClean="0"/>
              <a:t>Б. Франклин</a:t>
            </a:r>
            <a:r>
              <a:rPr lang="ru-RU" dirty="0" smtClean="0"/>
              <a:t>, который рассматривает электричество как «нематериальную жидкость».Он также вводит понятие положительного и отрицательного заряда, изобретает </a:t>
            </a:r>
            <a:r>
              <a:rPr lang="ru-RU" i="1" dirty="0" smtClean="0"/>
              <a:t>громоотвод</a:t>
            </a:r>
            <a:r>
              <a:rPr lang="ru-RU" dirty="0" smtClean="0"/>
              <a:t> и с его помощью доказывает электрическую природу молний. </a:t>
            </a:r>
          </a:p>
          <a:p>
            <a:r>
              <a:rPr lang="ru-RU" dirty="0" smtClean="0"/>
              <a:t>Изучение электричества переходит в плоскость точной науки после открытия в </a:t>
            </a:r>
            <a:r>
              <a:rPr lang="ru-RU" b="1" dirty="0" smtClean="0"/>
              <a:t>1785 году Закона Кулона</a:t>
            </a:r>
            <a:r>
              <a:rPr lang="ru-RU" dirty="0" smtClean="0"/>
              <a:t>.</a:t>
            </a:r>
          </a:p>
          <a:p>
            <a:r>
              <a:rPr lang="ru-RU" dirty="0" smtClean="0"/>
              <a:t>Другой итальянец </a:t>
            </a:r>
            <a:r>
              <a:rPr lang="ru-RU" b="1" dirty="0" smtClean="0"/>
              <a:t>Вольта</a:t>
            </a:r>
            <a:r>
              <a:rPr lang="ru-RU" dirty="0" smtClean="0"/>
              <a:t> </a:t>
            </a:r>
            <a:r>
              <a:rPr lang="ru-RU" b="1" dirty="0" smtClean="0"/>
              <a:t>в 1800 году </a:t>
            </a:r>
            <a:r>
              <a:rPr lang="ru-RU" dirty="0" smtClean="0"/>
              <a:t>изобретает первый источник постоянного тока — </a:t>
            </a:r>
            <a:r>
              <a:rPr lang="ru-RU" b="1" dirty="0" smtClean="0"/>
              <a:t>гальванический элемент</a:t>
            </a:r>
            <a:r>
              <a:rPr lang="ru-RU" dirty="0" smtClean="0"/>
              <a:t>, представляющий собой столб из цинковых и серебряных кружочков, разделенных смоченной в подсоленной воде бумагой.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les.jpg">
            <a:hlinkClick r:id="rId2"/>
          </p:cNvPr>
          <p:cNvPicPr>
            <a:picLocks noChangeAspect="1" noChangeArrowheads="1"/>
          </p:cNvPicPr>
          <p:nvPr/>
        </p:nvPicPr>
        <p:blipFill>
          <a:blip r:embed="rId3"/>
          <a:srcRect/>
          <a:stretch>
            <a:fillRect/>
          </a:stretch>
        </p:blipFill>
        <p:spPr bwMode="auto">
          <a:xfrm>
            <a:off x="714348" y="142852"/>
            <a:ext cx="2095500" cy="2686051"/>
          </a:xfrm>
          <a:prstGeom prst="rect">
            <a:avLst/>
          </a:prstGeom>
          <a:noFill/>
        </p:spPr>
      </p:pic>
      <p:sp>
        <p:nvSpPr>
          <p:cNvPr id="3" name="Прямоугольник 2"/>
          <p:cNvSpPr/>
          <p:nvPr/>
        </p:nvSpPr>
        <p:spPr>
          <a:xfrm>
            <a:off x="785786" y="2786058"/>
            <a:ext cx="1973041" cy="369332"/>
          </a:xfrm>
          <a:prstGeom prst="rect">
            <a:avLst/>
          </a:prstGeom>
        </p:spPr>
        <p:txBody>
          <a:bodyPr wrap="none">
            <a:spAutoFit/>
          </a:bodyPr>
          <a:lstStyle/>
          <a:p>
            <a:r>
              <a:rPr lang="ru-RU" b="1" dirty="0" smtClean="0"/>
              <a:t>Фалес Милетский</a:t>
            </a:r>
            <a:endParaRPr lang="ru-RU" dirty="0"/>
          </a:p>
        </p:txBody>
      </p:sp>
      <p:pic>
        <p:nvPicPr>
          <p:cNvPr id="16388" name="Picture 4" descr="Otto von Guericke portrait.jpg">
            <a:hlinkClick r:id="rId4"/>
          </p:cNvPr>
          <p:cNvPicPr>
            <a:picLocks noChangeAspect="1" noChangeArrowheads="1"/>
          </p:cNvPicPr>
          <p:nvPr/>
        </p:nvPicPr>
        <p:blipFill>
          <a:blip r:embed="rId5"/>
          <a:srcRect/>
          <a:stretch>
            <a:fillRect/>
          </a:stretch>
        </p:blipFill>
        <p:spPr bwMode="auto">
          <a:xfrm>
            <a:off x="3857620" y="0"/>
            <a:ext cx="1785950" cy="2750364"/>
          </a:xfrm>
          <a:prstGeom prst="rect">
            <a:avLst/>
          </a:prstGeom>
          <a:noFill/>
        </p:spPr>
      </p:pic>
      <p:sp>
        <p:nvSpPr>
          <p:cNvPr id="5" name="Прямоугольник 4"/>
          <p:cNvSpPr/>
          <p:nvPr/>
        </p:nvSpPr>
        <p:spPr>
          <a:xfrm>
            <a:off x="3786182" y="2714620"/>
            <a:ext cx="1878656" cy="369332"/>
          </a:xfrm>
          <a:prstGeom prst="rect">
            <a:avLst/>
          </a:prstGeom>
        </p:spPr>
        <p:txBody>
          <a:bodyPr wrap="none">
            <a:spAutoFit/>
          </a:bodyPr>
          <a:lstStyle/>
          <a:p>
            <a:r>
              <a:rPr lang="ru-RU" b="1" dirty="0" smtClean="0"/>
              <a:t>Отто фон Герике</a:t>
            </a:r>
            <a:r>
              <a:rPr lang="ru-RU" dirty="0" smtClean="0"/>
              <a:t> </a:t>
            </a:r>
            <a:endParaRPr lang="ru-RU" dirty="0"/>
          </a:p>
        </p:txBody>
      </p:sp>
      <p:pic>
        <p:nvPicPr>
          <p:cNvPr id="16390" name="Picture 6" descr="http://upload.wikimedia.org/wikipedia/commons/c/c7/Charles_Fran%C3%A7ois_de_Cisternay_du_Fay.jpg">
            <a:hlinkClick r:id="rId6"/>
          </p:cNvPr>
          <p:cNvPicPr>
            <a:picLocks noChangeAspect="1" noChangeArrowheads="1"/>
          </p:cNvPicPr>
          <p:nvPr/>
        </p:nvPicPr>
        <p:blipFill>
          <a:blip r:embed="rId7"/>
          <a:srcRect/>
          <a:stretch>
            <a:fillRect/>
          </a:stretch>
        </p:blipFill>
        <p:spPr bwMode="auto">
          <a:xfrm>
            <a:off x="6500826" y="0"/>
            <a:ext cx="2144569" cy="2714644"/>
          </a:xfrm>
          <a:prstGeom prst="rect">
            <a:avLst/>
          </a:prstGeom>
          <a:noFill/>
        </p:spPr>
      </p:pic>
      <p:sp>
        <p:nvSpPr>
          <p:cNvPr id="7" name="Прямоугольник 6"/>
          <p:cNvSpPr/>
          <p:nvPr/>
        </p:nvSpPr>
        <p:spPr>
          <a:xfrm>
            <a:off x="6429388" y="2714620"/>
            <a:ext cx="2416111" cy="369332"/>
          </a:xfrm>
          <a:prstGeom prst="rect">
            <a:avLst/>
          </a:prstGeom>
        </p:spPr>
        <p:txBody>
          <a:bodyPr wrap="none">
            <a:spAutoFit/>
          </a:bodyPr>
          <a:lstStyle/>
          <a:p>
            <a:r>
              <a:rPr lang="ru-RU" b="1" dirty="0" smtClean="0"/>
              <a:t>Шарль Франсуа Дюфе</a:t>
            </a:r>
            <a:endParaRPr lang="ru-RU" b="1" dirty="0"/>
          </a:p>
        </p:txBody>
      </p:sp>
      <p:pic>
        <p:nvPicPr>
          <p:cNvPr id="16392" name="Picture 8" descr="Бенджамин Франклин">
            <a:hlinkClick r:id="rId8" tooltip="Бенджамин Франклин"/>
          </p:cNvPr>
          <p:cNvPicPr>
            <a:picLocks noChangeAspect="1" noChangeArrowheads="1"/>
          </p:cNvPicPr>
          <p:nvPr/>
        </p:nvPicPr>
        <p:blipFill>
          <a:blip r:embed="rId9"/>
          <a:srcRect/>
          <a:stretch>
            <a:fillRect/>
          </a:stretch>
        </p:blipFill>
        <p:spPr bwMode="auto">
          <a:xfrm>
            <a:off x="571472" y="3357562"/>
            <a:ext cx="2381250" cy="2933701"/>
          </a:xfrm>
          <a:prstGeom prst="rect">
            <a:avLst/>
          </a:prstGeom>
          <a:noFill/>
        </p:spPr>
      </p:pic>
      <p:sp>
        <p:nvSpPr>
          <p:cNvPr id="9" name="Прямоугольник 8"/>
          <p:cNvSpPr/>
          <p:nvPr/>
        </p:nvSpPr>
        <p:spPr>
          <a:xfrm>
            <a:off x="500034" y="6357958"/>
            <a:ext cx="2517036" cy="369332"/>
          </a:xfrm>
          <a:prstGeom prst="rect">
            <a:avLst/>
          </a:prstGeom>
        </p:spPr>
        <p:txBody>
          <a:bodyPr wrap="none">
            <a:spAutoFit/>
          </a:bodyPr>
          <a:lstStyle/>
          <a:p>
            <a:r>
              <a:rPr lang="ru-RU" b="1" dirty="0" smtClean="0"/>
              <a:t>Бенджамин Франклин</a:t>
            </a:r>
            <a:r>
              <a:rPr lang="ru-RU" dirty="0" smtClean="0"/>
              <a:t> </a:t>
            </a:r>
            <a:endParaRPr lang="ru-RU" dirty="0"/>
          </a:p>
        </p:txBody>
      </p:sp>
      <p:pic>
        <p:nvPicPr>
          <p:cNvPr id="16394" name="Picture 10" descr="Charles de coulomb.jpg">
            <a:hlinkClick r:id="rId10"/>
          </p:cNvPr>
          <p:cNvPicPr>
            <a:picLocks noChangeAspect="1" noChangeArrowheads="1"/>
          </p:cNvPicPr>
          <p:nvPr/>
        </p:nvPicPr>
        <p:blipFill>
          <a:blip r:embed="rId11"/>
          <a:srcRect/>
          <a:stretch>
            <a:fillRect/>
          </a:stretch>
        </p:blipFill>
        <p:spPr bwMode="auto">
          <a:xfrm>
            <a:off x="3643306" y="3286124"/>
            <a:ext cx="2223666" cy="3024187"/>
          </a:xfrm>
          <a:prstGeom prst="rect">
            <a:avLst/>
          </a:prstGeom>
          <a:noFill/>
        </p:spPr>
      </p:pic>
      <p:sp>
        <p:nvSpPr>
          <p:cNvPr id="11" name="Прямоугольник 10"/>
          <p:cNvSpPr/>
          <p:nvPr/>
        </p:nvSpPr>
        <p:spPr>
          <a:xfrm>
            <a:off x="3428992" y="6286520"/>
            <a:ext cx="2754280" cy="369332"/>
          </a:xfrm>
          <a:prstGeom prst="rect">
            <a:avLst/>
          </a:prstGeom>
        </p:spPr>
        <p:txBody>
          <a:bodyPr wrap="none">
            <a:spAutoFit/>
          </a:bodyPr>
          <a:lstStyle/>
          <a:p>
            <a:r>
              <a:rPr lang="ru-RU" b="1" dirty="0" smtClean="0"/>
              <a:t>Шарль Огюстен де Кулон</a:t>
            </a:r>
            <a:r>
              <a:rPr lang="ru-RU" dirty="0" smtClean="0"/>
              <a:t> </a:t>
            </a:r>
            <a:endParaRPr lang="ru-RU" dirty="0"/>
          </a:p>
        </p:txBody>
      </p:sp>
      <p:pic>
        <p:nvPicPr>
          <p:cNvPr id="16396" name="Picture 12" descr="Alessandro Volta.jpg">
            <a:hlinkClick r:id="rId12"/>
          </p:cNvPr>
          <p:cNvPicPr>
            <a:picLocks noChangeAspect="1" noChangeArrowheads="1"/>
          </p:cNvPicPr>
          <p:nvPr/>
        </p:nvPicPr>
        <p:blipFill>
          <a:blip r:embed="rId13"/>
          <a:srcRect/>
          <a:stretch>
            <a:fillRect/>
          </a:stretch>
        </p:blipFill>
        <p:spPr bwMode="auto">
          <a:xfrm>
            <a:off x="6500826" y="3286125"/>
            <a:ext cx="2214578" cy="2746078"/>
          </a:xfrm>
          <a:prstGeom prst="rect">
            <a:avLst/>
          </a:prstGeom>
          <a:noFill/>
        </p:spPr>
      </p:pic>
      <p:sp>
        <p:nvSpPr>
          <p:cNvPr id="13" name="Прямоугольник 12"/>
          <p:cNvSpPr/>
          <p:nvPr/>
        </p:nvSpPr>
        <p:spPr>
          <a:xfrm>
            <a:off x="6215074" y="6027003"/>
            <a:ext cx="3143272" cy="830997"/>
          </a:xfrm>
          <a:prstGeom prst="rect">
            <a:avLst/>
          </a:prstGeom>
        </p:spPr>
        <p:txBody>
          <a:bodyPr wrap="square">
            <a:spAutoFit/>
          </a:bodyPr>
          <a:lstStyle/>
          <a:p>
            <a:r>
              <a:rPr lang="ru-RU" sz="1600" b="1" dirty="0" smtClean="0"/>
              <a:t>Алессандро Джузеппе Антонио Анастасио Джероламо Умберто Вольта</a:t>
            </a:r>
            <a:r>
              <a:rPr lang="ru-RU" sz="1600" dirty="0" smtClean="0"/>
              <a:t> </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929718" cy="2800767"/>
          </a:xfrm>
          <a:prstGeom prst="rect">
            <a:avLst/>
          </a:prstGeom>
        </p:spPr>
        <p:txBody>
          <a:bodyPr wrap="square">
            <a:spAutoFit/>
          </a:bodyPr>
          <a:lstStyle/>
          <a:p>
            <a:r>
              <a:rPr lang="ru-RU" sz="1600" dirty="0" smtClean="0"/>
              <a:t>Французский физик </a:t>
            </a:r>
            <a:r>
              <a:rPr lang="ru-RU" sz="1600" b="1" dirty="0" smtClean="0"/>
              <a:t>Ампер</a:t>
            </a:r>
            <a:r>
              <a:rPr lang="ru-RU" sz="1600" dirty="0" smtClean="0"/>
              <a:t> </a:t>
            </a:r>
            <a:r>
              <a:rPr lang="ru-RU" sz="1600" b="1" dirty="0" smtClean="0"/>
              <a:t>в 1821 году </a:t>
            </a:r>
            <a:r>
              <a:rPr lang="ru-RU" sz="1600" dirty="0" smtClean="0"/>
              <a:t>установил, что связь электричества и магнетизма наблюдается только в случае электрического тока и отсутствует в случае статического электричества. Работы </a:t>
            </a:r>
            <a:r>
              <a:rPr lang="ru-RU" sz="1600" b="1" dirty="0" smtClean="0"/>
              <a:t>Джоуля, Ленца, Ома </a:t>
            </a:r>
            <a:r>
              <a:rPr lang="ru-RU" sz="1600" dirty="0" smtClean="0"/>
              <a:t>расширяют понимание электричества. </a:t>
            </a:r>
          </a:p>
          <a:p>
            <a:r>
              <a:rPr lang="ru-RU" sz="1600" b="1" dirty="0" smtClean="0"/>
              <a:t>Гаусс</a:t>
            </a:r>
            <a:r>
              <a:rPr lang="ru-RU" sz="1600" dirty="0" smtClean="0"/>
              <a:t> формулирует основную теорему теории электростатического поля (</a:t>
            </a:r>
            <a:r>
              <a:rPr lang="ru-RU" sz="1600" b="1" dirty="0" smtClean="0"/>
              <a:t>1830</a:t>
            </a:r>
            <a:r>
              <a:rPr lang="ru-RU" sz="1600" dirty="0" smtClean="0"/>
              <a:t>).</a:t>
            </a:r>
          </a:p>
          <a:p>
            <a:r>
              <a:rPr lang="ru-RU" sz="1600" b="1" dirty="0" smtClean="0"/>
              <a:t>Фарадей</a:t>
            </a:r>
            <a:r>
              <a:rPr lang="ru-RU" sz="1600" dirty="0" smtClean="0"/>
              <a:t> открывает явление </a:t>
            </a:r>
            <a:r>
              <a:rPr lang="ru-RU" sz="1600" b="1" i="1" dirty="0" smtClean="0"/>
              <a:t>электромагнитной индукции </a:t>
            </a:r>
            <a:r>
              <a:rPr lang="ru-RU" sz="1600" dirty="0" smtClean="0"/>
              <a:t>в </a:t>
            </a:r>
            <a:r>
              <a:rPr lang="ru-RU" sz="1600" b="1" dirty="0" smtClean="0"/>
              <a:t>1831 году </a:t>
            </a:r>
            <a:r>
              <a:rPr lang="ru-RU" sz="1600" dirty="0" smtClean="0"/>
              <a:t>и создает на его основе первый в мире генератор электроэнергии, вдвигая в катушку намагниченный сердечник и фиксируя возникновение тока в витках катушки. Фарадей открывает </a:t>
            </a:r>
            <a:r>
              <a:rPr lang="ru-RU" sz="1600" b="1" i="1" dirty="0" smtClean="0"/>
              <a:t>электромагнитную индукцию </a:t>
            </a:r>
            <a:r>
              <a:rPr lang="ru-RU" sz="1600" dirty="0" smtClean="0"/>
              <a:t>(</a:t>
            </a:r>
            <a:r>
              <a:rPr lang="ru-RU" sz="1600" b="1" dirty="0" smtClean="0"/>
              <a:t>1831</a:t>
            </a:r>
            <a:r>
              <a:rPr lang="ru-RU" sz="1600" dirty="0" smtClean="0"/>
              <a:t>) и </a:t>
            </a:r>
            <a:r>
              <a:rPr lang="ru-RU" sz="1600" b="1" i="1" dirty="0" smtClean="0"/>
              <a:t>законы электролиза </a:t>
            </a:r>
            <a:r>
              <a:rPr lang="ru-RU" sz="1600" dirty="0" smtClean="0"/>
              <a:t>(1834), вводит понятие </a:t>
            </a:r>
            <a:r>
              <a:rPr lang="ru-RU" sz="1600" b="1" i="1" dirty="0" smtClean="0"/>
              <a:t>электрического</a:t>
            </a:r>
            <a:r>
              <a:rPr lang="ru-RU" sz="1600" dirty="0" smtClean="0"/>
              <a:t> и </a:t>
            </a:r>
            <a:r>
              <a:rPr lang="ru-RU" sz="1600" b="1" i="1" dirty="0" smtClean="0"/>
              <a:t>магнитного</a:t>
            </a:r>
            <a:r>
              <a:rPr lang="ru-RU" sz="1600" dirty="0" smtClean="0"/>
              <a:t> полей. Анализ явления электролиза привел Фарадея</a:t>
            </a:r>
            <a:r>
              <a:rPr lang="ru-RU" sz="1600" dirty="0"/>
              <a:t> </a:t>
            </a:r>
            <a:r>
              <a:rPr lang="ru-RU" sz="1600" dirty="0" smtClean="0"/>
              <a:t>к мысли, что носителем электрических сил являются не какие-либо электрические жидкости, а атомы — частицы материи. Фарадей создал и первый в мире  </a:t>
            </a:r>
            <a:r>
              <a:rPr lang="ru-RU" sz="1600" i="1" dirty="0" smtClean="0"/>
              <a:t>электродвигатель</a:t>
            </a:r>
            <a:r>
              <a:rPr lang="ru-RU" sz="1600" dirty="0" smtClean="0"/>
              <a:t>— проволочка с током, вращающаяся вокруг магнита. </a:t>
            </a:r>
          </a:p>
        </p:txBody>
      </p:sp>
      <p:pic>
        <p:nvPicPr>
          <p:cNvPr id="17410" name="Picture 2" descr="Ampere1.jpg">
            <a:hlinkClick r:id="rId2"/>
          </p:cNvPr>
          <p:cNvPicPr>
            <a:picLocks noChangeAspect="1" noChangeArrowheads="1"/>
          </p:cNvPicPr>
          <p:nvPr/>
        </p:nvPicPr>
        <p:blipFill>
          <a:blip r:embed="rId3"/>
          <a:srcRect/>
          <a:stretch>
            <a:fillRect/>
          </a:stretch>
        </p:blipFill>
        <p:spPr bwMode="auto">
          <a:xfrm>
            <a:off x="142844" y="3000372"/>
            <a:ext cx="2638701" cy="2928958"/>
          </a:xfrm>
          <a:prstGeom prst="rect">
            <a:avLst/>
          </a:prstGeom>
          <a:noFill/>
        </p:spPr>
      </p:pic>
      <p:sp>
        <p:nvSpPr>
          <p:cNvPr id="4" name="Прямоугольник 3"/>
          <p:cNvSpPr/>
          <p:nvPr/>
        </p:nvSpPr>
        <p:spPr>
          <a:xfrm>
            <a:off x="142844" y="6215082"/>
            <a:ext cx="2182008" cy="369332"/>
          </a:xfrm>
          <a:prstGeom prst="rect">
            <a:avLst/>
          </a:prstGeom>
        </p:spPr>
        <p:txBody>
          <a:bodyPr wrap="none">
            <a:spAutoFit/>
          </a:bodyPr>
          <a:lstStyle/>
          <a:p>
            <a:r>
              <a:rPr lang="ru-RU" b="1" dirty="0" smtClean="0"/>
              <a:t>Андре-Мари Ампер</a:t>
            </a:r>
            <a:endParaRPr lang="ru-RU" dirty="0"/>
          </a:p>
        </p:txBody>
      </p:sp>
      <p:pic>
        <p:nvPicPr>
          <p:cNvPr id="17412" name="Picture 4" descr="Joule James sitting.jpg">
            <a:hlinkClick r:id="rId4"/>
          </p:cNvPr>
          <p:cNvPicPr>
            <a:picLocks noChangeAspect="1" noChangeArrowheads="1"/>
          </p:cNvPicPr>
          <p:nvPr/>
        </p:nvPicPr>
        <p:blipFill>
          <a:blip r:embed="rId5"/>
          <a:srcRect/>
          <a:stretch>
            <a:fillRect/>
          </a:stretch>
        </p:blipFill>
        <p:spPr bwMode="auto">
          <a:xfrm>
            <a:off x="3000364" y="3000372"/>
            <a:ext cx="2249191" cy="2975068"/>
          </a:xfrm>
          <a:prstGeom prst="rect">
            <a:avLst/>
          </a:prstGeom>
          <a:noFill/>
        </p:spPr>
      </p:pic>
      <p:sp>
        <p:nvSpPr>
          <p:cNvPr id="6" name="Прямоугольник 5"/>
          <p:cNvSpPr/>
          <p:nvPr/>
        </p:nvSpPr>
        <p:spPr>
          <a:xfrm>
            <a:off x="2857488" y="6072206"/>
            <a:ext cx="2788905" cy="369332"/>
          </a:xfrm>
          <a:prstGeom prst="rect">
            <a:avLst/>
          </a:prstGeom>
        </p:spPr>
        <p:txBody>
          <a:bodyPr wrap="none">
            <a:spAutoFit/>
          </a:bodyPr>
          <a:lstStyle/>
          <a:p>
            <a:r>
              <a:rPr lang="ru-RU" b="1" dirty="0" smtClean="0"/>
              <a:t>Джеймс Прескотт Джоуль</a:t>
            </a:r>
            <a:endParaRPr lang="ru-RU" dirty="0"/>
          </a:p>
        </p:txBody>
      </p:sp>
      <p:sp>
        <p:nvSpPr>
          <p:cNvPr id="7" name="Прямоугольник 6"/>
          <p:cNvSpPr/>
          <p:nvPr/>
        </p:nvSpPr>
        <p:spPr>
          <a:xfrm>
            <a:off x="5857884" y="6215082"/>
            <a:ext cx="3015569" cy="369332"/>
          </a:xfrm>
          <a:prstGeom prst="rect">
            <a:avLst/>
          </a:prstGeom>
        </p:spPr>
        <p:txBody>
          <a:bodyPr wrap="none">
            <a:spAutoFit/>
          </a:bodyPr>
          <a:lstStyle/>
          <a:p>
            <a:r>
              <a:rPr lang="ru-RU" b="1" dirty="0" smtClean="0"/>
              <a:t>Эмилий Христианович Ленц</a:t>
            </a:r>
            <a:endParaRPr lang="ru-RU" dirty="0"/>
          </a:p>
        </p:txBody>
      </p:sp>
      <p:pic>
        <p:nvPicPr>
          <p:cNvPr id="17414" name="Picture 6" descr="File:Emil Lenz.jpg">
            <a:hlinkClick r:id="rId6"/>
          </p:cNvPr>
          <p:cNvPicPr>
            <a:picLocks noChangeAspect="1" noChangeArrowheads="1"/>
          </p:cNvPicPr>
          <p:nvPr/>
        </p:nvPicPr>
        <p:blipFill>
          <a:blip r:embed="rId7"/>
          <a:srcRect/>
          <a:stretch>
            <a:fillRect/>
          </a:stretch>
        </p:blipFill>
        <p:spPr bwMode="auto">
          <a:xfrm>
            <a:off x="6215073" y="2928934"/>
            <a:ext cx="2404365" cy="32861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eorg-simon-ohm2.jpg">
            <a:hlinkClick r:id="rId2"/>
          </p:cNvPr>
          <p:cNvPicPr>
            <a:picLocks noChangeAspect="1" noChangeArrowheads="1"/>
          </p:cNvPicPr>
          <p:nvPr/>
        </p:nvPicPr>
        <p:blipFill>
          <a:blip r:embed="rId3"/>
          <a:srcRect/>
          <a:stretch>
            <a:fillRect/>
          </a:stretch>
        </p:blipFill>
        <p:spPr bwMode="auto">
          <a:xfrm>
            <a:off x="0" y="1214422"/>
            <a:ext cx="3025783" cy="3571900"/>
          </a:xfrm>
          <a:prstGeom prst="rect">
            <a:avLst/>
          </a:prstGeom>
          <a:noFill/>
        </p:spPr>
      </p:pic>
      <p:sp>
        <p:nvSpPr>
          <p:cNvPr id="3" name="Прямоугольник 2"/>
          <p:cNvSpPr/>
          <p:nvPr/>
        </p:nvSpPr>
        <p:spPr>
          <a:xfrm>
            <a:off x="571472" y="4643446"/>
            <a:ext cx="1799980" cy="369332"/>
          </a:xfrm>
          <a:prstGeom prst="rect">
            <a:avLst/>
          </a:prstGeom>
        </p:spPr>
        <p:txBody>
          <a:bodyPr wrap="square">
            <a:spAutoFit/>
          </a:bodyPr>
          <a:lstStyle/>
          <a:p>
            <a:r>
              <a:rPr lang="ru-RU" b="1" dirty="0" smtClean="0"/>
              <a:t>Георг Симон Ом</a:t>
            </a:r>
            <a:endParaRPr lang="ru-RU" dirty="0"/>
          </a:p>
        </p:txBody>
      </p:sp>
      <p:pic>
        <p:nvPicPr>
          <p:cNvPr id="18436" name="Picture 4" descr="Carl Friedrich Gauss.jpg">
            <a:hlinkClick r:id="rId4"/>
          </p:cNvPr>
          <p:cNvPicPr>
            <a:picLocks noChangeAspect="1" noChangeArrowheads="1"/>
          </p:cNvPicPr>
          <p:nvPr/>
        </p:nvPicPr>
        <p:blipFill>
          <a:blip r:embed="rId5"/>
          <a:srcRect/>
          <a:stretch>
            <a:fillRect/>
          </a:stretch>
        </p:blipFill>
        <p:spPr bwMode="auto">
          <a:xfrm>
            <a:off x="3143240" y="1285860"/>
            <a:ext cx="2619392" cy="3357586"/>
          </a:xfrm>
          <a:prstGeom prst="rect">
            <a:avLst/>
          </a:prstGeom>
          <a:noFill/>
        </p:spPr>
      </p:pic>
      <p:sp>
        <p:nvSpPr>
          <p:cNvPr id="5" name="Прямоугольник 4"/>
          <p:cNvSpPr/>
          <p:nvPr/>
        </p:nvSpPr>
        <p:spPr>
          <a:xfrm>
            <a:off x="3286116" y="4643446"/>
            <a:ext cx="2643206" cy="369332"/>
          </a:xfrm>
          <a:prstGeom prst="rect">
            <a:avLst/>
          </a:prstGeom>
        </p:spPr>
        <p:txBody>
          <a:bodyPr wrap="square">
            <a:spAutoFit/>
          </a:bodyPr>
          <a:lstStyle/>
          <a:p>
            <a:r>
              <a:rPr lang="ru-RU" b="1" dirty="0" smtClean="0"/>
              <a:t>Карл Фридрих Гаусс</a:t>
            </a:r>
            <a:endParaRPr lang="ru-RU" dirty="0"/>
          </a:p>
        </p:txBody>
      </p:sp>
      <p:pic>
        <p:nvPicPr>
          <p:cNvPr id="18438" name="Picture 6" descr="M Faraday Th Phillips oil 1842.jpg">
            <a:hlinkClick r:id="rId6"/>
          </p:cNvPr>
          <p:cNvPicPr>
            <a:picLocks noChangeAspect="1" noChangeArrowheads="1"/>
          </p:cNvPicPr>
          <p:nvPr/>
        </p:nvPicPr>
        <p:blipFill>
          <a:blip r:embed="rId7"/>
          <a:srcRect/>
          <a:stretch>
            <a:fillRect/>
          </a:stretch>
        </p:blipFill>
        <p:spPr bwMode="auto">
          <a:xfrm>
            <a:off x="6215074" y="1357298"/>
            <a:ext cx="2571768" cy="3331610"/>
          </a:xfrm>
          <a:prstGeom prst="rect">
            <a:avLst/>
          </a:prstGeom>
          <a:noFill/>
        </p:spPr>
      </p:pic>
      <p:sp>
        <p:nvSpPr>
          <p:cNvPr id="7" name="Прямоугольник 6"/>
          <p:cNvSpPr/>
          <p:nvPr/>
        </p:nvSpPr>
        <p:spPr>
          <a:xfrm>
            <a:off x="6572264" y="4714884"/>
            <a:ext cx="1811393" cy="369332"/>
          </a:xfrm>
          <a:prstGeom prst="rect">
            <a:avLst/>
          </a:prstGeom>
        </p:spPr>
        <p:txBody>
          <a:bodyPr wrap="none">
            <a:spAutoFit/>
          </a:bodyPr>
          <a:lstStyle/>
          <a:p>
            <a:r>
              <a:rPr lang="ru-RU" b="1" dirty="0" smtClean="0"/>
              <a:t>Майкл Фарадей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786874" cy="3139321"/>
          </a:xfrm>
          <a:prstGeom prst="rect">
            <a:avLst/>
          </a:prstGeom>
        </p:spPr>
        <p:txBody>
          <a:bodyPr wrap="square">
            <a:spAutoFit/>
          </a:bodyPr>
          <a:lstStyle/>
          <a:p>
            <a:r>
              <a:rPr lang="ru-RU" dirty="0" smtClean="0"/>
              <a:t>Начиная </a:t>
            </a:r>
            <a:r>
              <a:rPr lang="ru-RU" b="1" dirty="0" smtClean="0"/>
              <a:t>с XIX века </a:t>
            </a:r>
            <a:r>
              <a:rPr lang="ru-RU" dirty="0" smtClean="0"/>
              <a:t>электричество плотно входит в жизнь современной цивилизации. Электричество используют для освещения (</a:t>
            </a:r>
            <a:r>
              <a:rPr lang="ru-RU" i="1" dirty="0" smtClean="0"/>
              <a:t>электрическая лампа</a:t>
            </a:r>
            <a:r>
              <a:rPr lang="ru-RU" dirty="0" smtClean="0"/>
              <a:t>) и передачи информации (</a:t>
            </a:r>
            <a:r>
              <a:rPr lang="ru-RU" i="1" dirty="0" smtClean="0"/>
              <a:t>телеграф, телефон, радио, телевидение</a:t>
            </a:r>
            <a:r>
              <a:rPr lang="ru-RU" dirty="0" smtClean="0"/>
              <a:t>), а также для приведения механизмов в движение (</a:t>
            </a:r>
            <a:r>
              <a:rPr lang="ru-RU" i="1" dirty="0" smtClean="0"/>
              <a:t>электродвигатель</a:t>
            </a:r>
            <a:r>
              <a:rPr lang="ru-RU" dirty="0" smtClean="0"/>
              <a:t>), что активно используется на транспорте</a:t>
            </a:r>
            <a:r>
              <a:rPr lang="ru-RU" baseline="30000" dirty="0" smtClean="0"/>
              <a:t>[</a:t>
            </a:r>
            <a:r>
              <a:rPr lang="ru-RU" dirty="0" smtClean="0"/>
              <a:t> (</a:t>
            </a:r>
            <a:r>
              <a:rPr lang="ru-RU" i="1" dirty="0" smtClean="0"/>
              <a:t>трамвай, метро, троллейбус, электричка</a:t>
            </a:r>
            <a:r>
              <a:rPr lang="ru-RU" dirty="0" smtClean="0"/>
              <a:t>) и в бытовой технике (</a:t>
            </a:r>
            <a:r>
              <a:rPr lang="ru-RU" i="1" dirty="0" smtClean="0"/>
              <a:t>утюг, кухонный комбайн, стиральная машина, посудомоечная машина</a:t>
            </a:r>
            <a:r>
              <a:rPr lang="ru-RU" dirty="0" smtClean="0"/>
              <a:t>).</a:t>
            </a:r>
          </a:p>
          <a:p>
            <a:r>
              <a:rPr lang="ru-RU" dirty="0" smtClean="0"/>
              <a:t>В целях получения электричества созданы оснащенные </a:t>
            </a:r>
            <a:r>
              <a:rPr lang="ru-RU" b="1" dirty="0" smtClean="0"/>
              <a:t>электрогенераторами</a:t>
            </a:r>
            <a:r>
              <a:rPr lang="ru-RU" b="1" dirty="0"/>
              <a:t> </a:t>
            </a:r>
            <a:r>
              <a:rPr lang="ru-RU" b="1" dirty="0" smtClean="0"/>
              <a:t>электростанции</a:t>
            </a:r>
            <a:r>
              <a:rPr lang="ru-RU" dirty="0" smtClean="0"/>
              <a:t>, а для его хранения — </a:t>
            </a:r>
            <a:r>
              <a:rPr lang="ru-RU" b="1" dirty="0" smtClean="0"/>
              <a:t>аккумуляторы</a:t>
            </a:r>
            <a:r>
              <a:rPr lang="ru-RU" dirty="0" smtClean="0"/>
              <a:t> и </a:t>
            </a:r>
            <a:r>
              <a:rPr lang="ru-RU" b="1" dirty="0" smtClean="0"/>
              <a:t>электрические батареи</a:t>
            </a:r>
            <a:r>
              <a:rPr lang="ru-RU" dirty="0" smtClean="0"/>
              <a:t>.</a:t>
            </a:r>
          </a:p>
          <a:p>
            <a:r>
              <a:rPr lang="ru-RU" dirty="0" smtClean="0"/>
              <a:t>Сегодня также электричество используют для получения материалов (</a:t>
            </a:r>
            <a:r>
              <a:rPr lang="ru-RU" b="1" dirty="0" smtClean="0"/>
              <a:t>электролиз</a:t>
            </a:r>
            <a:r>
              <a:rPr lang="ru-RU" dirty="0" smtClean="0"/>
              <a:t>), для их обработки (сварка, сверление, резка), умерщвления преступников (</a:t>
            </a:r>
            <a:r>
              <a:rPr lang="ru-RU" b="1" dirty="0" smtClean="0"/>
              <a:t>электрический стул</a:t>
            </a:r>
            <a:r>
              <a:rPr lang="ru-RU" dirty="0" smtClean="0"/>
              <a:t>) и создания музыки (</a:t>
            </a:r>
            <a:r>
              <a:rPr lang="ru-RU" b="1" dirty="0" smtClean="0"/>
              <a:t>электрогитара</a:t>
            </a:r>
            <a:r>
              <a:rPr lang="ru-RU" dirty="0" smtClean="0"/>
              <a:t>).</a:t>
            </a:r>
            <a:endParaRPr lang="ru-RU" dirty="0"/>
          </a:p>
        </p:txBody>
      </p:sp>
      <p:pic>
        <p:nvPicPr>
          <p:cNvPr id="19458" name="Picture 2" descr="http://foraenergy.ru/wp-content/uploads/2011/04/elektr-300x225.jpg"/>
          <p:cNvPicPr>
            <a:picLocks noChangeAspect="1" noChangeArrowheads="1"/>
          </p:cNvPicPr>
          <p:nvPr/>
        </p:nvPicPr>
        <p:blipFill>
          <a:blip r:embed="rId2"/>
          <a:srcRect/>
          <a:stretch>
            <a:fillRect/>
          </a:stretch>
        </p:blipFill>
        <p:spPr bwMode="auto">
          <a:xfrm>
            <a:off x="0" y="3214686"/>
            <a:ext cx="4476781" cy="3357586"/>
          </a:xfrm>
          <a:prstGeom prst="rect">
            <a:avLst/>
          </a:prstGeom>
          <a:noFill/>
        </p:spPr>
      </p:pic>
      <p:pic>
        <p:nvPicPr>
          <p:cNvPr id="19462" name="Picture 6" descr="http://otzhiga.net/uploads/posts/2008-12/1230565523_4.jpg"/>
          <p:cNvPicPr>
            <a:picLocks noChangeAspect="1" noChangeArrowheads="1"/>
          </p:cNvPicPr>
          <p:nvPr/>
        </p:nvPicPr>
        <p:blipFill>
          <a:blip r:embed="rId3"/>
          <a:srcRect/>
          <a:stretch>
            <a:fillRect/>
          </a:stretch>
        </p:blipFill>
        <p:spPr bwMode="auto">
          <a:xfrm>
            <a:off x="4500562" y="3286124"/>
            <a:ext cx="4476781" cy="335758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001156" cy="646331"/>
          </a:xfrm>
          <a:prstGeom prst="rect">
            <a:avLst/>
          </a:prstGeom>
        </p:spPr>
        <p:txBody>
          <a:bodyPr wrap="square">
            <a:spAutoFit/>
          </a:bodyPr>
          <a:lstStyle/>
          <a:p>
            <a:r>
              <a:rPr lang="ru-RU" dirty="0" smtClean="0"/>
              <a:t>Развитие цивилизации на нашей планете сопровождается непрерывным ростом ежегодного энергопотребления. </a:t>
            </a:r>
            <a:endParaRPr lang="ru-RU" dirty="0"/>
          </a:p>
        </p:txBody>
      </p:sp>
      <p:sp>
        <p:nvSpPr>
          <p:cNvPr id="4" name="Прямоугольник 3"/>
          <p:cNvSpPr/>
          <p:nvPr/>
        </p:nvSpPr>
        <p:spPr>
          <a:xfrm>
            <a:off x="3643306" y="571480"/>
            <a:ext cx="2212337" cy="461665"/>
          </a:xfrm>
          <a:prstGeom prst="rect">
            <a:avLst/>
          </a:prstGeom>
        </p:spPr>
        <p:txBody>
          <a:bodyPr wrap="none">
            <a:spAutoFit/>
          </a:bodyPr>
          <a:lstStyle/>
          <a:p>
            <a:r>
              <a:rPr lang="ru-RU" sz="2400" b="1" dirty="0" smtClean="0"/>
              <a:t>Ресурсы Земли</a:t>
            </a:r>
            <a:endParaRPr lang="ru-RU" sz="2400" b="1" dirty="0"/>
          </a:p>
        </p:txBody>
      </p:sp>
      <p:sp>
        <p:nvSpPr>
          <p:cNvPr id="6" name="Стрелка вправо 5"/>
          <p:cNvSpPr/>
          <p:nvPr/>
        </p:nvSpPr>
        <p:spPr>
          <a:xfrm rot="2537107">
            <a:off x="5485297" y="1108447"/>
            <a:ext cx="857256" cy="285752"/>
          </a:xfrm>
          <a:prstGeom prst="rightArrow">
            <a:avLst>
              <a:gd name="adj1" fmla="val 50000"/>
              <a:gd name="adj2" fmla="val 137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1357290" y="1785926"/>
            <a:ext cx="1916871" cy="369332"/>
          </a:xfrm>
          <a:prstGeom prst="rect">
            <a:avLst/>
          </a:prstGeom>
        </p:spPr>
        <p:txBody>
          <a:bodyPr wrap="none">
            <a:spAutoFit/>
          </a:bodyPr>
          <a:lstStyle/>
          <a:p>
            <a:r>
              <a:rPr lang="ru-RU" b="1" i="1" dirty="0" smtClean="0"/>
              <a:t>возобновляемые</a:t>
            </a:r>
            <a:endParaRPr lang="ru-RU" b="1" dirty="0"/>
          </a:p>
        </p:txBody>
      </p:sp>
      <p:sp>
        <p:nvSpPr>
          <p:cNvPr id="8" name="Прямоугольник 7"/>
          <p:cNvSpPr/>
          <p:nvPr/>
        </p:nvSpPr>
        <p:spPr>
          <a:xfrm>
            <a:off x="5857884" y="1785926"/>
            <a:ext cx="2155718" cy="369332"/>
          </a:xfrm>
          <a:prstGeom prst="rect">
            <a:avLst/>
          </a:prstGeom>
        </p:spPr>
        <p:txBody>
          <a:bodyPr wrap="none">
            <a:spAutoFit/>
          </a:bodyPr>
          <a:lstStyle/>
          <a:p>
            <a:r>
              <a:rPr lang="ru-RU" b="1" i="1" dirty="0" smtClean="0"/>
              <a:t>невозобновляемые</a:t>
            </a:r>
            <a:endParaRPr lang="ru-RU" b="1" dirty="0"/>
          </a:p>
        </p:txBody>
      </p:sp>
      <p:sp>
        <p:nvSpPr>
          <p:cNvPr id="9" name="Стрелка вправо 8"/>
          <p:cNvSpPr/>
          <p:nvPr/>
        </p:nvSpPr>
        <p:spPr>
          <a:xfrm rot="8292489">
            <a:off x="2986525" y="1106529"/>
            <a:ext cx="857256" cy="285752"/>
          </a:xfrm>
          <a:prstGeom prst="rightArrow">
            <a:avLst>
              <a:gd name="adj1" fmla="val 50000"/>
              <a:gd name="adj2" fmla="val 137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428596" y="2071678"/>
            <a:ext cx="3428992" cy="646331"/>
          </a:xfrm>
          <a:prstGeom prst="rect">
            <a:avLst/>
          </a:prstGeom>
        </p:spPr>
        <p:txBody>
          <a:bodyPr wrap="square">
            <a:spAutoFit/>
          </a:bodyPr>
          <a:lstStyle/>
          <a:p>
            <a:r>
              <a:rPr lang="ru-RU" dirty="0" smtClean="0"/>
              <a:t>не прекратят существования, пока будут Солнце и Земля</a:t>
            </a:r>
            <a:endParaRPr lang="ru-RU" dirty="0"/>
          </a:p>
        </p:txBody>
      </p:sp>
      <p:sp>
        <p:nvSpPr>
          <p:cNvPr id="11" name="Прямоугольник 10"/>
          <p:cNvSpPr/>
          <p:nvPr/>
        </p:nvSpPr>
        <p:spPr>
          <a:xfrm>
            <a:off x="500034" y="2643182"/>
            <a:ext cx="2928958" cy="523220"/>
          </a:xfrm>
          <a:prstGeom prst="rect">
            <a:avLst/>
          </a:prstGeom>
        </p:spPr>
        <p:txBody>
          <a:bodyPr wrap="square">
            <a:spAutoFit/>
          </a:bodyPr>
          <a:lstStyle/>
          <a:p>
            <a:r>
              <a:rPr lang="ru-RU" sz="1400" i="1" dirty="0" smtClean="0"/>
              <a:t>(солнечная энергия, тепло Земли, приливы океанов, леса)</a:t>
            </a:r>
            <a:endParaRPr lang="ru-RU" sz="1400" i="1" dirty="0"/>
          </a:p>
        </p:txBody>
      </p:sp>
      <p:sp>
        <p:nvSpPr>
          <p:cNvPr id="12" name="Прямоугольник 11"/>
          <p:cNvSpPr/>
          <p:nvPr/>
        </p:nvSpPr>
        <p:spPr>
          <a:xfrm>
            <a:off x="4572000" y="2071678"/>
            <a:ext cx="4572000" cy="2862322"/>
          </a:xfrm>
          <a:prstGeom prst="rect">
            <a:avLst/>
          </a:prstGeom>
        </p:spPr>
        <p:txBody>
          <a:bodyPr>
            <a:spAutoFit/>
          </a:bodyPr>
          <a:lstStyle/>
          <a:p>
            <a:r>
              <a:rPr lang="ru-RU" dirty="0" smtClean="0"/>
              <a:t>не восполняются природой или восполняются гораздо медленнее, чем их расходуют люди. Скорость образования новых горючих ископаемых определить довольно трудно. В связи с этим оценки специалистов различаются более чем в 50 раз. Если даже принять самое большое это число, то все равно скорость накопления топлива в недрах Земли в тысячу раз меньше скорости его потребления. </a:t>
            </a:r>
            <a:endParaRPr lang="ru-RU" dirty="0"/>
          </a:p>
        </p:txBody>
      </p:sp>
      <p:sp>
        <p:nvSpPr>
          <p:cNvPr id="13" name="Прямоугольник 12"/>
          <p:cNvSpPr/>
          <p:nvPr/>
        </p:nvSpPr>
        <p:spPr>
          <a:xfrm>
            <a:off x="4643438" y="4857760"/>
            <a:ext cx="3642600" cy="369332"/>
          </a:xfrm>
          <a:prstGeom prst="rect">
            <a:avLst/>
          </a:prstGeom>
        </p:spPr>
        <p:txBody>
          <a:bodyPr wrap="none">
            <a:spAutoFit/>
          </a:bodyPr>
          <a:lstStyle/>
          <a:p>
            <a:r>
              <a:rPr lang="ru-RU" dirty="0" smtClean="0"/>
              <a:t>(</a:t>
            </a:r>
            <a:r>
              <a:rPr lang="ru-RU" i="1" dirty="0" smtClean="0"/>
              <a:t>нефть, газ, уголь, дрова, торф</a:t>
            </a:r>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4000496" cy="3139321"/>
          </a:xfrm>
          <a:prstGeom prst="rect">
            <a:avLst/>
          </a:prstGeom>
        </p:spPr>
        <p:txBody>
          <a:bodyPr wrap="square">
            <a:spAutoFit/>
          </a:bodyPr>
          <a:lstStyle/>
          <a:p>
            <a:r>
              <a:rPr lang="ru-RU" dirty="0" smtClean="0"/>
              <a:t>Наиболее распространенным энергоносителем на сегодняшний день является </a:t>
            </a:r>
            <a:r>
              <a:rPr lang="ru-RU" b="1" dirty="0" smtClean="0"/>
              <a:t>нефть</a:t>
            </a:r>
            <a:r>
              <a:rPr lang="ru-RU" dirty="0" smtClean="0"/>
              <a:t>, поскольку ее сравнительно легко добывать, транспортировать, очищать и использовать. Помимо этого, нефть также является сырьем для производства разнообразных синтетических материалов — красок, лекарств, синтетических волокон, пластмасс и т. д. </a:t>
            </a:r>
            <a:endParaRPr lang="ru-RU" dirty="0"/>
          </a:p>
        </p:txBody>
      </p:sp>
      <p:pic>
        <p:nvPicPr>
          <p:cNvPr id="20482" name="Picture 2" descr="http://www.bestreferat.ru/images/paper/99/84/5738499.png"/>
          <p:cNvPicPr>
            <a:picLocks noChangeAspect="1" noChangeArrowheads="1"/>
          </p:cNvPicPr>
          <p:nvPr/>
        </p:nvPicPr>
        <p:blipFill>
          <a:blip r:embed="rId2"/>
          <a:srcRect/>
          <a:stretch>
            <a:fillRect/>
          </a:stretch>
        </p:blipFill>
        <p:spPr bwMode="auto">
          <a:xfrm>
            <a:off x="4000464" y="10668"/>
            <a:ext cx="5143536" cy="684733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1392</Words>
  <Application>Microsoft Office PowerPoint</Application>
  <PresentationFormat>Экран (4:3)</PresentationFormat>
  <Paragraphs>107</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Экологические проблемы производства электрической энергии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проблемы производства электрической энергии</dc:title>
  <dc:creator>Admin</dc:creator>
  <cp:lastModifiedBy>Admin</cp:lastModifiedBy>
  <cp:revision>77</cp:revision>
  <dcterms:created xsi:type="dcterms:W3CDTF">2012-11-07T22:42:01Z</dcterms:created>
  <dcterms:modified xsi:type="dcterms:W3CDTF">2012-11-12T12:47:53Z</dcterms:modified>
</cp:coreProperties>
</file>