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74" r:id="rId19"/>
    <p:sldId id="267" r:id="rId20"/>
    <p:sldId id="276" r:id="rId21"/>
    <p:sldId id="27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B73C6F-E28C-43B8-943D-B5E3D74F1BF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9BA1A4-9B20-4B14-8B18-892315F6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53;&#1072;&#1084;&#1077;&#1076;&#1085;&#1080;%20-%2091.%20&#1055;&#1091;&#1090;&#1095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&#1047;&#1072;&#1103;&#1074;&#1083;&#1077;&#1085;&#1080;&#1077;%20&#1043;&#1086;&#1088;&#1073;&#1072;&#1095;&#1077;&#1074;&#1072;%20&#1086;%20&#1088;&#1072;&#1079;&#1074;&#1072;&#1083;&#1077;%20&#1057;&#1057;&#1057;&#1056;.%20&#1063;&#1090;&#1086;%20&#1085;&#1077;%20&#1087;&#1086;&#1082;&#1072;&#1079;&#1072;&#1083;&#1080;%20&#1087;&#1086;%20&#1058;&#1042;.mp4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prstTxWarp prst="textDeflateTop">
              <a:avLst>
                <a:gd name="adj" fmla="val 0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Перестройка в СССР( 1985-1991)</a:t>
            </a:r>
            <a:endParaRPr lang="ru-RU" sz="320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F:\-горбачев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2817"/>
            <a:ext cx="3384377" cy="3600400"/>
          </a:xfrm>
          <a:prstGeom prst="rect">
            <a:avLst/>
          </a:prstGeom>
          <a:noFill/>
        </p:spPr>
      </p:pic>
      <p:sp>
        <p:nvSpPr>
          <p:cNvPr id="23" name="Горизонтальный свиток 22"/>
          <p:cNvSpPr/>
          <p:nvPr/>
        </p:nvSpPr>
        <p:spPr>
          <a:xfrm>
            <a:off x="3995936" y="1412776"/>
            <a:ext cx="4968552" cy="417646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3095963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Распад СССР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образование СНГ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792088"/>
          </a:xfrm>
        </p:spPr>
        <p:txBody>
          <a:bodyPr>
            <a:prstTxWarp prst="textCurveUp">
              <a:avLst>
                <a:gd name="adj" fmla="val 7496"/>
              </a:avLst>
            </a:prstTxWarp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8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Конституционная</a:t>
            </a:r>
            <a:r>
              <a:rPr lang="ru-RU" sz="2400" dirty="0" smtClean="0">
                <a:solidFill>
                  <a:srgbClr val="008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реформа</a:t>
            </a:r>
            <a:r>
              <a:rPr lang="ru-RU" sz="2400" dirty="0" smtClean="0">
                <a:solidFill>
                  <a:srgbClr val="008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1990-1991 гг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2565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Была также поставлена</a:t>
            </a:r>
          </a:p>
          <a:p>
            <a:r>
              <a:rPr lang="ru-RU" sz="2400" dirty="0" smtClean="0"/>
              <a:t>                                              задача построения правового</a:t>
            </a:r>
          </a:p>
          <a:p>
            <a:r>
              <a:rPr lang="ru-RU" sz="2400" dirty="0" smtClean="0"/>
              <a:t>                                              государства, в котором</a:t>
            </a:r>
          </a:p>
          <a:p>
            <a:r>
              <a:rPr lang="ru-RU" sz="2400" dirty="0" smtClean="0"/>
              <a:t>                                              обеспечивается равенство</a:t>
            </a:r>
          </a:p>
          <a:p>
            <a:r>
              <a:rPr lang="ru-RU" sz="2400" dirty="0" smtClean="0"/>
              <a:t>                                              граждан перед законом. Для</a:t>
            </a:r>
          </a:p>
          <a:p>
            <a:r>
              <a:rPr lang="ru-RU" sz="2400" dirty="0" smtClean="0"/>
              <a:t>                                              этого была отменена </a:t>
            </a:r>
            <a:r>
              <a:rPr lang="ru-RU" sz="2400" dirty="0" smtClean="0">
                <a:solidFill>
                  <a:srgbClr val="FF0000"/>
                </a:solidFill>
              </a:rPr>
              <a:t>6-я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статья Конституции СССР</a:t>
            </a:r>
            <a:r>
              <a:rPr lang="ru-RU" sz="2400" dirty="0" smtClean="0"/>
              <a:t>, закреплявшая руководящее</a:t>
            </a:r>
          </a:p>
          <a:p>
            <a:pPr>
              <a:buNone/>
            </a:pPr>
            <a:r>
              <a:rPr lang="ru-RU" sz="2400" dirty="0" smtClean="0"/>
              <a:t>положение КПСС в обществе.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2" name="Picture 2" descr="F:\-горбачев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1124744"/>
            <a:ext cx="4392487" cy="2808311"/>
          </a:xfrm>
          <a:prstGeom prst="rect">
            <a:avLst/>
          </a:prstGeom>
          <a:noFill/>
        </p:spPr>
      </p:pic>
      <p:pic>
        <p:nvPicPr>
          <p:cNvPr id="5123" name="Picture 3" descr="F:\-горбачев\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7" y="5013176"/>
            <a:ext cx="3384375" cy="1512167"/>
          </a:xfrm>
          <a:prstGeom prst="rect">
            <a:avLst/>
          </a:prstGeom>
          <a:noFill/>
        </p:spPr>
      </p:pic>
      <p:pic>
        <p:nvPicPr>
          <p:cNvPr id="5124" name="Picture 4" descr="F:\-горбачев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4581128"/>
            <a:ext cx="295232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prstTxWarp prst="textWave2">
              <a:avLst>
                <a:gd name="adj1" fmla="val 12500"/>
                <a:gd name="adj2" fmla="val -2028"/>
              </a:avLst>
            </a:prstTxWarp>
            <a:normAutofit/>
          </a:bodyPr>
          <a:lstStyle/>
          <a:p>
            <a:r>
              <a:rPr lang="ru-RU" sz="2800" dirty="0" smtClean="0"/>
              <a:t> Формирование  </a:t>
            </a:r>
            <a:r>
              <a:rPr lang="ru-RU" sz="2800" dirty="0" smtClean="0">
                <a:solidFill>
                  <a:srgbClr val="FF0000"/>
                </a:solidFill>
              </a:rPr>
              <a:t>мно</a:t>
            </a:r>
            <a:r>
              <a:rPr lang="ru-RU" sz="2800" dirty="0" smtClean="0">
                <a:solidFill>
                  <a:srgbClr val="0070C0"/>
                </a:solidFill>
              </a:rPr>
              <a:t>гоп</a:t>
            </a:r>
            <a:r>
              <a:rPr lang="ru-RU" sz="2800" dirty="0" smtClean="0">
                <a:solidFill>
                  <a:srgbClr val="7030A0"/>
                </a:solidFill>
              </a:rPr>
              <a:t>арт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ийн</a:t>
            </a:r>
            <a:r>
              <a:rPr lang="ru-RU" sz="2800" dirty="0" smtClean="0">
                <a:solidFill>
                  <a:srgbClr val="008000"/>
                </a:solidFill>
              </a:rPr>
              <a:t>ости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err="1" smtClean="0"/>
              <a:t>Ормирование</a:t>
            </a:r>
            <a:r>
              <a:rPr lang="ru-RU" sz="2400" dirty="0" smtClean="0"/>
              <a:t>                   Формирование многопартийности</a:t>
            </a:r>
          </a:p>
          <a:p>
            <a:pPr>
              <a:buNone/>
            </a:pPr>
            <a:r>
              <a:rPr lang="ru-RU" sz="2400" dirty="0" smtClean="0"/>
              <a:t>                                          происходит на фоне</a:t>
            </a:r>
          </a:p>
          <a:p>
            <a:pPr>
              <a:buNone/>
            </a:pPr>
            <a:r>
              <a:rPr lang="ru-RU" sz="2400" dirty="0" smtClean="0"/>
              <a:t>                                          экономического коллапса. Полки</a:t>
            </a:r>
          </a:p>
          <a:p>
            <a:pPr>
              <a:buNone/>
            </a:pPr>
            <a:r>
              <a:rPr lang="ru-RU" sz="2400" dirty="0" smtClean="0"/>
              <a:t>                                          магазинов пусты. Народ начинает</a:t>
            </a:r>
          </a:p>
          <a:p>
            <a:pPr>
              <a:buNone/>
            </a:pPr>
            <a:r>
              <a:rPr lang="ru-RU" sz="2400" dirty="0" smtClean="0"/>
              <a:t>                                          проявлять свое недовольство</a:t>
            </a:r>
          </a:p>
          <a:p>
            <a:pPr>
              <a:buNone/>
            </a:pPr>
            <a:r>
              <a:rPr lang="ru-RU" sz="2400" dirty="0" smtClean="0"/>
              <a:t>открыто. В мае 1988 г. первой «оппозиционной» КПСС</a:t>
            </a:r>
          </a:p>
          <a:p>
            <a:pPr>
              <a:buNone/>
            </a:pPr>
            <a:r>
              <a:rPr lang="ru-RU" sz="2400" dirty="0" smtClean="0"/>
              <a:t>Партией провозгласил себя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800000"/>
                </a:solidFill>
              </a:rPr>
              <a:t>«Демократический союз»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В мае 1990 г. оформилась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Демократическая партия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России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r>
              <a:rPr lang="ru-RU" sz="2400" dirty="0" smtClean="0"/>
              <a:t> В ноябре возникла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99"/>
                </a:solidFill>
              </a:rPr>
              <a:t>Республиканская партия.</a:t>
            </a:r>
          </a:p>
          <a:p>
            <a:pPr>
              <a:buNone/>
            </a:pPr>
            <a:r>
              <a:rPr lang="ru-RU" sz="2400" i="1" dirty="0" smtClean="0"/>
              <a:t>                                          </a:t>
            </a:r>
            <a:endParaRPr lang="ru-RU" sz="2400" i="1" dirty="0"/>
          </a:p>
        </p:txBody>
      </p:sp>
      <p:pic>
        <p:nvPicPr>
          <p:cNvPr id="6146" name="Picture 2" descr="F:\-горбачев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3600400" cy="2016224"/>
          </a:xfrm>
          <a:prstGeom prst="rect">
            <a:avLst/>
          </a:prstGeom>
          <a:noFill/>
        </p:spPr>
      </p:pic>
      <p:pic>
        <p:nvPicPr>
          <p:cNvPr id="6147" name="Picture 3" descr="F:\-горбачев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3250" y="4149080"/>
            <a:ext cx="455123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1008112"/>
          </a:xfrm>
        </p:spPr>
        <p:txBody>
          <a:bodyPr>
            <a:prstTxWarp prst="textWave2">
              <a:avLst>
                <a:gd name="adj1" fmla="val 12500"/>
                <a:gd name="adj2" fmla="val -2728"/>
              </a:avLst>
            </a:prstTxWarp>
            <a:normAutofit/>
          </a:bodyPr>
          <a:lstStyle/>
          <a:p>
            <a:r>
              <a:rPr lang="ru-RU" sz="2800" dirty="0" smtClean="0"/>
              <a:t> Формирование  </a:t>
            </a:r>
            <a:r>
              <a:rPr lang="ru-RU" sz="2800" dirty="0" smtClean="0">
                <a:solidFill>
                  <a:srgbClr val="FF0000"/>
                </a:solidFill>
              </a:rPr>
              <a:t>мно</a:t>
            </a:r>
            <a:r>
              <a:rPr lang="ru-RU" sz="2800" dirty="0" smtClean="0">
                <a:solidFill>
                  <a:srgbClr val="00B050"/>
                </a:solidFill>
              </a:rPr>
              <a:t>гопа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рти</a:t>
            </a:r>
            <a:r>
              <a:rPr lang="ru-RU" sz="2800" dirty="0" smtClean="0"/>
              <a:t>йно</a:t>
            </a:r>
            <a:r>
              <a:rPr lang="ru-RU" sz="2800" dirty="0" smtClean="0">
                <a:solidFill>
                  <a:srgbClr val="002060"/>
                </a:solidFill>
              </a:rPr>
              <a:t>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 Постепенно было образовано</a:t>
            </a:r>
          </a:p>
          <a:p>
            <a:pPr>
              <a:buNone/>
            </a:pPr>
            <a:r>
              <a:rPr lang="ru-RU" sz="2400" dirty="0" smtClean="0"/>
              <a:t>                                         множество партий и движений.</a:t>
            </a:r>
          </a:p>
          <a:p>
            <a:pPr>
              <a:buNone/>
            </a:pPr>
            <a:r>
              <a:rPr lang="ru-RU" sz="2400" dirty="0" smtClean="0"/>
              <a:t>                                         При всем многообразии этих</a:t>
            </a:r>
          </a:p>
          <a:p>
            <a:pPr>
              <a:buNone/>
            </a:pPr>
            <a:r>
              <a:rPr lang="ru-RU" sz="2400" dirty="0" smtClean="0"/>
              <a:t>                                         партий, в центре борьбы </a:t>
            </a:r>
          </a:p>
          <a:p>
            <a:pPr>
              <a:buNone/>
            </a:pPr>
            <a:r>
              <a:rPr lang="ru-RU" sz="2400" dirty="0" smtClean="0"/>
              <a:t>                                         оказались два направления –</a:t>
            </a:r>
          </a:p>
          <a:p>
            <a:pPr>
              <a:buNone/>
            </a:pPr>
            <a:r>
              <a:rPr lang="ru-RU" sz="2400" dirty="0" smtClean="0"/>
              <a:t>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коммунистическое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0070C0"/>
                </a:solidFill>
              </a:rPr>
              <a:t>либеральное.</a:t>
            </a:r>
          </a:p>
          <a:p>
            <a:pPr>
              <a:buNone/>
            </a:pPr>
            <a:r>
              <a:rPr lang="ru-RU" sz="2400" dirty="0" smtClean="0"/>
              <a:t>В руководстве КПСС участились</a:t>
            </a:r>
          </a:p>
          <a:p>
            <a:pPr>
              <a:buNone/>
            </a:pPr>
            <a:r>
              <a:rPr lang="ru-RU" sz="2400" dirty="0" smtClean="0"/>
              <a:t>нападки на Горбачева и перестроечный</a:t>
            </a:r>
          </a:p>
          <a:p>
            <a:pPr>
              <a:buNone/>
            </a:pPr>
            <a:r>
              <a:rPr lang="ru-RU" sz="2400" dirty="0" smtClean="0"/>
              <a:t>курс. В июле 1991 г. Ряд членов ЦК</a:t>
            </a:r>
          </a:p>
          <a:p>
            <a:pPr>
              <a:buNone/>
            </a:pPr>
            <a:r>
              <a:rPr lang="ru-RU" sz="2400" dirty="0" smtClean="0"/>
              <a:t>потребовали его отставки.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171" name="Picture 3" descr="F:\-горбачев\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600400" cy="2664296"/>
          </a:xfrm>
          <a:prstGeom prst="rect">
            <a:avLst/>
          </a:prstGeom>
          <a:noFill/>
        </p:spPr>
      </p:pic>
      <p:pic>
        <p:nvPicPr>
          <p:cNvPr id="7172" name="Picture 4" descr="F:\-горбачев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077072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prstTxWarp prst="textStop">
              <a:avLst>
                <a:gd name="adj" fmla="val 14286"/>
              </a:avLst>
            </a:prstTxWarp>
            <a:norm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Национальная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800000"/>
                </a:solidFill>
              </a:rPr>
              <a:t>политика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000099"/>
                </a:solidFill>
              </a:rPr>
              <a:t>межнациональные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отношения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472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1. Погромы и истребление</a:t>
            </a:r>
          </a:p>
          <a:p>
            <a:r>
              <a:rPr lang="ru-RU" sz="2400" dirty="0" smtClean="0"/>
              <a:t>                                              армян в пригороде Баку –</a:t>
            </a:r>
          </a:p>
          <a:p>
            <a:r>
              <a:rPr lang="ru-RU" sz="2400" dirty="0" smtClean="0"/>
              <a:t>                                              городе Сумгаите в 1988 г..</a:t>
            </a:r>
          </a:p>
          <a:p>
            <a:r>
              <a:rPr lang="ru-RU" sz="2400" dirty="0" smtClean="0"/>
              <a:t>                                              2.В 1989 г. в Тбилиси силами</a:t>
            </a:r>
          </a:p>
          <a:p>
            <a:r>
              <a:rPr lang="ru-RU" sz="2400" dirty="0" smtClean="0"/>
              <a:t>                                              Советской армии была</a:t>
            </a:r>
          </a:p>
          <a:p>
            <a:r>
              <a:rPr lang="ru-RU" sz="2400" dirty="0" smtClean="0"/>
              <a:t>                                              разогнана демонстрация</a:t>
            </a:r>
          </a:p>
          <a:p>
            <a:pPr>
              <a:buNone/>
            </a:pPr>
            <a:r>
              <a:rPr lang="ru-RU" sz="2400" dirty="0" smtClean="0"/>
              <a:t>сторонников выхода Грузии из состава СССР.</a:t>
            </a:r>
          </a:p>
          <a:p>
            <a:pPr>
              <a:buNone/>
            </a:pPr>
            <a:r>
              <a:rPr lang="ru-RU" sz="2400" dirty="0" smtClean="0"/>
              <a:t>3.В 1989 г. Литва приняла Декларацию о суверенитете.</a:t>
            </a:r>
          </a:p>
          <a:p>
            <a:pPr>
              <a:buNone/>
            </a:pPr>
            <a:r>
              <a:rPr lang="ru-RU" sz="2400" dirty="0" smtClean="0"/>
              <a:t>4.Конфликт в Ферганской долине между узбеками и</a:t>
            </a:r>
          </a:p>
          <a:p>
            <a:pPr>
              <a:buNone/>
            </a:pPr>
            <a:r>
              <a:rPr lang="ru-RU" sz="2400" dirty="0" smtClean="0"/>
              <a:t>турками - </a:t>
            </a:r>
            <a:r>
              <a:rPr lang="ru-RU" sz="2400" dirty="0" err="1" smtClean="0"/>
              <a:t>месхетинцами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Все это заставило руководство СССР принять меры по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оформлению нового Союзного договора.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8194" name="Picture 2" descr="F:\-горбачев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3330575"/>
            <a:ext cx="304800" cy="196850"/>
          </a:xfrm>
          <a:prstGeom prst="rect">
            <a:avLst/>
          </a:prstGeom>
          <a:noFill/>
        </p:spPr>
      </p:pic>
      <p:pic>
        <p:nvPicPr>
          <p:cNvPr id="8195" name="Picture 3" descr="F:\-горбачев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52736"/>
            <a:ext cx="4472880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prstTxWarp prst="textCurveUp">
              <a:avLst>
                <a:gd name="adj" fmla="val 0"/>
              </a:avLst>
            </a:prstTxWarp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Августовский</a:t>
            </a:r>
            <a:r>
              <a:rPr lang="ru-RU" sz="24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политический кризис и его </a:t>
            </a:r>
            <a:r>
              <a:rPr lang="ru-RU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последствия</a:t>
            </a:r>
            <a:r>
              <a:rPr lang="ru-RU" sz="24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272808" cy="4569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F:\-горбачев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96752"/>
            <a:ext cx="741682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prstTxWarp prst="textWave2">
              <a:avLst>
                <a:gd name="adj1" fmla="val 0"/>
                <a:gd name="adj2" fmla="val -927"/>
              </a:avLst>
            </a:prstTxWarp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Августовский политический кризис 1991 г. и его последствия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8352928" cy="5472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2400" b="1" dirty="0" smtClean="0"/>
              <a:t>Стремясь не допустить подписания</a:t>
            </a:r>
          </a:p>
          <a:p>
            <a:pPr>
              <a:buNone/>
            </a:pPr>
            <a:r>
              <a:rPr lang="ru-RU" sz="2400" b="1" dirty="0" smtClean="0"/>
              <a:t>                                 нового Союзного договора, </a:t>
            </a:r>
          </a:p>
          <a:p>
            <a:pPr>
              <a:buNone/>
            </a:pPr>
            <a:r>
              <a:rPr lang="ru-RU" sz="2400" b="1" dirty="0" smtClean="0"/>
              <a:t>                                 консервативные силы в отсутствие</a:t>
            </a:r>
          </a:p>
          <a:p>
            <a:pPr>
              <a:buNone/>
            </a:pPr>
            <a:r>
              <a:rPr lang="ru-RU" sz="2400" b="1" dirty="0" smtClean="0"/>
              <a:t>                                 Президента Горбачева в ночь на 19</a:t>
            </a:r>
          </a:p>
          <a:p>
            <a:pPr>
              <a:buNone/>
            </a:pPr>
            <a:r>
              <a:rPr lang="ru-RU" sz="2400" b="1" dirty="0" smtClean="0"/>
              <a:t>                                 августа 1991 г. создали</a:t>
            </a:r>
          </a:p>
          <a:p>
            <a:pPr>
              <a:buNone/>
            </a:pPr>
            <a:r>
              <a:rPr lang="ru-RU" sz="2400" b="1" dirty="0" smtClean="0"/>
              <a:t>                                 Государственный комитет по</a:t>
            </a:r>
          </a:p>
          <a:p>
            <a:pPr>
              <a:buNone/>
            </a:pPr>
            <a:r>
              <a:rPr lang="ru-RU" sz="2400" b="1" dirty="0" smtClean="0"/>
              <a:t>                                 чрезвычайному положению </a:t>
            </a:r>
            <a:r>
              <a:rPr lang="ru-RU" sz="2400" b="1" dirty="0" smtClean="0">
                <a:solidFill>
                  <a:srgbClr val="FF0000"/>
                </a:solidFill>
              </a:rPr>
              <a:t>(ГКЧП), </a:t>
            </a:r>
            <a:r>
              <a:rPr lang="ru-RU" sz="2400" b="1" dirty="0" smtClean="0"/>
              <a:t>в</a:t>
            </a:r>
          </a:p>
          <a:p>
            <a:pPr>
              <a:buNone/>
            </a:pPr>
            <a:r>
              <a:rPr lang="ru-RU" sz="2400" b="1" dirty="0" smtClean="0"/>
              <a:t>                                 который вошли </a:t>
            </a:r>
            <a:r>
              <a:rPr lang="ru-RU" sz="2400" b="1" dirty="0" err="1" smtClean="0"/>
              <a:t>Г.Янаев</a:t>
            </a:r>
            <a:r>
              <a:rPr lang="ru-RU" sz="2400" b="1" dirty="0" smtClean="0"/>
              <a:t>, В.Павлов,</a:t>
            </a:r>
          </a:p>
          <a:p>
            <a:pPr>
              <a:buNone/>
            </a:pPr>
            <a:r>
              <a:rPr lang="ru-RU" sz="2400" b="1" dirty="0" smtClean="0"/>
              <a:t>                                 Д.Язов, В.Крючков, </a:t>
            </a:r>
            <a:r>
              <a:rPr lang="ru-RU" sz="2400" b="1" dirty="0" err="1" smtClean="0"/>
              <a:t>Б.Пуго</a:t>
            </a:r>
            <a:r>
              <a:rPr lang="ru-RU" sz="2400" b="1" dirty="0" smtClean="0"/>
              <a:t>. В Москву</a:t>
            </a:r>
          </a:p>
          <a:p>
            <a:pPr>
              <a:buNone/>
            </a:pPr>
            <a:r>
              <a:rPr lang="ru-RU" sz="2400" b="1" dirty="0" smtClean="0"/>
              <a:t>были введены войска. По призыву Президента России</a:t>
            </a:r>
          </a:p>
          <a:p>
            <a:pPr>
              <a:buNone/>
            </a:pPr>
            <a:r>
              <a:rPr lang="ru-RU" sz="2400" b="1" dirty="0" smtClean="0"/>
              <a:t>десятки тысяч москвичей заняли оборону вокруг</a:t>
            </a:r>
          </a:p>
          <a:p>
            <a:pPr>
              <a:buNone/>
            </a:pPr>
            <a:r>
              <a:rPr lang="ru-RU" sz="2400" b="1" dirty="0" smtClean="0"/>
              <a:t>    Белого дома.</a:t>
            </a:r>
            <a:endParaRPr lang="ru-RU" b="1" dirty="0"/>
          </a:p>
        </p:txBody>
      </p:sp>
      <p:pic>
        <p:nvPicPr>
          <p:cNvPr id="5" name="Picture 4" descr="БНЕльцин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96752"/>
            <a:ext cx="29530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792088"/>
          </a:xfrm>
        </p:spPr>
        <p:txBody>
          <a:bodyPr>
            <a:prstTxWarp prst="textCurveUp">
              <a:avLst>
                <a:gd name="adj" fmla="val 0"/>
              </a:avLst>
            </a:prstTxWarp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000099">
                      <a:alpha val="60000"/>
                    </a:srgbClr>
                  </a:glow>
                </a:effectLst>
              </a:rPr>
              <a:t>Последствия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000099">
                      <a:alpha val="60000"/>
                    </a:srgbClr>
                  </a:glow>
                </a:effectLst>
              </a:rPr>
              <a:t>августовского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000099">
                      <a:alpha val="60000"/>
                    </a:srgbClr>
                  </a:glow>
                </a:effectLst>
              </a:rPr>
              <a:t>политического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000099">
                      <a:alpha val="60000"/>
                    </a:srgbClr>
                  </a:glow>
                </a:effectLst>
              </a:rPr>
              <a:t>кризиса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21 августа была созвана чрезвычайная сессия </a:t>
            </a:r>
          </a:p>
          <a:p>
            <a:pPr>
              <a:buNone/>
            </a:pPr>
            <a:r>
              <a:rPr lang="ru-RU" sz="2400" dirty="0" smtClean="0"/>
              <a:t>Верховного Совета России, поддержавшая руководство</a:t>
            </a:r>
          </a:p>
          <a:p>
            <a:pPr>
              <a:buNone/>
            </a:pPr>
            <a:r>
              <a:rPr lang="ru-RU" sz="2400" dirty="0" smtClean="0"/>
              <a:t>республики. Президент СССР возвратился в Москву,</a:t>
            </a:r>
          </a:p>
          <a:p>
            <a:pPr>
              <a:buNone/>
            </a:pPr>
            <a:r>
              <a:rPr lang="ru-RU" sz="2400" dirty="0" smtClean="0"/>
              <a:t>Члены ГКЧП были арестованы. В декабре 1991 г. Лидеры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России, Украины и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Белоруссии заявили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о намерении создать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</a:t>
            </a:r>
            <a:r>
              <a:rPr lang="ru-RU" sz="2400" dirty="0" smtClean="0">
                <a:solidFill>
                  <a:srgbClr val="000099"/>
                </a:solidFill>
              </a:rPr>
              <a:t>Содружество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                                                              Независимых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                                                              Государств.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1027" name="Picture 3" descr="F:\-горбачев\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924944"/>
            <a:ext cx="5616624" cy="3672408"/>
          </a:xfrm>
          <a:prstGeom prst="rect">
            <a:avLst/>
          </a:prstGeom>
          <a:noFill/>
        </p:spPr>
      </p:pic>
      <p:pic>
        <p:nvPicPr>
          <p:cNvPr id="6" name="Picture 4" descr="Флаг Росс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3" y="3068960"/>
            <a:ext cx="446449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628"/>
            <a:ext cx="7467600" cy="1143000"/>
          </a:xfrm>
        </p:spPr>
        <p:txBody>
          <a:bodyPr/>
          <a:lstStyle/>
          <a:p>
            <a:pPr algn="ctr"/>
            <a:r>
              <a:rPr lang="ru-RU" b="1" dirty="0">
                <a:latin typeface="Arial Black" pitchFamily="34" charset="0"/>
              </a:rPr>
              <a:t>Последствия </a:t>
            </a:r>
            <a:r>
              <a:rPr lang="ru-RU" b="1" dirty="0" smtClean="0">
                <a:latin typeface="Arial Black" pitchFamily="34" charset="0"/>
              </a:rPr>
              <a:t>путча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657600" cy="45259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запрет КПСС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-распад СССР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-подписание нового союзного договора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Создание СНГ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 8 декабря 1991г. Беловежское соглашение(Ельцин, Кравчук, Шушкевич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764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7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kern="0" dirty="0">
                <a:solidFill>
                  <a:srgbClr val="C00000"/>
                </a:solidFill>
                <a:latin typeface="Arial Black" pitchFamily="34" charset="0"/>
                <a:cs typeface="Arial"/>
              </a:rPr>
              <a:t>Создание СНГ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 декабря 1991г.</a:t>
            </a:r>
            <a:r>
              <a:rPr lang="ru-RU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11 республик</a:t>
            </a:r>
            <a:r>
              <a:rPr lang="ru-RU" sz="3200" dirty="0" smtClean="0"/>
              <a:t> подписали договор о создании </a:t>
            </a:r>
            <a:r>
              <a:rPr lang="ru-RU" sz="3200" b="1" i="1" dirty="0" smtClean="0">
                <a:solidFill>
                  <a:srgbClr val="CC0000"/>
                </a:solidFill>
              </a:rPr>
              <a:t>С</a:t>
            </a:r>
            <a:r>
              <a:rPr lang="ru-RU" sz="3200" dirty="0" smtClean="0"/>
              <a:t>одружества </a:t>
            </a:r>
            <a:r>
              <a:rPr lang="ru-RU" sz="3200" b="1" i="1" dirty="0" smtClean="0">
                <a:solidFill>
                  <a:srgbClr val="CC0000"/>
                </a:solidFill>
              </a:rPr>
              <a:t>Н</a:t>
            </a:r>
            <a:r>
              <a:rPr lang="ru-RU" sz="3200" dirty="0" smtClean="0"/>
              <a:t>езависимых </a:t>
            </a:r>
            <a:r>
              <a:rPr lang="ru-RU" sz="3200" b="1" i="1" dirty="0" smtClean="0">
                <a:solidFill>
                  <a:srgbClr val="CC0000"/>
                </a:solidFill>
              </a:rPr>
              <a:t>Г</a:t>
            </a:r>
            <a:r>
              <a:rPr lang="ru-RU" sz="3200" dirty="0" smtClean="0"/>
              <a:t>осударств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57600" cy="40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0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1210464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 smtClean="0">
                <a:solidFill>
                  <a:srgbClr val="000099"/>
                </a:solidFill>
              </a:rPr>
              <a:t>декабре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1991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г.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800000"/>
                </a:solidFill>
              </a:rPr>
              <a:t>Президент Горбачев </a:t>
            </a:r>
            <a:r>
              <a:rPr lang="ru-RU" sz="2800" dirty="0" smtClean="0">
                <a:solidFill>
                  <a:srgbClr val="C00000"/>
                </a:solidFill>
              </a:rPr>
              <a:t>ушел в отставку. </a:t>
            </a:r>
            <a:r>
              <a:rPr lang="ru-RU" sz="2800" b="1" dirty="0" smtClean="0">
                <a:solidFill>
                  <a:srgbClr val="C00000"/>
                </a:solidFill>
              </a:rPr>
              <a:t>СССР</a:t>
            </a:r>
            <a:r>
              <a:rPr lang="ru-RU" sz="2800" dirty="0" smtClean="0">
                <a:solidFill>
                  <a:srgbClr val="C00000"/>
                </a:solidFill>
              </a:rPr>
              <a:t> прекратил свое существование.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-горбачев\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628800"/>
            <a:ext cx="4896544" cy="4968552"/>
          </a:xfrm>
          <a:prstGeom prst="rect">
            <a:avLst/>
          </a:prstGeom>
          <a:noFill/>
        </p:spPr>
      </p:pic>
      <p:pic>
        <p:nvPicPr>
          <p:cNvPr id="6" name="Picture 7" descr="http://upload.wikimedia.org/wikipedia/ru/3/3f/Gorbachev_the_portra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988840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prstTxWarp prst="textCascadeUp">
              <a:avLst/>
            </a:prstTxWarp>
            <a:normAutofit/>
          </a:bodyPr>
          <a:lstStyle/>
          <a:p>
            <a:r>
              <a:rPr lang="ru-RU" sz="4000" b="1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задание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урок</a:t>
            </a:r>
            <a:endParaRPr lang="ru-RU" sz="2400" b="1" dirty="0">
              <a:solidFill>
                <a:srgbClr val="008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1.Какие перемены в партии и государстве были проведены</a:t>
            </a:r>
          </a:p>
          <a:p>
            <a:pPr>
              <a:buNone/>
            </a:pPr>
            <a:r>
              <a:rPr lang="ru-RU" sz="2400" dirty="0" smtClean="0"/>
              <a:t>    в первые годы реформ?</a:t>
            </a:r>
          </a:p>
          <a:p>
            <a:pPr>
              <a:buNone/>
            </a:pPr>
            <a:r>
              <a:rPr lang="ru-RU" sz="2400" dirty="0" smtClean="0"/>
              <a:t> 2.Какие реформы были проведены в 1988-1990 годы?</a:t>
            </a:r>
          </a:p>
          <a:p>
            <a:pPr>
              <a:buNone/>
            </a:pPr>
            <a:r>
              <a:rPr lang="ru-RU" sz="2400" dirty="0" smtClean="0"/>
              <a:t>3.Что обозначает понятие </a:t>
            </a:r>
            <a:r>
              <a:rPr lang="ru-RU" sz="2400" dirty="0" smtClean="0">
                <a:solidFill>
                  <a:srgbClr val="008000"/>
                </a:solidFill>
              </a:rPr>
              <a:t>перестройка</a:t>
            </a:r>
            <a:r>
              <a:rPr lang="ru-RU" sz="2400" dirty="0" smtClean="0"/>
              <a:t>?</a:t>
            </a:r>
          </a:p>
          <a:p>
            <a:pPr>
              <a:buNone/>
            </a:pPr>
            <a:r>
              <a:rPr lang="ru-RU" sz="2400" dirty="0" smtClean="0"/>
              <a:t> 4.Как изменилось государственное</a:t>
            </a:r>
          </a:p>
          <a:p>
            <a:pPr>
              <a:buNone/>
            </a:pPr>
            <a:r>
              <a:rPr lang="ru-RU" sz="2400" dirty="0" smtClean="0"/>
              <a:t>    устройство за годы перестройки?</a:t>
            </a:r>
          </a:p>
          <a:p>
            <a:pPr>
              <a:buNone/>
            </a:pPr>
            <a:r>
              <a:rPr lang="ru-RU" sz="2400" dirty="0" smtClean="0"/>
              <a:t> 5.Почему произошло обострение</a:t>
            </a:r>
          </a:p>
          <a:p>
            <a:pPr>
              <a:buNone/>
            </a:pPr>
            <a:r>
              <a:rPr lang="ru-RU" sz="2400" dirty="0" smtClean="0"/>
              <a:t>    национального вопроса в </a:t>
            </a:r>
            <a:r>
              <a:rPr lang="ru-RU" sz="2400" dirty="0" smtClean="0">
                <a:solidFill>
                  <a:srgbClr val="FF0000"/>
                </a:solidFill>
              </a:rPr>
              <a:t>СССР</a:t>
            </a:r>
            <a:r>
              <a:rPr lang="ru-RU" sz="2400" dirty="0" smtClean="0"/>
              <a:t>?</a:t>
            </a:r>
          </a:p>
          <a:p>
            <a:pPr>
              <a:buNone/>
            </a:pPr>
            <a:r>
              <a:rPr lang="ru-RU" sz="2400" dirty="0" smtClean="0"/>
              <a:t> 6.Почему провалилась попытка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ГКЧП </a:t>
            </a:r>
            <a:r>
              <a:rPr lang="ru-RU" sz="2400" dirty="0" smtClean="0"/>
              <a:t>взять власть в свои руки?</a:t>
            </a:r>
            <a:endParaRPr lang="ru-RU" sz="2400" dirty="0"/>
          </a:p>
        </p:txBody>
      </p:sp>
      <p:pic>
        <p:nvPicPr>
          <p:cNvPr id="2051" name="Picture 3" descr="F:\-горбачев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996952"/>
            <a:ext cx="280831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836712"/>
            <a:ext cx="4625280" cy="528945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99"/>
                </a:solidFill>
                <a:cs typeface="Arial"/>
              </a:rPr>
              <a:t>«..</a:t>
            </a:r>
            <a:r>
              <a:rPr lang="ru-RU" sz="2800" b="1" kern="0" dirty="0">
                <a:solidFill>
                  <a:srgbClr val="000099"/>
                </a:solidFill>
                <a:cs typeface="Arial"/>
              </a:rPr>
              <a:t>ликвидирована тоталитарная система, лишившая страну возможности давно стать благополучной и процветающей…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000099"/>
                </a:solidFill>
                <a:cs typeface="Arial"/>
              </a:rPr>
              <a:t>    народы получили реальную свободу выбора пути своего самоопределения…»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ru-RU" sz="2800" kern="0" dirty="0">
                <a:solidFill>
                  <a:srgbClr val="000099"/>
                </a:solidFill>
                <a:cs typeface="Arial"/>
              </a:rPr>
              <a:t>    </a:t>
            </a:r>
            <a:r>
              <a:rPr lang="ru-RU" sz="2800" b="1" u="sng" kern="0" dirty="0">
                <a:solidFill>
                  <a:srgbClr val="C00000"/>
                </a:solidFill>
                <a:cs typeface="Arial"/>
              </a:rPr>
              <a:t>25 декабря 1991г</a:t>
            </a:r>
            <a:r>
              <a:rPr lang="ru-RU" sz="2800" b="1" kern="0" dirty="0">
                <a:solidFill>
                  <a:srgbClr val="C00000"/>
                </a:solidFill>
                <a:cs typeface="Arial"/>
              </a:rPr>
              <a:t>. из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C00000"/>
                </a:solidFill>
                <a:cs typeface="Arial"/>
              </a:rPr>
              <a:t>    выступления по ЦТ </a:t>
            </a:r>
            <a:endParaRPr lang="en-US" sz="2800" b="1" kern="0" dirty="0">
              <a:solidFill>
                <a:srgbClr val="C00000"/>
              </a:solidFill>
              <a:cs typeface="Arial"/>
            </a:endParaRPr>
          </a:p>
          <a:p>
            <a:endParaRPr lang="ru-RU" dirty="0"/>
          </a:p>
        </p:txBody>
      </p:sp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57600" cy="407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2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584" y="620688"/>
            <a:ext cx="7467600" cy="568863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А </a:t>
            </a:r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надо ли было затевать столь рискованный социальный эксперимент?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Был ли он объективно необходимым, предопределен предшествующим развитием</a:t>
            </a: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?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b="1" dirty="0" smtClean="0">
                <a:latin typeface="Arial" charset="0"/>
              </a:rPr>
              <a:t>Можно ли было сохранить СССР?- </a:t>
            </a:r>
            <a:r>
              <a:rPr lang="ru-RU" sz="4000" b="1" dirty="0" err="1" smtClean="0">
                <a:latin typeface="Arial" charset="0"/>
              </a:rPr>
              <a:t>д.з</a:t>
            </a:r>
            <a:r>
              <a:rPr lang="ru-RU" sz="4000" b="1" dirty="0" smtClean="0">
                <a:latin typeface="Arial" charset="0"/>
              </a:rPr>
              <a:t> § 16</a:t>
            </a:r>
            <a:endParaRPr lang="ru-RU" sz="4000" b="1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50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ЭЛЕКТРОННЫЕ  РЕСУРСЫ: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</a:t>
            </a:r>
            <a:r>
              <a:rPr lang="ru-RU" sz="2000" dirty="0" smtClean="0"/>
              <a:t>слайд:</a:t>
            </a:r>
            <a:r>
              <a:rPr lang="en-US" sz="2000" dirty="0" smtClean="0"/>
              <a:t> http://nnm.ru/b/oqskaa777-</a:t>
            </a:r>
            <a:r>
              <a:rPr lang="ru-RU" sz="2000" dirty="0" smtClean="0"/>
              <a:t> портрет Горбачева.</a:t>
            </a:r>
          </a:p>
          <a:p>
            <a:pPr>
              <a:buNone/>
            </a:pPr>
            <a:r>
              <a:rPr lang="ru-RU" sz="2000" dirty="0" smtClean="0"/>
              <a:t>2 слайд: </a:t>
            </a:r>
            <a:r>
              <a:rPr lang="en-US" sz="2000" dirty="0" smtClean="0"/>
              <a:t>http//www.doqpravda.ru – </a:t>
            </a:r>
            <a:r>
              <a:rPr lang="ru-RU" sz="2000" dirty="0" smtClean="0"/>
              <a:t>плакат</a:t>
            </a:r>
          </a:p>
          <a:p>
            <a:pPr>
              <a:buNone/>
            </a:pPr>
            <a:r>
              <a:rPr lang="ru-RU" sz="2000" dirty="0" smtClean="0"/>
              <a:t>3 слайд: </a:t>
            </a:r>
            <a:r>
              <a:rPr lang="en-US" sz="2000" dirty="0" smtClean="0"/>
              <a:t>http//info.sibnet.ru –</a:t>
            </a:r>
            <a:r>
              <a:rPr lang="ru-RU" sz="2000" dirty="0" smtClean="0"/>
              <a:t> Горбачев</a:t>
            </a:r>
          </a:p>
          <a:p>
            <a:pPr>
              <a:buNone/>
            </a:pPr>
            <a:r>
              <a:rPr lang="ru-RU" sz="2000" dirty="0" smtClean="0"/>
              <a:t>4 слайд: </a:t>
            </a:r>
            <a:r>
              <a:rPr lang="en-US" sz="2000" dirty="0" smtClean="0"/>
              <a:t>http://nnm/ru/bloks/ashkaa.ru ; http://www.rtr.spb.ru</a:t>
            </a:r>
          </a:p>
          <a:p>
            <a:pPr>
              <a:buNone/>
            </a:pPr>
            <a:r>
              <a:rPr lang="en-US" sz="2000" dirty="0" smtClean="0"/>
              <a:t>5 </a:t>
            </a:r>
            <a:r>
              <a:rPr lang="ru-RU" sz="2000" dirty="0" smtClean="0"/>
              <a:t>слайд: </a:t>
            </a:r>
            <a:r>
              <a:rPr lang="en-US" sz="2000" dirty="0" smtClean="0"/>
              <a:t>http://www.yeltsincenqer.ru ; www.ogoniok.com.ru </a:t>
            </a:r>
            <a:r>
              <a:rPr lang="ru-RU" sz="2000" dirty="0" smtClean="0"/>
              <a:t>–Ельцин и</a:t>
            </a:r>
          </a:p>
          <a:p>
            <a:pPr>
              <a:buNone/>
            </a:pPr>
            <a:r>
              <a:rPr lang="ru-RU" sz="2000" dirty="0" smtClean="0"/>
              <a:t>Горбачев. На демонстрации.</a:t>
            </a:r>
          </a:p>
          <a:p>
            <a:pPr>
              <a:buNone/>
            </a:pPr>
            <a:r>
              <a:rPr lang="ru-RU" sz="2000" dirty="0" smtClean="0"/>
              <a:t>6 слайд: </a:t>
            </a:r>
            <a:r>
              <a:rPr lang="en-US" sz="2000" dirty="0" smtClean="0"/>
              <a:t>http://metkere.com/tag/paqe.ru </a:t>
            </a:r>
            <a:r>
              <a:rPr lang="ru-RU" sz="2000" dirty="0" smtClean="0"/>
              <a:t>- очередь</a:t>
            </a:r>
          </a:p>
          <a:p>
            <a:pPr>
              <a:buNone/>
            </a:pPr>
            <a:r>
              <a:rPr lang="ru-RU" sz="2000" dirty="0" smtClean="0"/>
              <a:t>7 слайд:</a:t>
            </a:r>
            <a:r>
              <a:rPr lang="en-US" sz="2000" dirty="0" smtClean="0"/>
              <a:t> http://www.2ostrov.ru/forum </a:t>
            </a:r>
            <a:r>
              <a:rPr lang="ru-RU" sz="2000" dirty="0" smtClean="0"/>
              <a:t>-Сахаров ;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en-US" sz="2000" dirty="0" smtClean="0"/>
              <a:t>http://www.jewsh.ru</a:t>
            </a:r>
            <a:r>
              <a:rPr lang="ru-RU" sz="2000" dirty="0" smtClean="0"/>
              <a:t> – Горбачев</a:t>
            </a:r>
          </a:p>
          <a:p>
            <a:pPr>
              <a:buNone/>
            </a:pPr>
            <a:r>
              <a:rPr lang="ru-RU" sz="2000" dirty="0" smtClean="0"/>
              <a:t>8 слайд:</a:t>
            </a:r>
            <a:r>
              <a:rPr lang="en-US" sz="2000" dirty="0" smtClean="0"/>
              <a:t>http://graftio.com/catego.ru </a:t>
            </a:r>
            <a:r>
              <a:rPr lang="ru-RU" sz="2000" smtClean="0"/>
              <a:t>–национальная политика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9 -10 слайд:</a:t>
            </a:r>
            <a:r>
              <a:rPr lang="en-US" sz="2000" dirty="0" smtClean="0"/>
              <a:t>http://www.history/ost/ru </a:t>
            </a:r>
            <a:r>
              <a:rPr lang="ru-RU" sz="2000" dirty="0" smtClean="0"/>
              <a:t>– Ельцин</a:t>
            </a:r>
          </a:p>
          <a:p>
            <a:pPr>
              <a:buNone/>
            </a:pPr>
            <a:r>
              <a:rPr lang="ru-RU" sz="2000" dirty="0" smtClean="0"/>
              <a:t>11 слайд:</a:t>
            </a:r>
            <a:r>
              <a:rPr lang="en-US" sz="2000" dirty="0" smtClean="0"/>
              <a:t> http://www.baltika.fm/news.ru</a:t>
            </a:r>
            <a:r>
              <a:rPr lang="ru-RU" sz="2000" dirty="0" smtClean="0"/>
              <a:t>-демонстрация</a:t>
            </a:r>
          </a:p>
          <a:p>
            <a:pPr>
              <a:buNone/>
            </a:pPr>
            <a:r>
              <a:rPr lang="ru-RU" sz="2000" dirty="0" smtClean="0"/>
              <a:t>12 слайд: </a:t>
            </a:r>
            <a:r>
              <a:rPr lang="en-US" sz="2000" dirty="0" smtClean="0"/>
              <a:t>http://kozhuhovo.com/news.ru</a:t>
            </a:r>
            <a:r>
              <a:rPr lang="ru-RU" sz="2000" dirty="0" smtClean="0"/>
              <a:t> -флаг</a:t>
            </a:r>
          </a:p>
          <a:p>
            <a:pPr>
              <a:buNone/>
            </a:pPr>
            <a:r>
              <a:rPr lang="ru-RU" sz="2000" dirty="0" smtClean="0"/>
              <a:t>                  </a:t>
            </a:r>
            <a:r>
              <a:rPr lang="en-US" sz="2000" dirty="0" smtClean="0"/>
              <a:t>http://www.harbor.ru/cgi-bin</a:t>
            </a:r>
            <a:r>
              <a:rPr lang="ru-RU" sz="2000" dirty="0" smtClean="0"/>
              <a:t> - Горбачев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Проблемное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0064"/>
                </a:solidFill>
                <a:latin typeface="Arial" charset="0"/>
              </a:rPr>
              <a:t>Перестройка началась в обстановке всеобщей эйфории, ожидания быстрых перемен во всех сферах жизни.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0064"/>
                </a:solidFill>
                <a:latin typeface="Arial" charset="0"/>
              </a:rPr>
              <a:t>Завершилась же она гибелью огромного евразийского государства.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Возникает вопрос: </a:t>
            </a:r>
            <a:endParaRPr lang="ru-RU" sz="2800" b="1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а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надо ли было затевать столь рискованный социальный эксперимент?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Был ли он объективно необходимым, предопределен предшествующим развитием?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" y="5527576"/>
            <a:ext cx="1307976" cy="1307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107" r="7333" b="18226"/>
          <a:stretch/>
        </p:blipFill>
        <p:spPr>
          <a:xfrm rot="802846">
            <a:off x="7570839" y="188639"/>
            <a:ext cx="1475656" cy="124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2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1756"/>
            <a:ext cx="7467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39752" y="0"/>
            <a:ext cx="3456384" cy="15941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Кризис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988840"/>
            <a:ext cx="3456384" cy="12744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Экономика</a:t>
            </a: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08" y="4196680"/>
            <a:ext cx="3456384" cy="12744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Внешняя политика</a:t>
            </a: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36096" y="1988840"/>
            <a:ext cx="3456384" cy="12744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Black" pitchFamily="34" charset="0"/>
              </a:rPr>
              <a:t>Внутренняя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Arial Black" pitchFamily="34" charset="0"/>
              </a:rPr>
              <a:t>политика</a:t>
            </a:r>
            <a:endParaRPr lang="ru-RU" sz="24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07496" y="4106180"/>
            <a:ext cx="3456384" cy="12744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Black" pitchFamily="34" charset="0"/>
              </a:rPr>
              <a:t>Идеология</a:t>
            </a:r>
            <a:endParaRPr lang="ru-RU" sz="24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699792" y="1594148"/>
            <a:ext cx="648072" cy="394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07496" y="1531640"/>
            <a:ext cx="74868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699792" y="1760240"/>
            <a:ext cx="1368152" cy="2436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1"/>
          </p:cNvCxnSpPr>
          <p:nvPr/>
        </p:nvCxnSpPr>
        <p:spPr>
          <a:xfrm>
            <a:off x="4283968" y="1760240"/>
            <a:ext cx="1629704" cy="2532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3528" y="3263280"/>
            <a:ext cx="432048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547664" y="3454152"/>
            <a:ext cx="180528" cy="334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39752" y="3454152"/>
            <a:ext cx="360040" cy="334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39552" y="5471120"/>
            <a:ext cx="648072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37928" y="5471120"/>
            <a:ext cx="269776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519772" y="5471120"/>
            <a:ext cx="936612" cy="694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580112" y="5471120"/>
            <a:ext cx="576064" cy="694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876256" y="5471120"/>
            <a:ext cx="7200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668344" y="5471120"/>
            <a:ext cx="1008112" cy="694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527998" y="3263280"/>
            <a:ext cx="348258" cy="7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956376" y="3263280"/>
            <a:ext cx="720080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344308" y="3286708"/>
            <a:ext cx="828092" cy="716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4851">
            <a:off x="7304544" y="6052082"/>
            <a:ext cx="542925" cy="67563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053180" y="6389899"/>
            <a:ext cx="323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Стр</a:t>
            </a:r>
            <a:r>
              <a:rPr lang="ru-RU" b="1" dirty="0" smtClean="0">
                <a:solidFill>
                  <a:srgbClr val="C00000"/>
                </a:solidFill>
              </a:rPr>
              <a:t> 119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Кризис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3888432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sz="2400" b="1" kern="0" dirty="0">
                <a:solidFill>
                  <a:srgbClr val="000064"/>
                </a:solidFill>
                <a:latin typeface="Verdana"/>
              </a:rPr>
              <a:t>Падение темпов роста промышленного производства и производительности труда.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sz="2400" b="1" kern="0" dirty="0">
                <a:solidFill>
                  <a:srgbClr val="000064"/>
                </a:solidFill>
                <a:latin typeface="Verdana"/>
              </a:rPr>
              <a:t>Научно-технический разрыв с Западом. СССР превращается в сырьевой придаток СЭВ.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sz="2400" b="1" kern="0" dirty="0">
                <a:solidFill>
                  <a:srgbClr val="000064"/>
                </a:solidFill>
                <a:latin typeface="Verdana"/>
              </a:rPr>
              <a:t>Сокращение доходов от экспорта, рост внешнего долга.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sz="2400" b="1" kern="0" dirty="0">
                <a:solidFill>
                  <a:srgbClr val="000064"/>
                </a:solidFill>
                <a:latin typeface="Verdana"/>
              </a:rPr>
              <a:t>Непосильная гонка вооружений, рост внешнеэкономической изоляции.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sz="2400" b="1" kern="0" dirty="0">
                <a:solidFill>
                  <a:srgbClr val="000064"/>
                </a:solidFill>
                <a:latin typeface="Verdana"/>
              </a:rPr>
              <a:t>Продовольственные проблемы.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sz="2400" b="1" kern="0" dirty="0">
                <a:solidFill>
                  <a:srgbClr val="000064"/>
                </a:solidFill>
                <a:latin typeface="Verdana"/>
              </a:rPr>
              <a:t>Падение дисциплины, паралич общественного сознания.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sz="2400" b="1" kern="0" dirty="0">
                <a:solidFill>
                  <a:srgbClr val="000064"/>
                </a:solidFill>
                <a:latin typeface="Verdana"/>
              </a:rPr>
              <a:t>Отсутствие отечественных товаров массового спроса, затоваривание некачественными.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157192"/>
            <a:ext cx="734481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Выход     : НЭП</a:t>
            </a:r>
          </a:p>
          <a:p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Тоталитаризм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5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2704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1556792"/>
            <a:ext cx="471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Март 1985 год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М.С. Горбачев – Генеральный секретарь ЦК КПСС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92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23 апреля 1985 г- « Перестройка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040188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+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548114" y="188640"/>
            <a:ext cx="4041775" cy="838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-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10072" y="1052736"/>
            <a:ext cx="4040188" cy="3941763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Ускорение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Смена кадров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Хозрасчет в экономике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Кооперация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Гласность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«Новое мышление»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471914" y="1052736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Размытость целей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Отсутствие единства в руководстве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«негатив гласности»</a:t>
            </a:r>
          </a:p>
          <a:p>
            <a:r>
              <a:rPr lang="ru-RU" b="1" dirty="0" err="1" smtClean="0">
                <a:solidFill>
                  <a:srgbClr val="000099"/>
                </a:solidFill>
                <a:latin typeface="Arial Black" pitchFamily="34" charset="0"/>
              </a:rPr>
              <a:t>Недостаок</a:t>
            </a: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 средств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Пренебрежение национальными интересами</a:t>
            </a:r>
            <a:endParaRPr lang="ru-RU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072" y="4941168"/>
            <a:ext cx="828092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Итог: 1988 г – кризис перестройки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Потеря авторитета КПСС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Падение морали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Межнациональные конфликты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Авария  на ЧАЭС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2" grpId="0" build="p"/>
      <p:bldP spid="11" grpId="0" build="p"/>
      <p:bldP spid="13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prstTxWarp prst="textCurveUp">
              <a:avLst>
                <a:gd name="adj" fmla="val 0"/>
              </a:avLst>
            </a:prstTxWarp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Кадровая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революция</a:t>
            </a:r>
            <a:endParaRPr lang="ru-RU" sz="32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867328" cy="420933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2400" b="1" dirty="0" smtClean="0">
                <a:solidFill>
                  <a:srgbClr val="000099"/>
                </a:solidFill>
              </a:rPr>
              <a:t>В январе 1987 г. Пленум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          ЦК КПСС признал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          необходим осуществлять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          подбор кадров на основе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          главного критерия –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          поддержки ими целей и идей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                   перестройки. В 1995-1990 гг.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произошли массовая замена и «омоложение» </a:t>
            </a:r>
            <a:r>
              <a:rPr lang="ru-RU" sz="2400" b="1" dirty="0" err="1" smtClean="0">
                <a:solidFill>
                  <a:srgbClr val="000099"/>
                </a:solidFill>
              </a:rPr>
              <a:t>партийно</a:t>
            </a:r>
            <a:r>
              <a:rPr lang="ru-RU" sz="2400" b="1" dirty="0" smtClean="0">
                <a:solidFill>
                  <a:srgbClr val="000099"/>
                </a:solidFill>
              </a:rPr>
              <a:t>-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государственных кадров на всех уровнях власти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074" name="Picture 2" descr="F:\-горбачев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4320479" cy="341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792088"/>
          </a:xfrm>
        </p:spPr>
        <p:txBody>
          <a:bodyPr>
            <a:prstTxWarp prst="textCurveUp">
              <a:avLst>
                <a:gd name="adj" fmla="val 0"/>
              </a:avLst>
            </a:prstTxWarp>
            <a:normAutofit/>
          </a:bodyPr>
          <a:lstStyle/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Конституционная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реформа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1988-1990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F:\-горбачев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1052737"/>
            <a:ext cx="4176464" cy="24482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          </a:t>
            </a:r>
            <a:r>
              <a:rPr lang="ru-RU" sz="2400" dirty="0" smtClean="0">
                <a:solidFill>
                  <a:srgbClr val="000099"/>
                </a:solidFill>
              </a:rPr>
              <a:t>На 19 партийной конференции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                                               был провозглашен курс 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                                               создание «социалистического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                                               правового государства»,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                                               создания парламентаризма.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25 мая – 9 июня  1989 г-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I</a:t>
            </a:r>
            <a:r>
              <a:rPr lang="ru-RU" sz="2400" b="1" dirty="0" smtClean="0">
                <a:solidFill>
                  <a:srgbClr val="000099"/>
                </a:solidFill>
              </a:rPr>
              <a:t> съезд народных депутатов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1990 г – М.С Горбачев-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Президент СССР</a:t>
            </a:r>
            <a:r>
              <a:rPr lang="ru-RU" sz="2400" dirty="0" smtClean="0"/>
              <a:t>  </a:t>
            </a:r>
          </a:p>
        </p:txBody>
      </p:sp>
      <p:pic>
        <p:nvPicPr>
          <p:cNvPr id="4101" name="Picture 5" descr="F:\-горбачев\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7701" y="3501009"/>
            <a:ext cx="4536504" cy="3168352"/>
          </a:xfrm>
          <a:prstGeom prst="rect">
            <a:avLst/>
          </a:prstGeom>
          <a:noFill/>
        </p:spPr>
      </p:pic>
      <p:pic>
        <p:nvPicPr>
          <p:cNvPr id="4102" name="Picture 6" descr="F:\-горбачев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6116" y="3933056"/>
            <a:ext cx="216024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410</TotalTime>
  <Words>987</Words>
  <Application>Microsoft Office PowerPoint</Application>
  <PresentationFormat>Экран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Перестройка в СССР( 1985-1991)</vt:lpstr>
      <vt:lpstr> задание на урок</vt:lpstr>
      <vt:lpstr>Проблемное задание</vt:lpstr>
      <vt:lpstr> </vt:lpstr>
      <vt:lpstr>Кризис </vt:lpstr>
      <vt:lpstr>Презентация PowerPoint</vt:lpstr>
      <vt:lpstr>23 апреля 1985 г- « Перестройка»</vt:lpstr>
      <vt:lpstr>Кадровая революция</vt:lpstr>
      <vt:lpstr>  Конституционная реформа 1988-1990 гг.</vt:lpstr>
      <vt:lpstr> Конституционная реформа 1990-1991 гг.</vt:lpstr>
      <vt:lpstr> Формирование  многопартийности</vt:lpstr>
      <vt:lpstr> Формирование  многопартийности</vt:lpstr>
      <vt:lpstr>Национальная политика и межнациональные отношения.</vt:lpstr>
      <vt:lpstr>Августовский политический кризис и его последствия.</vt:lpstr>
      <vt:lpstr>Августовский политический кризис 1991 г. и его последствия </vt:lpstr>
      <vt:lpstr> Последствия августовского политического кризиса.</vt:lpstr>
      <vt:lpstr>Последствия путча </vt:lpstr>
      <vt:lpstr>Создание СНГ</vt:lpstr>
      <vt:lpstr>В декабре 1991 г. Президент Горбачев ушел в отставку. СССР прекратил свое существование. </vt:lpstr>
      <vt:lpstr>Презентация PowerPoint</vt:lpstr>
      <vt:lpstr>Презентация PowerPoint</vt:lpstr>
      <vt:lpstr>               ЭЛЕКТРОННЫЕ  РЕСУРСЫ: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Перестройка в СССР( 1985-1991)</dc:title>
  <dc:creator>User</dc:creator>
  <cp:lastModifiedBy>Admin</cp:lastModifiedBy>
  <cp:revision>46</cp:revision>
  <dcterms:created xsi:type="dcterms:W3CDTF">2012-01-31T15:37:50Z</dcterms:created>
  <dcterms:modified xsi:type="dcterms:W3CDTF">2013-11-07T09:18:28Z</dcterms:modified>
</cp:coreProperties>
</file>