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319" r:id="rId4"/>
    <p:sldId id="320" r:id="rId5"/>
    <p:sldId id="321" r:id="rId6"/>
    <p:sldId id="322" r:id="rId7"/>
    <p:sldId id="323" r:id="rId8"/>
    <p:sldId id="324" r:id="rId9"/>
    <p:sldId id="325" r:id="rId10"/>
    <p:sldId id="326" r:id="rId11"/>
    <p:sldId id="327" r:id="rId12"/>
    <p:sldId id="347" r:id="rId13"/>
    <p:sldId id="348" r:id="rId14"/>
    <p:sldId id="349" r:id="rId15"/>
    <p:sldId id="356" r:id="rId16"/>
    <p:sldId id="332" r:id="rId17"/>
    <p:sldId id="333" r:id="rId18"/>
    <p:sldId id="357" r:id="rId19"/>
    <p:sldId id="358" r:id="rId20"/>
    <p:sldId id="267" r:id="rId21"/>
    <p:sldId id="266" r:id="rId22"/>
    <p:sldId id="265" r:id="rId23"/>
    <p:sldId id="274" r:id="rId24"/>
    <p:sldId id="264" r:id="rId25"/>
    <p:sldId id="263" r:id="rId26"/>
    <p:sldId id="262" r:id="rId27"/>
    <p:sldId id="261" r:id="rId28"/>
    <p:sldId id="260" r:id="rId29"/>
    <p:sldId id="259" r:id="rId30"/>
    <p:sldId id="258" r:id="rId31"/>
    <p:sldId id="275" r:id="rId32"/>
    <p:sldId id="276" r:id="rId33"/>
    <p:sldId id="282" r:id="rId34"/>
    <p:sldId id="283" r:id="rId35"/>
    <p:sldId id="284" r:id="rId36"/>
    <p:sldId id="287" r:id="rId37"/>
    <p:sldId id="292" r:id="rId38"/>
    <p:sldId id="288" r:id="rId39"/>
    <p:sldId id="293" r:id="rId40"/>
    <p:sldId id="355" r:id="rId41"/>
    <p:sldId id="354" r:id="rId42"/>
    <p:sldId id="294" r:id="rId43"/>
    <p:sldId id="295" r:id="rId44"/>
    <p:sldId id="296" r:id="rId45"/>
    <p:sldId id="297" r:id="rId46"/>
    <p:sldId id="300" r:id="rId47"/>
    <p:sldId id="308" r:id="rId48"/>
    <p:sldId id="359" r:id="rId4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73" autoAdjust="0"/>
    <p:restoredTop sz="94709" autoAdjust="0"/>
  </p:normalViewPr>
  <p:slideViewPr>
    <p:cSldViewPr>
      <p:cViewPr varScale="1">
        <p:scale>
          <a:sx n="67" d="100"/>
          <a:sy n="67" d="100"/>
        </p:scale>
        <p:origin x="-6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21C13CC-2917-45AF-BE67-440590ADC3E9}" type="datetimeFigureOut">
              <a:rPr lang="ru-RU" smtClean="0"/>
              <a:pPr/>
              <a:t>01.09.2013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64D117A-354C-4BEB-9984-34DDFEE6B522}"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1C13CC-2917-45AF-BE67-440590ADC3E9}" type="datetimeFigureOut">
              <a:rPr lang="ru-RU" smtClean="0"/>
              <a:pPr/>
              <a:t>01.09.2013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64D117A-354C-4BEB-9984-34DDFEE6B52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1C13CC-2917-45AF-BE67-440590ADC3E9}" type="datetimeFigureOut">
              <a:rPr lang="ru-RU" smtClean="0"/>
              <a:pPr/>
              <a:t>01.09.2013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64D117A-354C-4BEB-9984-34DDFEE6B52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1C13CC-2917-45AF-BE67-440590ADC3E9}" type="datetimeFigureOut">
              <a:rPr lang="ru-RU" smtClean="0"/>
              <a:pPr/>
              <a:t>01.09.2013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64D117A-354C-4BEB-9984-34DDFEE6B522}"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21C13CC-2917-45AF-BE67-440590ADC3E9}" type="datetimeFigureOut">
              <a:rPr lang="ru-RU" smtClean="0"/>
              <a:pPr/>
              <a:t>01.09.2013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64D117A-354C-4BEB-9984-34DDFEE6B522}"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21C13CC-2917-45AF-BE67-440590ADC3E9}" type="datetimeFigureOut">
              <a:rPr lang="ru-RU" smtClean="0"/>
              <a:pPr/>
              <a:t>01.09.2013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64D117A-354C-4BEB-9984-34DDFEE6B522}"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21C13CC-2917-45AF-BE67-440590ADC3E9}" type="datetimeFigureOut">
              <a:rPr lang="ru-RU" smtClean="0"/>
              <a:pPr/>
              <a:t>01.09.2013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064D117A-354C-4BEB-9984-34DDFEE6B522}"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21C13CC-2917-45AF-BE67-440590ADC3E9}" type="datetimeFigureOut">
              <a:rPr lang="ru-RU" smtClean="0"/>
              <a:pPr/>
              <a:t>01.09.2013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064D117A-354C-4BEB-9984-34DDFEE6B522}"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21C13CC-2917-45AF-BE67-440590ADC3E9}" type="datetimeFigureOut">
              <a:rPr lang="ru-RU" smtClean="0"/>
              <a:pPr/>
              <a:t>01.09.2013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064D117A-354C-4BEB-9984-34DDFEE6B52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1C13CC-2917-45AF-BE67-440590ADC3E9}" type="datetimeFigureOut">
              <a:rPr lang="ru-RU" smtClean="0"/>
              <a:pPr/>
              <a:t>01.09.2013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64D117A-354C-4BEB-9984-34DDFEE6B522}"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1C13CC-2917-45AF-BE67-440590ADC3E9}" type="datetimeFigureOut">
              <a:rPr lang="ru-RU" smtClean="0"/>
              <a:pPr/>
              <a:t>01.09.2013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64D117A-354C-4BEB-9984-34DDFEE6B522}"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4000"/>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C13CC-2917-45AF-BE67-440590ADC3E9}" type="datetimeFigureOut">
              <a:rPr lang="ru-RU" smtClean="0"/>
              <a:pPr/>
              <a:t>01.09.2013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D117A-354C-4BEB-9984-34DDFEE6B522}"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4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4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4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1.xml"/><Relationship Id="rId1" Type="http://schemas.openxmlformats.org/officeDocument/2006/relationships/themeOverride" Target="../theme/themeOverride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FFFFF"/>
            </a:gs>
            <a:gs pos="7001">
              <a:srgbClr val="E6E6E6"/>
            </a:gs>
            <a:gs pos="32001">
              <a:srgbClr val="7D8496"/>
            </a:gs>
            <a:gs pos="47000">
              <a:srgbClr val="E6E6E6"/>
            </a:gs>
            <a:gs pos="85001">
              <a:srgbClr val="7D8496"/>
            </a:gs>
            <a:gs pos="100000">
              <a:srgbClr val="E6E6E6"/>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1857364"/>
            <a:ext cx="8715404" cy="2500329"/>
          </a:xfrm>
        </p:spPr>
        <p:txBody>
          <a:bodyPr>
            <a:noAutofit/>
          </a:bodyPr>
          <a:lstStyle/>
          <a:p>
            <a:r>
              <a:rPr lang="ru-RU" sz="7200" b="1" dirty="0" smtClean="0">
                <a:solidFill>
                  <a:srgbClr val="FF0000"/>
                </a:solidFill>
                <a:latin typeface="Times New Roman" pitchFamily="18" charset="0"/>
                <a:cs typeface="Times New Roman" pitchFamily="18" charset="0"/>
              </a:rPr>
              <a:t>Урок </a:t>
            </a:r>
            <a:r>
              <a:rPr lang="ru-RU" sz="7200" b="1" dirty="0" smtClean="0">
                <a:solidFill>
                  <a:srgbClr val="FF0000"/>
                </a:solidFill>
                <a:latin typeface="Times New Roman" pitchFamily="18" charset="0"/>
                <a:cs typeface="Times New Roman" pitchFamily="18" charset="0"/>
              </a:rPr>
              <a:t> БЕЗОПАСНОСТИ</a:t>
            </a:r>
            <a:endParaRPr lang="ru-RU" sz="7200" b="1" dirty="0">
              <a:solidFill>
                <a:srgbClr val="FF0000"/>
              </a:solidFill>
              <a:latin typeface="Times New Roman" pitchFamily="18" charset="0"/>
              <a:cs typeface="Times New Roman" pitchFamily="18" charset="0"/>
            </a:endParaRPr>
          </a:p>
        </p:txBody>
      </p:sp>
    </p:spTree>
  </p:cSld>
  <p:clrMapOvr>
    <a:masterClrMapping/>
  </p:clrMapOvr>
  <p:transition advClick="0" advTm="500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285860"/>
            <a:ext cx="8229600" cy="1143000"/>
          </a:xfrm>
        </p:spPr>
        <p:txBody>
          <a:bodyPr>
            <a:normAutofit/>
          </a:bodyPr>
          <a:lstStyle/>
          <a:p>
            <a:r>
              <a:rPr lang="ru-RU" sz="5400" b="1" dirty="0" smtClean="0">
                <a:latin typeface="Times New Roman" pitchFamily="18" charset="0"/>
                <a:cs typeface="Times New Roman" pitchFamily="18" charset="0"/>
              </a:rPr>
              <a:t>Если провалился под лед</a:t>
            </a:r>
            <a:endParaRPr lang="ru-RU" sz="5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4000"/>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92500" lnSpcReduction="20000"/>
          </a:bodyPr>
          <a:lstStyle/>
          <a:p>
            <a:pPr algn="just">
              <a:buNone/>
            </a:pPr>
            <a:r>
              <a:rPr lang="ru-RU" dirty="0" smtClean="0"/>
              <a:t>		</a:t>
            </a:r>
            <a:r>
              <a:rPr lang="ru-RU" sz="2800" b="1" dirty="0" smtClean="0">
                <a:latin typeface="Times New Roman" pitchFamily="18" charset="0"/>
                <a:cs typeface="Times New Roman" pitchFamily="18" charset="0"/>
              </a:rPr>
              <a:t>Если вы провалились под лед, старайтесь передвигаться к тому краю полыньи, откуда идет течение – это гарантия того, что вас не затянет под лед. Добравшись до края полыньи, попытайтесь побольше высунуться из воды, чтобы лечь грудью на край и забросить ногу на лед. Если лед выдержал, осторожно перевернитесь на спину и медленно ползите к берегу.</a:t>
            </a:r>
          </a:p>
          <a:p>
            <a:pPr algn="just">
              <a:buNone/>
            </a:pPr>
            <a:r>
              <a:rPr lang="ru-RU" sz="2800" b="1" dirty="0" smtClean="0">
                <a:latin typeface="Times New Roman" pitchFamily="18" charset="0"/>
                <a:cs typeface="Times New Roman" pitchFamily="18" charset="0"/>
              </a:rPr>
              <a:t>		Если на ваших глазах кто-то провалился под лед, сразу же вызывайте спасателей по телефону 101! Затем, лежа на берегу, постарайтесь дотянуться до него длинным предметом (палкой, веткой или шарфом), и вытащить из проруби. Ни в коем случае не ступайте на лед сами!</a:t>
            </a:r>
          </a:p>
          <a:p>
            <a:pPr algn="just">
              <a:buNone/>
            </a:pPr>
            <a:r>
              <a:rPr lang="ru-RU" sz="2800" dirty="0" smtClean="0">
                <a:latin typeface="Times New Roman" pitchFamily="18" charset="0"/>
                <a:cs typeface="Times New Roman" pitchFamily="18" charset="0"/>
              </a:rPr>
              <a:t>		Помните: </a:t>
            </a:r>
            <a:r>
              <a:rPr lang="ru-RU" sz="2800" b="1" dirty="0" smtClean="0">
                <a:latin typeface="Times New Roman" pitchFamily="18" charset="0"/>
                <a:cs typeface="Times New Roman" pitchFamily="18" charset="0"/>
              </a:rPr>
              <a:t>ХОДИТЬ ПО ЛЬДУ, НЕ ЗНАЯ ЕГО ТОЛЩИНЫ И КРЕПОСТИ, ОПАСНО!</a:t>
            </a:r>
            <a:endParaRPr lang="ru-RU"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214554"/>
            <a:ext cx="8229600" cy="1143000"/>
          </a:xfrm>
        </p:spPr>
        <p:txBody>
          <a:bodyPr>
            <a:noAutofit/>
          </a:bodyPr>
          <a:lstStyle/>
          <a:p>
            <a:r>
              <a:rPr lang="ru-RU" sz="9600" dirty="0" smtClean="0">
                <a:latin typeface="Times New Roman" pitchFamily="18" charset="0"/>
                <a:cs typeface="Times New Roman" pitchFamily="18" charset="0"/>
              </a:rPr>
              <a:t>Безопасное купание</a:t>
            </a:r>
            <a:endParaRPr lang="ru-RU" sz="9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231879"/>
            <a:ext cx="8229600" cy="5626121"/>
          </a:xfrm>
        </p:spPr>
        <p:txBody>
          <a:bodyPr/>
          <a:lstStyle/>
          <a:p>
            <a:pPr algn="just">
              <a:buNone/>
            </a:pPr>
            <a:r>
              <a:rPr lang="ru-RU" dirty="0" smtClean="0"/>
              <a:t>		</a:t>
            </a:r>
            <a:r>
              <a:rPr lang="ru-RU" sz="3600" b="1" dirty="0" smtClean="0"/>
              <a:t>Почему мы так любим купаться? Да потому что это весело! Но надо помнить, что манящая прохладой вода может грозить смертельной опасностью. Прежде всего, нужно уметь плавать. И, даже научившись плавать отлично, нужно быть особенно внимательным в воде.</a:t>
            </a:r>
            <a:r>
              <a:rPr lang="ru-RU" dirty="0" smtClean="0"/>
              <a:t>	</a:t>
            </a:r>
            <a:endParaRPr lang="ru-RU"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Правила поведения на воде:</a:t>
            </a:r>
            <a:endParaRPr lang="ru-RU" dirty="0"/>
          </a:p>
        </p:txBody>
      </p:sp>
      <p:sp>
        <p:nvSpPr>
          <p:cNvPr id="3" name="Содержимое 2"/>
          <p:cNvSpPr>
            <a:spLocks noGrp="1"/>
          </p:cNvSpPr>
          <p:nvPr>
            <p:ph idx="1"/>
          </p:nvPr>
        </p:nvSpPr>
        <p:spPr>
          <a:xfrm>
            <a:off x="457200" y="1052736"/>
            <a:ext cx="8229600" cy="5073427"/>
          </a:xfrm>
        </p:spPr>
        <p:txBody>
          <a:bodyPr>
            <a:normAutofit fontScale="40000" lnSpcReduction="20000"/>
          </a:bodyPr>
          <a:lstStyle/>
          <a:p>
            <a:pPr algn="just"/>
            <a:r>
              <a:rPr lang="ru-RU" sz="5100" b="1" dirty="0" smtClean="0">
                <a:latin typeface="Times New Roman" pitchFamily="18" charset="0"/>
                <a:cs typeface="Times New Roman" pitchFamily="18" charset="0"/>
              </a:rPr>
              <a:t>купаться можно только в разрешенных местах;</a:t>
            </a:r>
          </a:p>
          <a:p>
            <a:pPr algn="just"/>
            <a:r>
              <a:rPr lang="ru-RU" sz="5100" b="1" dirty="0" smtClean="0">
                <a:latin typeface="Times New Roman" pitchFamily="18" charset="0"/>
                <a:cs typeface="Times New Roman" pitchFamily="18" charset="0"/>
              </a:rPr>
              <a:t>не купаться, а тем более не нырять в незнакомых водоемах (неизвестная глубина, камни, коряги) тем более в заболоченных местах и там, где есть водоросли или тина;</a:t>
            </a:r>
          </a:p>
          <a:p>
            <a:pPr algn="just"/>
            <a:r>
              <a:rPr lang="ru-RU" sz="5100" b="1" dirty="0" smtClean="0">
                <a:latin typeface="Times New Roman" pitchFamily="18" charset="0"/>
                <a:cs typeface="Times New Roman" pitchFamily="18" charset="0"/>
              </a:rPr>
              <a:t>не заплывать за буйки, не цепляйтесь за лодки или бакены ;</a:t>
            </a:r>
          </a:p>
          <a:p>
            <a:pPr algn="just"/>
            <a:r>
              <a:rPr lang="ru-RU" sz="5100" b="1" dirty="0" smtClean="0">
                <a:latin typeface="Times New Roman" pitchFamily="18" charset="0"/>
                <a:cs typeface="Times New Roman" pitchFamily="18" charset="0"/>
              </a:rPr>
              <a:t>не устраивать в воде игры с шуточными «утоплениями» или различного вида захватами;</a:t>
            </a:r>
          </a:p>
          <a:p>
            <a:pPr algn="just"/>
            <a:r>
              <a:rPr lang="ru-RU" sz="5100" b="1" dirty="0" smtClean="0">
                <a:latin typeface="Times New Roman" pitchFamily="18" charset="0"/>
                <a:cs typeface="Times New Roman" pitchFamily="18" charset="0"/>
              </a:rPr>
              <a:t>пользоваться надувным матрасом (кругом, автомобильной камерой) надо только под присмотром взрослых: матрас может неожиданно «сдуться» или течение унесет его далеко от берега.</a:t>
            </a:r>
          </a:p>
          <a:p>
            <a:pPr algn="just"/>
            <a:r>
              <a:rPr lang="ru-RU" sz="5100" b="1" dirty="0" smtClean="0">
                <a:latin typeface="Times New Roman" pitchFamily="18" charset="0"/>
                <a:cs typeface="Times New Roman" pitchFamily="18" charset="0"/>
              </a:rPr>
              <a:t>если вы оказались на сильном течении, не пытайтесь плыть против течения – в этом случае нужно плыть по течению по диагонали, постепенно приближаясь к берегу;</a:t>
            </a:r>
          </a:p>
          <a:p>
            <a:pPr algn="just"/>
            <a:r>
              <a:rPr lang="ru-RU" sz="5100" b="1" dirty="0" smtClean="0">
                <a:latin typeface="Times New Roman" pitchFamily="18" charset="0"/>
                <a:cs typeface="Times New Roman" pitchFamily="18" charset="0"/>
              </a:rPr>
              <a:t>Если вы попали в водоворот,  наберите побольше  воздуха, нырните и постарайтесь резко свернуть в сторону;</a:t>
            </a:r>
          </a:p>
          <a:p>
            <a:pPr algn="just"/>
            <a:r>
              <a:rPr lang="ru-RU" sz="5100" b="1" dirty="0" smtClean="0">
                <a:latin typeface="Times New Roman" pitchFamily="18" charset="0"/>
                <a:cs typeface="Times New Roman" pitchFamily="18" charset="0"/>
              </a:rPr>
              <a:t>Если свело судорогой мышцы, ложитесь на спину и плывите к берегу, постарайтесь при этом растереть сведенные мышцы;</a:t>
            </a:r>
          </a:p>
          <a:p>
            <a:pPr algn="just"/>
            <a:r>
              <a:rPr lang="ru-RU" sz="5100" b="1" dirty="0" smtClean="0">
                <a:latin typeface="Times New Roman" pitchFamily="18" charset="0"/>
                <a:cs typeface="Times New Roman" pitchFamily="18" charset="0"/>
              </a:rPr>
              <a:t>Нельзя подавать крики ложной тревоги;</a:t>
            </a:r>
            <a:endParaRPr lang="ru-RU" sz="2800" b="1"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Оказание помощи тонущему</a:t>
            </a:r>
            <a:endParaRPr lang="ru-RU" dirty="0"/>
          </a:p>
        </p:txBody>
      </p:sp>
      <p:sp>
        <p:nvSpPr>
          <p:cNvPr id="5" name="Объект 4"/>
          <p:cNvSpPr>
            <a:spLocks noGrp="1"/>
          </p:cNvSpPr>
          <p:nvPr>
            <p:ph idx="1"/>
          </p:nvPr>
        </p:nvSpPr>
        <p:spPr/>
        <p:txBody>
          <a:bodyPr>
            <a:normAutofit fontScale="85000" lnSpcReduction="20000"/>
          </a:bodyPr>
          <a:lstStyle/>
          <a:p>
            <a:r>
              <a:rPr lang="ru-RU" sz="3300" b="1" dirty="0" smtClean="0">
                <a:latin typeface="Times New Roman" pitchFamily="18" charset="0"/>
                <a:cs typeface="Times New Roman" pitchFamily="18" charset="0"/>
              </a:rPr>
              <a:t>бросьте тонущему человеку плавающий предмет;</a:t>
            </a:r>
          </a:p>
          <a:p>
            <a:r>
              <a:rPr lang="ru-RU" sz="3300" b="1" dirty="0" smtClean="0">
                <a:latin typeface="Times New Roman" pitchFamily="18" charset="0"/>
                <a:cs typeface="Times New Roman" pitchFamily="18" charset="0"/>
              </a:rPr>
              <a:t>добираясь до пострадавшего вплавь, учитывайте течение реки;</a:t>
            </a:r>
          </a:p>
          <a:p>
            <a:r>
              <a:rPr lang="ru-RU" sz="3300" b="1" dirty="0" smtClean="0">
                <a:latin typeface="Times New Roman" pitchFamily="18" charset="0"/>
                <a:cs typeface="Times New Roman" pitchFamily="18" charset="0"/>
              </a:rPr>
              <a:t>если тонущий не контролирует свои действия, подплывите к нему сзади и, захватив его за голову, под руку, за волосы, буксируйте к берегу;</a:t>
            </a:r>
          </a:p>
          <a:p>
            <a:r>
              <a:rPr lang="ru-RU" sz="3300" b="1" dirty="0" smtClean="0">
                <a:latin typeface="Times New Roman" pitchFamily="18" charset="0"/>
                <a:cs typeface="Times New Roman" pitchFamily="18" charset="0"/>
              </a:rPr>
              <a:t>что </a:t>
            </a:r>
            <a:r>
              <a:rPr lang="ru-RU" sz="3300" b="1" dirty="0">
                <a:latin typeface="Times New Roman" pitchFamily="18" charset="0"/>
                <a:cs typeface="Times New Roman" pitchFamily="18" charset="0"/>
              </a:rPr>
              <a:t>делать, если у вас на глазах тонет человек, а под рукой нет ни спасательного круга, ни даже веревки, чтобы бросить ее утопающему? Немедленно зовите на помощь взрослых!</a:t>
            </a:r>
          </a:p>
          <a:p>
            <a:endParaRPr lang="ru-RU" b="1" dirty="0"/>
          </a:p>
        </p:txBody>
      </p:sp>
    </p:spTree>
    <p:extLst>
      <p:ext uri="{BB962C8B-B14F-4D97-AF65-F5344CB8AC3E}">
        <p14:creationId xmlns:p14="http://schemas.microsoft.com/office/powerpoint/2010/main" val="31912739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F0000"/>
            </a:gs>
            <a:gs pos="7001">
              <a:srgbClr val="E6E6E6"/>
            </a:gs>
            <a:gs pos="32001">
              <a:srgbClr val="7D8496"/>
            </a:gs>
            <a:gs pos="47000">
              <a:srgbClr val="E6E6E6"/>
            </a:gs>
            <a:gs pos="85001">
              <a:srgbClr val="7D8496"/>
            </a:gs>
            <a:gs pos="100000">
              <a:srgbClr val="E6E6E6"/>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643182"/>
            <a:ext cx="8229600" cy="1143000"/>
          </a:xfrm>
        </p:spPr>
        <p:txBody>
          <a:bodyPr>
            <a:noAutofit/>
          </a:bodyPr>
          <a:lstStyle/>
          <a:p>
            <a:r>
              <a:rPr lang="ru-RU" sz="5400" b="1" dirty="0" smtClean="0"/>
              <a:t>Основы оказания первой медицинской помощи</a:t>
            </a:r>
            <a:endParaRPr lang="ru-RU" sz="5400" b="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7001">
              <a:srgbClr val="E6E6E6"/>
            </a:gs>
            <a:gs pos="32001">
              <a:srgbClr val="7D8496"/>
            </a:gs>
            <a:gs pos="47000">
              <a:srgbClr val="E6E6E6"/>
            </a:gs>
            <a:gs pos="85001">
              <a:srgbClr val="7D8496"/>
            </a:gs>
            <a:gs pos="100000">
              <a:srgbClr val="E6E6E6"/>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85860"/>
            <a:ext cx="8229600" cy="5357850"/>
          </a:xfrm>
        </p:spPr>
        <p:txBody>
          <a:bodyPr>
            <a:normAutofit fontScale="92500" lnSpcReduction="20000"/>
          </a:bodyPr>
          <a:lstStyle/>
          <a:p>
            <a:pPr algn="just">
              <a:buNone/>
            </a:pPr>
            <a:r>
              <a:rPr lang="ru-RU" dirty="0" smtClean="0"/>
              <a:t>		</a:t>
            </a:r>
            <a:r>
              <a:rPr lang="ru-RU" b="1" dirty="0" smtClean="0">
                <a:latin typeface="Times New Roman" pitchFamily="18" charset="0"/>
                <a:cs typeface="Times New Roman" pitchFamily="18" charset="0"/>
              </a:rPr>
              <a:t>Первая медицинская помощь – это только временная мера при несчастном случае. Ее нужно оказать для того, чтобы спасти жизнь пострадавшего человека, избежать дополнительных травм и облегчить его страдания до приезда врачей. Знать и уметь правильно оказать первую медицинскую помощь крайне важно, ведь в большинстве случаев от того, насколько вовремя и правильно она оказана, зависит жизнь пострадавшего. Помните, что оживление утонувшего занимает иногда несколько часов. </a:t>
            </a:r>
            <a:endParaRPr lang="ru-RU" b="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7001">
              <a:srgbClr val="E6E6E6"/>
            </a:gs>
            <a:gs pos="32001">
              <a:srgbClr val="7D8496"/>
            </a:gs>
            <a:gs pos="47000">
              <a:srgbClr val="E6E6E6"/>
            </a:gs>
            <a:gs pos="85001">
              <a:srgbClr val="7D8496"/>
            </a:gs>
            <a:gs pos="100000">
              <a:srgbClr val="E6E6E6"/>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85860"/>
            <a:ext cx="8229600" cy="5357850"/>
          </a:xfrm>
        </p:spPr>
        <p:txBody>
          <a:bodyPr>
            <a:normAutofit fontScale="92500" lnSpcReduction="20000"/>
          </a:bodyPr>
          <a:lstStyle/>
          <a:p>
            <a:pPr algn="just">
              <a:buNone/>
            </a:pPr>
            <a:r>
              <a:rPr lang="ru-RU" dirty="0" smtClean="0"/>
              <a:t>		</a:t>
            </a:r>
            <a:r>
              <a:rPr lang="ru-RU" sz="3600" b="1" dirty="0" smtClean="0"/>
              <a:t>Е</a:t>
            </a:r>
            <a:r>
              <a:rPr lang="ru-RU" sz="3600" b="1" dirty="0" smtClean="0">
                <a:latin typeface="Times New Roman" pitchFamily="18" charset="0"/>
                <a:cs typeface="Times New Roman" pitchFamily="18" charset="0"/>
              </a:rPr>
              <a:t>сли спасенный наглотался воды, но не потерял сознания, на берегу может начаться рвота, а затем обморочное состояние. Его нужно раздеть, досуха вытереть и уложить, укутав. Если не было рвоты, ее нужно вызвать, раздражая корень языка. При обмороке следить, чтобы голова была низко опущена. Лицо надо обрызгать холодной водой и дать вдохнуть нашатырного спирта. Когда пострадавший придёт в себя, дать крепкого чая или кофе.</a:t>
            </a:r>
            <a:endParaRPr lang="ru-RU" sz="3600" b="1" dirty="0"/>
          </a:p>
        </p:txBody>
      </p:sp>
    </p:spTree>
    <p:extLst>
      <p:ext uri="{BB962C8B-B14F-4D97-AF65-F5344CB8AC3E}">
        <p14:creationId xmlns:p14="http://schemas.microsoft.com/office/powerpoint/2010/main" val="23453392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7001">
              <a:srgbClr val="E6E6E6"/>
            </a:gs>
            <a:gs pos="32001">
              <a:srgbClr val="7D8496"/>
            </a:gs>
            <a:gs pos="47000">
              <a:srgbClr val="E6E6E6"/>
            </a:gs>
            <a:gs pos="85001">
              <a:srgbClr val="7D8496"/>
            </a:gs>
            <a:gs pos="100000">
              <a:srgbClr val="E6E6E6"/>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85860"/>
            <a:ext cx="8229600" cy="5357850"/>
          </a:xfrm>
        </p:spPr>
        <p:txBody>
          <a:bodyPr>
            <a:normAutofit fontScale="92500" lnSpcReduction="20000"/>
          </a:bodyPr>
          <a:lstStyle/>
          <a:p>
            <a:pPr algn="just">
              <a:buNone/>
            </a:pPr>
            <a:r>
              <a:rPr lang="ru-RU" dirty="0" smtClean="0"/>
              <a:t>		</a:t>
            </a:r>
            <a:r>
              <a:rPr lang="ru-RU" b="1" dirty="0" smtClean="0">
                <a:latin typeface="Times New Roman" pitchFamily="18" charset="0"/>
                <a:cs typeface="Times New Roman" pitchFamily="18" charset="0"/>
              </a:rPr>
              <a:t>Если пострадавшего извлекли из воды без сознания, надо удалить изо рта и глотки ил, слизь и рвотную массу, а затем воду из дыхательных путей и желудка. Для этого его кладут грудью на колено тому, кто оказывает помощь, так, чтобы голова была ниже грудной клетки. Затем куском ткани очищают рот и глотку. После энергичными движениями надавливают на спину, добиваясь сжатия грудной клетки. После этого, уложив его лицом вверх и укутав, делают искусственное дыхание, а при отсутствии сердцебиения наружный массаж сердца.</a:t>
            </a:r>
            <a:endParaRPr lang="ru-RU" b="1" dirty="0"/>
          </a:p>
        </p:txBody>
      </p:sp>
    </p:spTree>
    <p:extLst>
      <p:ext uri="{BB962C8B-B14F-4D97-AF65-F5344CB8AC3E}">
        <p14:creationId xmlns:p14="http://schemas.microsoft.com/office/powerpoint/2010/main" val="4039918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857208"/>
            <a:ext cx="8229600" cy="6000792"/>
          </a:xfrm>
        </p:spPr>
        <p:txBody>
          <a:bodyPr>
            <a:normAutofit fontScale="90000"/>
          </a:bodyPr>
          <a:lstStyle/>
          <a:p>
            <a:pPr algn="l"/>
            <a:r>
              <a:rPr lang="ru-RU" dirty="0" smtClean="0">
                <a:latin typeface="Times New Roman" pitchFamily="18" charset="0"/>
                <a:cs typeface="Times New Roman" pitchFamily="18" charset="0"/>
              </a:rPr>
              <a:t>         Формула безопасности:</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t>
            </a:r>
            <a:r>
              <a:rPr lang="ru-RU" sz="2400" b="1" dirty="0" smtClean="0">
                <a:solidFill>
                  <a:srgbClr val="00B050"/>
                </a:solidFill>
                <a:latin typeface="Times New Roman" pitchFamily="18" charset="0"/>
                <a:cs typeface="Times New Roman" pitchFamily="18" charset="0"/>
              </a:rPr>
              <a:t>предвидеть опасность </a:t>
            </a:r>
            <a:r>
              <a:rPr lang="ru-RU" sz="2400" b="1" dirty="0" smtClean="0">
                <a:latin typeface="Times New Roman" pitchFamily="18" charset="0"/>
                <a:cs typeface="Times New Roman" pitchFamily="18" charset="0"/>
              </a:rPr>
              <a:t>– стараться предугадать, что произойдет или где находиться безопасно;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t>
            </a:r>
            <a:r>
              <a:rPr lang="ru-RU" sz="2400" b="1" dirty="0" smtClean="0">
                <a:solidFill>
                  <a:srgbClr val="00B050"/>
                </a:solidFill>
                <a:latin typeface="Times New Roman" pitchFamily="18" charset="0"/>
                <a:cs typeface="Times New Roman" pitchFamily="18" charset="0"/>
              </a:rPr>
              <a:t>избегать ее</a:t>
            </a:r>
            <a:r>
              <a:rPr lang="ru-RU" sz="2400" b="1" dirty="0" smtClean="0">
                <a:latin typeface="Times New Roman" pitchFamily="18" charset="0"/>
                <a:cs typeface="Times New Roman" pitchFamily="18" charset="0"/>
              </a:rPr>
              <a:t> – постараться сделать все, чтобы ничего плохого с вами и окружающими не случилось;</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t>
            </a:r>
            <a:r>
              <a:rPr lang="ru-RU" sz="2400" b="1" dirty="0" smtClean="0">
                <a:solidFill>
                  <a:srgbClr val="00B050"/>
                </a:solidFill>
                <a:latin typeface="Times New Roman" pitchFamily="18" charset="0"/>
                <a:cs typeface="Times New Roman" pitchFamily="18" charset="0"/>
              </a:rPr>
              <a:t>действовать решительно и четко </a:t>
            </a:r>
            <a:r>
              <a:rPr lang="ru-RU" sz="2400" b="1" dirty="0" smtClean="0">
                <a:latin typeface="Times New Roman" pitchFamily="18" charset="0"/>
                <a:cs typeface="Times New Roman" pitchFamily="18" charset="0"/>
              </a:rPr>
              <a:t>– не пугаться, не теряться, а бать хладнокровным и мужественным, сделать все, чтобы помочь себе </a:t>
            </a:r>
            <a:r>
              <a:rPr lang="ru-RU" sz="2400" b="1" dirty="0">
                <a:latin typeface="Times New Roman" pitchFamily="18" charset="0"/>
                <a:cs typeface="Times New Roman" pitchFamily="18" charset="0"/>
              </a:rPr>
              <a:t>и</a:t>
            </a:r>
            <a:r>
              <a:rPr lang="en-US" sz="2400" b="1"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другим;</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t>
            </a:r>
            <a:r>
              <a:rPr lang="ru-RU" sz="2400" b="1" dirty="0" smtClean="0">
                <a:solidFill>
                  <a:srgbClr val="00B050"/>
                </a:solidFill>
                <a:latin typeface="Times New Roman" pitchFamily="18" charset="0"/>
                <a:cs typeface="Times New Roman" pitchFamily="18" charset="0"/>
              </a:rPr>
              <a:t>помочь</a:t>
            </a:r>
            <a:r>
              <a:rPr lang="ru-RU" sz="2400" b="1" dirty="0" smtClean="0">
                <a:latin typeface="Times New Roman" pitchFamily="18" charset="0"/>
                <a:cs typeface="Times New Roman" pitchFamily="18" charset="0"/>
              </a:rPr>
              <a:t> любому, кто оказался в трудной или опасной ситуации;</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t>
            </a:r>
            <a:r>
              <a:rPr lang="ru-RU" sz="2400" b="1" dirty="0" smtClean="0">
                <a:solidFill>
                  <a:srgbClr val="00B050"/>
                </a:solidFill>
                <a:latin typeface="Times New Roman" pitchFamily="18" charset="0"/>
                <a:cs typeface="Times New Roman" pitchFamily="18" charset="0"/>
              </a:rPr>
              <a:t>звать на помощь</a:t>
            </a:r>
            <a:r>
              <a:rPr lang="ru-RU" sz="2400" b="1" dirty="0" smtClean="0">
                <a:latin typeface="Times New Roman" pitchFamily="18" charset="0"/>
                <a:cs typeface="Times New Roman" pitchFamily="18" charset="0"/>
              </a:rPr>
              <a:t>;</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t>
            </a:r>
            <a:r>
              <a:rPr lang="ru-RU" sz="2400" b="1" dirty="0" smtClean="0">
                <a:solidFill>
                  <a:srgbClr val="00B050"/>
                </a:solidFill>
                <a:latin typeface="Times New Roman" pitchFamily="18" charset="0"/>
                <a:cs typeface="Times New Roman" pitchFamily="18" charset="0"/>
              </a:rPr>
              <a:t>бороться до последнего</a:t>
            </a:r>
            <a:r>
              <a:rPr lang="ru-RU" sz="2400" b="1" dirty="0" smtClean="0">
                <a:latin typeface="Times New Roman" pitchFamily="18" charset="0"/>
                <a:cs typeface="Times New Roman" pitchFamily="18" charset="0"/>
              </a:rPr>
              <a:t>.</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Конечно, мы все должны уметь действовать в чрезвычайной ситуации по данной формуле. Однако, не всякой беде можно противостоять «один на один». Часто для победы требуются усилия многих людей. Поэтому в нашей стране есть люди, профессия которых – спасатель, задача – помогать каждому, попавшему в чрезвычайную ситуацию.</a:t>
            </a:r>
            <a:br>
              <a:rPr lang="ru-RU" sz="2400" b="1"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285992"/>
            <a:ext cx="8229600" cy="1143000"/>
          </a:xfrm>
        </p:spPr>
        <p:txBody>
          <a:bodyPr>
            <a:noAutofit/>
          </a:bodyPr>
          <a:lstStyle/>
          <a:p>
            <a:r>
              <a:rPr lang="ru-RU" sz="9600" dirty="0" smtClean="0">
                <a:solidFill>
                  <a:srgbClr val="0070C0"/>
                </a:solidFill>
                <a:latin typeface="Times New Roman" pitchFamily="18" charset="0"/>
                <a:cs typeface="Times New Roman" pitchFamily="18" charset="0"/>
              </a:rPr>
              <a:t>Опасности в жилище</a:t>
            </a:r>
            <a:endParaRPr lang="ru-RU" sz="9600" dirty="0">
              <a:solidFill>
                <a:srgbClr val="0070C0"/>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a:bodyPr>
          <a:lstStyle/>
          <a:p>
            <a:r>
              <a:rPr lang="ru-RU" sz="12000" dirty="0" smtClean="0">
                <a:solidFill>
                  <a:srgbClr val="FF0000"/>
                </a:solidFill>
                <a:latin typeface="Times New Roman" pitchFamily="18" charset="0"/>
                <a:cs typeface="Times New Roman" pitchFamily="18" charset="0"/>
              </a:rPr>
              <a:t>ПОЖАР!!!</a:t>
            </a:r>
            <a:endParaRPr lang="ru-RU" sz="12000" dirty="0">
              <a:solidFill>
                <a:srgbClr val="FF0000"/>
              </a:solidFill>
              <a:latin typeface="Times New Roman" pitchFamily="18" charset="0"/>
              <a:cs typeface="Times New Roman" pitchFamily="18" charset="0"/>
            </a:endParaRPr>
          </a:p>
        </p:txBody>
      </p:sp>
      <p:sp>
        <p:nvSpPr>
          <p:cNvPr id="4" name="Овал 3"/>
          <p:cNvSpPr/>
          <p:nvPr/>
        </p:nvSpPr>
        <p:spPr>
          <a:xfrm>
            <a:off x="571472" y="5643578"/>
            <a:ext cx="1428760" cy="92869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
        <p:nvSpPr>
          <p:cNvPr id="5" name="Овал 4"/>
          <p:cNvSpPr/>
          <p:nvPr/>
        </p:nvSpPr>
        <p:spPr>
          <a:xfrm>
            <a:off x="7143768" y="5643578"/>
            <a:ext cx="1428760" cy="92869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
        <p:nvSpPr>
          <p:cNvPr id="6" name="Овал 5"/>
          <p:cNvSpPr/>
          <p:nvPr/>
        </p:nvSpPr>
        <p:spPr>
          <a:xfrm>
            <a:off x="642910" y="428604"/>
            <a:ext cx="1428760" cy="92869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
        <p:nvSpPr>
          <p:cNvPr id="7" name="Овал 6"/>
          <p:cNvSpPr/>
          <p:nvPr/>
        </p:nvSpPr>
        <p:spPr>
          <a:xfrm>
            <a:off x="7000892" y="428604"/>
            <a:ext cx="1428760" cy="92869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86544"/>
          </a:xfrm>
        </p:spPr>
        <p:txBody>
          <a:bodyPr>
            <a:normAutofit lnSpcReduction="10000"/>
          </a:bodyPr>
          <a:lstStyle/>
          <a:p>
            <a:pPr algn="just">
              <a:buNone/>
            </a:pPr>
            <a:r>
              <a:rPr lang="ru-RU" dirty="0" smtClean="0"/>
              <a:t>		</a:t>
            </a:r>
            <a:r>
              <a:rPr lang="ru-RU" dirty="0" smtClean="0">
                <a:latin typeface="Times New Roman" pitchFamily="18" charset="0"/>
                <a:cs typeface="Times New Roman" pitchFamily="18" charset="0"/>
              </a:rPr>
              <a:t>Пожар в квартире, доме или на даче возникает, как правило, по нашей вине. Мы нередко забываем о правилах безопасности. И очень часто, если произошел пожар, мы не знаем, что делать.</a:t>
            </a:r>
          </a:p>
          <a:p>
            <a:pPr algn="just">
              <a:buNone/>
            </a:pPr>
            <a:endParaRPr lang="ru-RU" dirty="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Запомните главное правило:</a:t>
            </a:r>
          </a:p>
          <a:p>
            <a:pPr algn="just">
              <a:buNone/>
            </a:pPr>
            <a:endParaRPr lang="ru-RU" dirty="0">
              <a:latin typeface="Times New Roman" pitchFamily="18" charset="0"/>
              <a:cs typeface="Times New Roman" pitchFamily="18" charset="0"/>
            </a:endParaRPr>
          </a:p>
          <a:p>
            <a:pPr algn="ctr">
              <a:buNone/>
            </a:pPr>
            <a:r>
              <a:rPr lang="ru-RU" sz="4800" b="1" dirty="0" smtClean="0">
                <a:solidFill>
                  <a:srgbClr val="FF0000"/>
                </a:solidFill>
                <a:latin typeface="Times New Roman" pitchFamily="18" charset="0"/>
                <a:cs typeface="Times New Roman" pitchFamily="18" charset="0"/>
              </a:rPr>
              <a:t>ПОЖАР ЛЕГЧЕ ПРЕДУПРЕДИТЬ, ЧЕМ ПОТУШИТЬ!!!</a:t>
            </a:r>
            <a:endParaRPr lang="ru-RU" sz="4800" b="1" dirty="0">
              <a:solidFill>
                <a:srgbClr val="FF0000"/>
              </a:solidFill>
            </a:endParaRPr>
          </a:p>
        </p:txBody>
      </p:sp>
      <p:sp>
        <p:nvSpPr>
          <p:cNvPr id="4" name="Овал 3"/>
          <p:cNvSpPr/>
          <p:nvPr/>
        </p:nvSpPr>
        <p:spPr>
          <a:xfrm>
            <a:off x="0" y="5929306"/>
            <a:ext cx="1428760" cy="92869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Tree>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buNone/>
            </a:pPr>
            <a:r>
              <a:rPr lang="ru-RU" dirty="0" smtClean="0">
                <a:latin typeface="Times New Roman" pitchFamily="18" charset="0"/>
                <a:cs typeface="Times New Roman" pitchFamily="18" charset="0"/>
              </a:rPr>
              <a:t>	Поэтому:</a:t>
            </a:r>
          </a:p>
          <a:p>
            <a:pPr>
              <a:buNone/>
            </a:pPr>
            <a:endParaRPr lang="ru-RU" dirty="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НЕ ОСТАВЛЯЙТЕ ВКЛЮЧЕННЫЕ ЭЛЕКТРОПРИБОРЫ БЕЗ ПРИСМОТРА!</a:t>
            </a:r>
          </a:p>
          <a:p>
            <a:pPr>
              <a:buNone/>
            </a:pPr>
            <a:endParaRPr lang="ru-RU" dirty="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БУДЬТЕ ОСТОРОЖНЫ СО СПИЧКАМИ!</a:t>
            </a:r>
            <a:endParaRPr lang="ru-RU" dirty="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И вообще, </a:t>
            </a:r>
          </a:p>
        </p:txBody>
      </p:sp>
      <p:sp>
        <p:nvSpPr>
          <p:cNvPr id="4" name="Скругленный прямоугольник 3"/>
          <p:cNvSpPr/>
          <p:nvPr/>
        </p:nvSpPr>
        <p:spPr>
          <a:xfrm>
            <a:off x="1500166" y="4714884"/>
            <a:ext cx="7358114" cy="150019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3200" dirty="0" smtClean="0">
                <a:latin typeface="Times New Roman" pitchFamily="18" charset="0"/>
                <a:cs typeface="Times New Roman" pitchFamily="18" charset="0"/>
              </a:rPr>
              <a:t>ДУМАЙТЕ ПРЕЖДЕ, ЧЕМ ЧТО-ТО СДЕЛАТЬ!!!</a:t>
            </a:r>
          </a:p>
          <a:p>
            <a:pPr algn="ctr"/>
            <a:endParaRPr lang="ru-RU" dirty="0"/>
          </a:p>
        </p:txBody>
      </p:sp>
      <p:sp>
        <p:nvSpPr>
          <p:cNvPr id="5" name="Овал 4"/>
          <p:cNvSpPr/>
          <p:nvPr/>
        </p:nvSpPr>
        <p:spPr>
          <a:xfrm>
            <a:off x="0" y="5929306"/>
            <a:ext cx="1428760" cy="92869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Ну, а если все-таки загорелось?</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229600" cy="5257800"/>
          </a:xfrm>
        </p:spPr>
        <p:txBody>
          <a:bodyPr>
            <a:normAutofit fontScale="92500"/>
          </a:bodyPr>
          <a:lstStyle/>
          <a:p>
            <a:pPr algn="just">
              <a:buNone/>
            </a:pPr>
            <a:r>
              <a:rPr lang="ru-RU" dirty="0" smtClean="0"/>
              <a:t>		</a:t>
            </a:r>
            <a:r>
              <a:rPr lang="ru-RU" dirty="0" smtClean="0">
                <a:latin typeface="Times New Roman" pitchFamily="18" charset="0"/>
                <a:cs typeface="Times New Roman" pitchFamily="18" charset="0"/>
              </a:rPr>
              <a:t>Почувствовав дым, обязательно выясните, откуда он идет, не горит ли что-нибудь в квартире. Не паникуйте!</a:t>
            </a:r>
          </a:p>
          <a:p>
            <a:pPr algn="just">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Если дома нет взрослых, в первую очередь вызовите СЛУЖБУ СПАСЕНИЯ по телефону </a:t>
            </a:r>
          </a:p>
          <a:p>
            <a:pPr algn="just">
              <a:buNone/>
            </a:pPr>
            <a:r>
              <a:rPr lang="ru-RU" dirty="0" smtClean="0">
                <a:latin typeface="Times New Roman" pitchFamily="18" charset="0"/>
                <a:cs typeface="Times New Roman" pitchFamily="18" charset="0"/>
              </a:rPr>
              <a:t>				</a:t>
            </a:r>
            <a:r>
              <a:rPr lang="ru-RU" sz="15100" dirty="0" smtClean="0">
                <a:solidFill>
                  <a:srgbClr val="FF0000"/>
                </a:solidFill>
                <a:latin typeface="Times New Roman" pitchFamily="18" charset="0"/>
                <a:cs typeface="Times New Roman" pitchFamily="18" charset="0"/>
              </a:rPr>
              <a:t>101</a:t>
            </a:r>
            <a:endParaRPr lang="ru-RU" sz="15100" dirty="0">
              <a:solidFill>
                <a:srgbClr val="FF0000"/>
              </a:solidFill>
            </a:endParaRPr>
          </a:p>
        </p:txBody>
      </p:sp>
      <p:sp>
        <p:nvSpPr>
          <p:cNvPr id="4" name="Овал 3"/>
          <p:cNvSpPr/>
          <p:nvPr/>
        </p:nvSpPr>
        <p:spPr>
          <a:xfrm>
            <a:off x="0" y="5929306"/>
            <a:ext cx="1428760" cy="92869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Tree>
  </p:cSld>
  <p:clrMapOvr>
    <a:masterClrMapping/>
  </p:clrMapOvr>
  <p:transition>
    <p:plu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 этом сообщите:</a:t>
            </a:r>
            <a:endParaRPr lang="ru-RU" dirty="0"/>
          </a:p>
        </p:txBody>
      </p:sp>
      <p:sp>
        <p:nvSpPr>
          <p:cNvPr id="3" name="Содержимое 2"/>
          <p:cNvSpPr>
            <a:spLocks noGrp="1"/>
          </p:cNvSpPr>
          <p:nvPr>
            <p:ph idx="1"/>
          </p:nvPr>
        </p:nvSpPr>
        <p:spPr/>
        <p:txBody>
          <a:bodyPr>
            <a:normAutofit/>
          </a:bodyPr>
          <a:lstStyle/>
          <a:p>
            <a:r>
              <a:rPr lang="ru-RU" dirty="0" smtClean="0"/>
              <a:t>Что горит.</a:t>
            </a:r>
          </a:p>
          <a:p>
            <a:r>
              <a:rPr lang="ru-RU" dirty="0" smtClean="0"/>
              <a:t>Свой адрес (улицу, номер дома и квартиры, этаж, подъезд, код).</a:t>
            </a:r>
          </a:p>
          <a:p>
            <a:r>
              <a:rPr lang="ru-RU" dirty="0" smtClean="0"/>
              <a:t>Фамилию и номер телефона, с которого звоните.</a:t>
            </a:r>
          </a:p>
        </p:txBody>
      </p:sp>
      <p:sp>
        <p:nvSpPr>
          <p:cNvPr id="4" name="Скругленный прямоугольник 3"/>
          <p:cNvSpPr/>
          <p:nvPr/>
        </p:nvSpPr>
        <p:spPr>
          <a:xfrm>
            <a:off x="1285852" y="4357694"/>
            <a:ext cx="7643866" cy="178595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marL="0" lvl="1" algn="ctr"/>
            <a:r>
              <a:rPr lang="ru-RU" sz="2800" dirty="0" smtClean="0">
                <a:latin typeface="Times New Roman" pitchFamily="18" charset="0"/>
                <a:cs typeface="Times New Roman" pitchFamily="18" charset="0"/>
              </a:rPr>
              <a:t>У вас могут уточнить, сколько этажей в доме и подъездов в здании, как лучше подъехать к дому. Будьте готовы ответить на эти вопросы.</a:t>
            </a:r>
          </a:p>
          <a:p>
            <a:pPr algn="ctr"/>
            <a:endParaRPr lang="ru-RU" dirty="0"/>
          </a:p>
        </p:txBody>
      </p:sp>
      <p:sp>
        <p:nvSpPr>
          <p:cNvPr id="5" name="TextBox 4"/>
          <p:cNvSpPr txBox="1"/>
          <p:nvPr/>
        </p:nvSpPr>
        <p:spPr>
          <a:xfrm>
            <a:off x="4500562" y="4929198"/>
            <a:ext cx="45719" cy="369332"/>
          </a:xfrm>
          <a:prstGeom prst="rect">
            <a:avLst/>
          </a:prstGeom>
          <a:noFill/>
        </p:spPr>
        <p:txBody>
          <a:bodyPr wrap="square" rtlCol="0">
            <a:spAutoFit/>
          </a:bodyPr>
          <a:lstStyle/>
          <a:p>
            <a:endParaRPr lang="ru-RU" dirty="0"/>
          </a:p>
        </p:txBody>
      </p:sp>
      <p:sp>
        <p:nvSpPr>
          <p:cNvPr id="6" name="Овал 5"/>
          <p:cNvSpPr/>
          <p:nvPr/>
        </p:nvSpPr>
        <p:spPr>
          <a:xfrm>
            <a:off x="0" y="5929306"/>
            <a:ext cx="1428760" cy="92869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8229600" cy="6000792"/>
          </a:xfrm>
        </p:spPr>
        <p:txBody>
          <a:bodyPr>
            <a:normAutofit/>
          </a:bodyPr>
          <a:lstStyle/>
          <a:p>
            <a:r>
              <a:rPr lang="ru-RU" dirty="0" smtClean="0"/>
              <a:t>Если огонь не велик, попробуйте справиться с ним самостоятельно, используя подручные средства для тушения: мокрую ткань и воду.</a:t>
            </a:r>
            <a:endParaRPr lang="ru-RU" dirty="0"/>
          </a:p>
        </p:txBody>
      </p:sp>
      <p:sp>
        <p:nvSpPr>
          <p:cNvPr id="4" name="Овал 3"/>
          <p:cNvSpPr/>
          <p:nvPr/>
        </p:nvSpPr>
        <p:spPr>
          <a:xfrm>
            <a:off x="0" y="5929306"/>
            <a:ext cx="1428760" cy="92869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ПОМНИТЕ!!!</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a:buNone/>
            </a:pPr>
            <a:r>
              <a:rPr lang="ru-RU" dirty="0" smtClean="0">
                <a:latin typeface="Times New Roman" pitchFamily="18" charset="0"/>
                <a:cs typeface="Times New Roman" pitchFamily="18" charset="0"/>
              </a:rPr>
              <a:t>	</a:t>
            </a:r>
            <a:endParaRPr lang="ru-RU" b="1"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p>
          <a:p>
            <a:pPr>
              <a:buNone/>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Поэтому если загорелся телевизор или другой электроприбор, немедленно вытащите вилку из розетки! Если после этого горение не прекратилось, накройте прибор плотной тканью (одеялом, пальто) и плотно прижмите ее, чтобы прекратить доступ кислорода к пламени и остановить горение, залейте очаг водой.</a:t>
            </a:r>
            <a:endParaRPr lang="ru-RU" sz="2800" dirty="0">
              <a:latin typeface="Times New Roman" pitchFamily="18" charset="0"/>
              <a:cs typeface="Times New Roman" pitchFamily="18" charset="0"/>
            </a:endParaRPr>
          </a:p>
        </p:txBody>
      </p:sp>
      <p:sp>
        <p:nvSpPr>
          <p:cNvPr id="4" name="Скругленный прямоугольник 3"/>
          <p:cNvSpPr/>
          <p:nvPr/>
        </p:nvSpPr>
        <p:spPr>
          <a:xfrm>
            <a:off x="785786" y="1214422"/>
            <a:ext cx="7715304" cy="192882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3200" b="1" dirty="0" smtClean="0">
                <a:latin typeface="Times New Roman" pitchFamily="18" charset="0"/>
                <a:cs typeface="Times New Roman" pitchFamily="18" charset="0"/>
              </a:rPr>
              <a:t>Ни в коем случае нельзя тушить водой включенные в сеть электроприборы и горящие провода!</a:t>
            </a:r>
            <a:endParaRPr lang="ru-RU" sz="3200" dirty="0"/>
          </a:p>
        </p:txBody>
      </p:sp>
      <p:sp>
        <p:nvSpPr>
          <p:cNvPr id="5" name="Овал 4"/>
          <p:cNvSpPr/>
          <p:nvPr/>
        </p:nvSpPr>
        <p:spPr>
          <a:xfrm>
            <a:off x="0" y="5929306"/>
            <a:ext cx="1428760" cy="92869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При пожаре дым опасен даже больше, чем огонь.</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0" y="1643050"/>
            <a:ext cx="8643998" cy="4525963"/>
          </a:xfrm>
        </p:spPr>
        <p:txBody>
          <a:bodyPr/>
          <a:lstStyle/>
          <a:p>
            <a:pPr algn="just">
              <a:buNone/>
            </a:pPr>
            <a:r>
              <a:rPr lang="ru-RU" dirty="0"/>
              <a:t> </a:t>
            </a:r>
            <a:r>
              <a:rPr lang="ru-RU" dirty="0" smtClean="0"/>
              <a:t>	</a:t>
            </a:r>
            <a:r>
              <a:rPr lang="ru-RU" sz="2400" dirty="0" smtClean="0"/>
              <a:t>	</a:t>
            </a:r>
            <a:r>
              <a:rPr lang="ru-RU" sz="2400" dirty="0" smtClean="0">
                <a:latin typeface="Times New Roman" pitchFamily="18" charset="0"/>
                <a:cs typeface="Times New Roman" pitchFamily="18" charset="0"/>
              </a:rPr>
              <a:t>В случае пожара покиньте квартиру, предупредите об опасности соседей.</a:t>
            </a:r>
          </a:p>
          <a:p>
            <a:pPr algn="just">
              <a:buNone/>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Уходя из квартиры, </a:t>
            </a:r>
            <a:r>
              <a:rPr lang="ru-RU" sz="2400" dirty="0" smtClean="0">
                <a:latin typeface="Times New Roman" pitchFamily="18" charset="0"/>
                <a:cs typeface="Times New Roman" pitchFamily="18" charset="0"/>
              </a:rPr>
              <a:t>закройте дверь в горящую комнату и в квартиру, чтобы не было доступа воздуха. По задымленному помещению лучше передвигаться согнувшись или на четвереньках (внизу всегда меньше дыма) и дышать через влажную ткань (платок, полотенце и др.), прикрыв ею нос и рот. Чтобы уберечься от огня, накиньте на себя мокрое полотенце, пальто или покрывало. </a:t>
            </a:r>
          </a:p>
          <a:p>
            <a:pPr algn="just">
              <a:buNone/>
            </a:pPr>
            <a:endParaRPr lang="ru-RU" sz="2400" b="1" dirty="0">
              <a:latin typeface="Times New Roman" pitchFamily="18" charset="0"/>
              <a:cs typeface="Times New Roman" pitchFamily="18" charset="0"/>
            </a:endParaRPr>
          </a:p>
          <a:p>
            <a:pPr algn="just">
              <a:buNone/>
            </a:pPr>
            <a:r>
              <a:rPr lang="ru-RU" sz="2400" b="1" dirty="0" smtClean="0">
                <a:latin typeface="Times New Roman" pitchFamily="18" charset="0"/>
                <a:cs typeface="Times New Roman" pitchFamily="18" charset="0"/>
              </a:rPr>
              <a:t>	</a:t>
            </a:r>
            <a:endParaRPr lang="ru-RU" sz="2400" b="1" dirty="0">
              <a:latin typeface="Times New Roman" pitchFamily="18" charset="0"/>
              <a:cs typeface="Times New Roman" pitchFamily="18" charset="0"/>
            </a:endParaRPr>
          </a:p>
        </p:txBody>
      </p:sp>
      <p:sp>
        <p:nvSpPr>
          <p:cNvPr id="4" name="Скругленный прямоугольник 3"/>
          <p:cNvSpPr/>
          <p:nvPr/>
        </p:nvSpPr>
        <p:spPr>
          <a:xfrm>
            <a:off x="1714480" y="5357826"/>
            <a:ext cx="5786478" cy="121444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2400" dirty="0" smtClean="0"/>
              <a:t>Спускаться вниз следует по лестнице, лифтом пользоваться нельзя!</a:t>
            </a:r>
            <a:endParaRPr lang="ru-RU" sz="2400" dirty="0"/>
          </a:p>
        </p:txBody>
      </p:sp>
      <p:sp>
        <p:nvSpPr>
          <p:cNvPr id="5" name="Овал 4"/>
          <p:cNvSpPr/>
          <p:nvPr/>
        </p:nvSpPr>
        <p:spPr>
          <a:xfrm>
            <a:off x="0" y="5929306"/>
            <a:ext cx="1428760" cy="92869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Если выйти из квартиры невозможно,</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dirty="0" smtClean="0"/>
              <a:t>	</a:t>
            </a:r>
            <a:r>
              <a:rPr lang="ru-RU" sz="2400" dirty="0" smtClean="0">
                <a:latin typeface="Times New Roman" pitchFamily="18" charset="0"/>
                <a:cs typeface="Times New Roman" pitchFamily="18" charset="0"/>
              </a:rPr>
              <a:t>возвращайтесь обратно. В многоэтажном доме надо знать, где находятся эвакуационная лестница, люк на балконе. Если добраться до них не получается, выйдите на балкон (лоджию), стойте у закрытого окна, кричите и зовите на помощь прохожих. </a:t>
            </a:r>
            <a:endParaRPr lang="ru-RU" sz="2400" dirty="0"/>
          </a:p>
        </p:txBody>
      </p:sp>
      <p:sp>
        <p:nvSpPr>
          <p:cNvPr id="4" name="Овал 3"/>
          <p:cNvSpPr/>
          <p:nvPr/>
        </p:nvSpPr>
        <p:spPr>
          <a:xfrm>
            <a:off x="0" y="5929306"/>
            <a:ext cx="1428760" cy="92869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14620"/>
            <a:ext cx="8229600" cy="1143000"/>
          </a:xfrm>
        </p:spPr>
        <p:txBody>
          <a:bodyPr>
            <a:noAutofit/>
          </a:bodyPr>
          <a:lstStyle/>
          <a:p>
            <a:r>
              <a:rPr lang="ru-RU" sz="9600" b="1" dirty="0" smtClean="0">
                <a:latin typeface="Times New Roman" pitchFamily="18" charset="0"/>
                <a:cs typeface="Times New Roman" pitchFamily="18" charset="0"/>
              </a:rPr>
              <a:t>Опасности в природе</a:t>
            </a:r>
            <a:endParaRPr lang="ru-RU" sz="9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5992"/>
            <a:ext cx="8229600" cy="3840171"/>
          </a:xfrm>
        </p:spPr>
        <p:txBody>
          <a:bodyPr>
            <a:normAutofit/>
          </a:bodyPr>
          <a:lstStyle/>
          <a:p>
            <a:pPr>
              <a:buNone/>
            </a:pPr>
            <a:r>
              <a:rPr lang="ru-RU" sz="9000" dirty="0" smtClean="0">
                <a:latin typeface="Times New Roman" pitchFamily="18" charset="0"/>
                <a:cs typeface="Times New Roman" pitchFamily="18" charset="0"/>
              </a:rPr>
              <a:t> </a:t>
            </a:r>
            <a:r>
              <a:rPr lang="ru-RU" sz="9000" dirty="0" smtClean="0">
                <a:solidFill>
                  <a:srgbClr val="00B0F0"/>
                </a:solidFill>
                <a:latin typeface="Times New Roman" pitchFamily="18" charset="0"/>
                <a:cs typeface="Times New Roman" pitchFamily="18" charset="0"/>
              </a:rPr>
              <a:t>УТЕЧКА ГАЗА</a:t>
            </a:r>
            <a:endParaRPr lang="ru-RU" sz="9000" dirty="0">
              <a:solidFill>
                <a:srgbClr val="00B0F0"/>
              </a:solidFill>
              <a:latin typeface="Times New Roman" pitchFamily="18" charset="0"/>
              <a:cs typeface="Times New Roman" pitchFamily="18" charset="0"/>
            </a:endParaRPr>
          </a:p>
        </p:txBody>
      </p:sp>
      <p:sp>
        <p:nvSpPr>
          <p:cNvPr id="4" name="Овал 3"/>
          <p:cNvSpPr/>
          <p:nvPr/>
        </p:nvSpPr>
        <p:spPr>
          <a:xfrm>
            <a:off x="642910" y="5643578"/>
            <a:ext cx="1428760" cy="92869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p>
        </p:txBody>
      </p:sp>
      <p:sp>
        <p:nvSpPr>
          <p:cNvPr id="6" name="Овал 5"/>
          <p:cNvSpPr/>
          <p:nvPr/>
        </p:nvSpPr>
        <p:spPr>
          <a:xfrm>
            <a:off x="642910" y="4643446"/>
            <a:ext cx="1428760" cy="92869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p>
        </p:txBody>
      </p:sp>
      <p:sp>
        <p:nvSpPr>
          <p:cNvPr id="7" name="Овал 6"/>
          <p:cNvSpPr/>
          <p:nvPr/>
        </p:nvSpPr>
        <p:spPr>
          <a:xfrm>
            <a:off x="642910" y="3643314"/>
            <a:ext cx="1428760" cy="92869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214422"/>
            <a:ext cx="8229600" cy="5411807"/>
          </a:xfrm>
        </p:spPr>
        <p:txBody>
          <a:bodyPr/>
          <a:lstStyle/>
          <a:p>
            <a:pPr algn="just">
              <a:buNone/>
            </a:pPr>
            <a:r>
              <a:rPr lang="ru-RU" dirty="0" smtClean="0"/>
              <a:t>		</a:t>
            </a:r>
            <a:r>
              <a:rPr lang="ru-RU" dirty="0" smtClean="0">
                <a:latin typeface="Times New Roman" pitchFamily="18" charset="0"/>
                <a:cs typeface="Times New Roman" pitchFamily="18" charset="0"/>
              </a:rPr>
              <a:t>Утечка газа в квартире очень опасна. Она может случиться из-за неисправности газового оборудования (труб, плит, колонок, баллонов) или небрежности жильцов (не до конца закрытого крана газовой плиты, выкипающей воды, залившей огонь в газовой горелке, или сквозняка, задувшего слабый огонь)</a:t>
            </a:r>
            <a:endParaRPr lang="ru-RU" dirty="0"/>
          </a:p>
        </p:txBody>
      </p:sp>
      <p:sp>
        <p:nvSpPr>
          <p:cNvPr id="4" name="Овал 3"/>
          <p:cNvSpPr/>
          <p:nvPr/>
        </p:nvSpPr>
        <p:spPr>
          <a:xfrm>
            <a:off x="0" y="5929306"/>
            <a:ext cx="1428760" cy="92869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Помните главное:</a:t>
            </a:r>
            <a:endParaRPr lang="ru-RU" dirty="0"/>
          </a:p>
        </p:txBody>
      </p:sp>
      <p:sp>
        <p:nvSpPr>
          <p:cNvPr id="5" name="Скругленный прямоугольник 4"/>
          <p:cNvSpPr/>
          <p:nvPr/>
        </p:nvSpPr>
        <p:spPr>
          <a:xfrm>
            <a:off x="500034" y="1142984"/>
            <a:ext cx="4071966" cy="21431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400" dirty="0" smtClean="0"/>
              <a:t>Если в квартире чувствуется запах газа, НИ В КОЕМ СЛУЧАЕ не зажигайте огонь, не включайте свет и электроприборы</a:t>
            </a:r>
            <a:endParaRPr lang="ru-RU" sz="2400" dirty="0"/>
          </a:p>
        </p:txBody>
      </p:sp>
      <p:sp>
        <p:nvSpPr>
          <p:cNvPr id="7" name="Скругленный прямоугольник 6"/>
          <p:cNvSpPr/>
          <p:nvPr/>
        </p:nvSpPr>
        <p:spPr>
          <a:xfrm>
            <a:off x="4643438" y="1142984"/>
            <a:ext cx="4071966" cy="21431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400" dirty="0" smtClean="0"/>
              <a:t>Если запах газа в квартире очень сильный, то ничего не предпринимайте и немедленно покиньте квартиру!</a:t>
            </a:r>
            <a:endParaRPr lang="ru-RU" sz="2400" dirty="0"/>
          </a:p>
        </p:txBody>
      </p:sp>
      <p:sp>
        <p:nvSpPr>
          <p:cNvPr id="8" name="Скругленный прямоугольник 7"/>
          <p:cNvSpPr/>
          <p:nvPr/>
        </p:nvSpPr>
        <p:spPr>
          <a:xfrm>
            <a:off x="500034" y="3429000"/>
            <a:ext cx="8215370" cy="24288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400" dirty="0" smtClean="0"/>
              <a:t>При запахе газа сразу сообщите об этом взрослым, немедленно откройте окна, перекройте  кран на газовой трубе (родители должны вас научить это делать) и выйдите из квартиры. Попросите соседей вызвать</a:t>
            </a:r>
          </a:p>
          <a:p>
            <a:pPr algn="ctr"/>
            <a:r>
              <a:rPr lang="ru-RU" sz="2400" dirty="0" smtClean="0"/>
              <a:t> </a:t>
            </a:r>
            <a:r>
              <a:rPr lang="ru-RU" sz="2400" b="1" dirty="0" smtClean="0"/>
              <a:t>АВАРИЙНУЮ ГАЗОВУЮ СЛУЖБУ по телефону  </a:t>
            </a:r>
            <a:r>
              <a:rPr lang="ru-RU" sz="3200" b="1" dirty="0" smtClean="0"/>
              <a:t> 104  </a:t>
            </a:r>
          </a:p>
          <a:p>
            <a:pPr algn="ctr"/>
            <a:r>
              <a:rPr lang="ru-RU" sz="3200" dirty="0" smtClean="0"/>
              <a:t> </a:t>
            </a:r>
            <a:r>
              <a:rPr lang="ru-RU" sz="2400" dirty="0" smtClean="0"/>
              <a:t>и </a:t>
            </a:r>
            <a:r>
              <a:rPr lang="ru-RU" sz="2400" b="1" dirty="0" smtClean="0"/>
              <a:t>СЛУЖБУ СПАСЕНИЯ по телефону   </a:t>
            </a:r>
            <a:r>
              <a:rPr lang="ru-RU" sz="3200" b="1" dirty="0" smtClean="0"/>
              <a:t>101</a:t>
            </a:r>
            <a:endParaRPr lang="ru-RU" sz="2400" dirty="0"/>
          </a:p>
        </p:txBody>
      </p:sp>
      <p:sp>
        <p:nvSpPr>
          <p:cNvPr id="10" name="Овал 9"/>
          <p:cNvSpPr/>
          <p:nvPr/>
        </p:nvSpPr>
        <p:spPr>
          <a:xfrm>
            <a:off x="0" y="5929306"/>
            <a:ext cx="1428760" cy="92869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animEffect transition="in" filter="wipe(down)">
                                      <p:cBhvr>
                                        <p:cTn id="15" dur="500"/>
                                        <p:tgtEl>
                                          <p:spTgt spid="7">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wipe(down)">
                                      <p:cBhvr>
                                        <p:cTn id="18" dur="5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bg/>
                                          </p:spTgt>
                                        </p:tgtEl>
                                        <p:attrNameLst>
                                          <p:attrName>style.visibility</p:attrName>
                                        </p:attrNameLst>
                                      </p:cBhvr>
                                      <p:to>
                                        <p:strVal val="visible"/>
                                      </p:to>
                                    </p:set>
                                    <p:animEffect transition="in" filter="wipe(down)">
                                      <p:cBhvr>
                                        <p:cTn id="23" dur="500"/>
                                        <p:tgtEl>
                                          <p:spTgt spid="8">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wipe(down)">
                                      <p:cBhvr>
                                        <p:cTn id="26" dur="500"/>
                                        <p:tgtEl>
                                          <p:spTgt spid="8">
                                            <p:txEl>
                                              <p:pRg st="0" end="0"/>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Effect transition="in" filter="wipe(down)">
                                      <p:cBhvr>
                                        <p:cTn id="29" dur="500"/>
                                        <p:tgtEl>
                                          <p:spTgt spid="8">
                                            <p:txEl>
                                              <p:pRg st="1" end="1"/>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wipe(down)">
                                      <p:cBhvr>
                                        <p:cTn id="3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7" grpId="0" uiExpand="1" build="allAtOnce" animBg="1"/>
      <p:bldP spid="8" grpId="0" uiExpand="1" build="allAtOnce"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alphaModFix amt="84000"/>
          </a:blip>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14620"/>
            <a:ext cx="8229600" cy="1143000"/>
          </a:xfrm>
        </p:spPr>
        <p:txBody>
          <a:bodyPr>
            <a:noAutofit/>
          </a:bodyPr>
          <a:lstStyle/>
          <a:p>
            <a:r>
              <a:rPr lang="ru-RU" sz="8000" dirty="0" smtClean="0">
                <a:latin typeface="Times New Roman" pitchFamily="18" charset="0"/>
                <a:cs typeface="Times New Roman" pitchFamily="18" charset="0"/>
              </a:rPr>
              <a:t>Электричество…</a:t>
            </a:r>
            <a:endParaRPr lang="ru-RU" sz="8000" dirty="0">
              <a:latin typeface="Times New Roman" pitchFamily="18" charset="0"/>
              <a:cs typeface="Times New Roman" pitchFamily="18" charset="0"/>
            </a:endParaRPr>
          </a:p>
        </p:txBody>
      </p:sp>
      <p:sp>
        <p:nvSpPr>
          <p:cNvPr id="4" name="Молния 3"/>
          <p:cNvSpPr/>
          <p:nvPr/>
        </p:nvSpPr>
        <p:spPr>
          <a:xfrm rot="17282973">
            <a:off x="1088958" y="3981259"/>
            <a:ext cx="3000396" cy="2214578"/>
          </a:xfrm>
          <a:prstGeom prst="lightningBol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6" name="Молния 5"/>
          <p:cNvSpPr/>
          <p:nvPr/>
        </p:nvSpPr>
        <p:spPr>
          <a:xfrm rot="6439461">
            <a:off x="5504282" y="654580"/>
            <a:ext cx="3000396" cy="2214578"/>
          </a:xfrm>
          <a:prstGeom prst="lightningBol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3">
            <a:alphaModFix amt="84000"/>
          </a:blip>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lstStyle/>
          <a:p>
            <a:pPr>
              <a:buNone/>
            </a:pPr>
            <a:r>
              <a:rPr lang="ru-RU" dirty="0" smtClean="0"/>
              <a:t>		</a:t>
            </a:r>
            <a:r>
              <a:rPr lang="ru-RU" dirty="0" smtClean="0">
                <a:latin typeface="Times New Roman" pitchFamily="18" charset="0"/>
                <a:cs typeface="Times New Roman" pitchFamily="18" charset="0"/>
              </a:rPr>
              <a:t>Без электричества просто невозможно представить нашу жизнь. Оно присутствует везде – на улице, в доме, в машине.</a:t>
            </a:r>
          </a:p>
          <a:p>
            <a:pPr>
              <a:buNone/>
            </a:pPr>
            <a:r>
              <a:rPr lang="ru-RU" dirty="0" smtClean="0"/>
              <a:t>		</a:t>
            </a:r>
            <a:r>
              <a:rPr lang="ru-RU" dirty="0" smtClean="0">
                <a:latin typeface="Times New Roman" pitchFamily="18" charset="0"/>
                <a:cs typeface="Times New Roman" pitchFamily="18" charset="0"/>
              </a:rPr>
              <a:t>Но обращаться с ним надо правильно</a:t>
            </a:r>
          </a:p>
          <a:p>
            <a:pPr>
              <a:buNone/>
            </a:pPr>
            <a:r>
              <a:rPr lang="ru-RU" dirty="0" smtClean="0">
                <a:latin typeface="Times New Roman" pitchFamily="18" charset="0"/>
                <a:cs typeface="Times New Roman" pitchFamily="18" charset="0"/>
              </a:rPr>
              <a:t>	Ведь из надежного помощника электричество может превратиться в серьезную опасность для жизни и</a:t>
            </a:r>
          </a:p>
          <a:p>
            <a:pPr>
              <a:buNone/>
            </a:pPr>
            <a:r>
              <a:rPr lang="ru-RU" dirty="0" smtClean="0">
                <a:latin typeface="Times New Roman" pitchFamily="18" charset="0"/>
                <a:cs typeface="Times New Roman" pitchFamily="18" charset="0"/>
              </a:rPr>
              <a:t>				здоровья. </a:t>
            </a:r>
            <a:endParaRPr lang="ru-RU" dirty="0">
              <a:latin typeface="Times New Roman" pitchFamily="18" charset="0"/>
              <a:cs typeface="Times New Roman" pitchFamily="18" charset="0"/>
            </a:endParaRPr>
          </a:p>
        </p:txBody>
      </p:sp>
      <p:sp>
        <p:nvSpPr>
          <p:cNvPr id="4" name="Молния 3"/>
          <p:cNvSpPr/>
          <p:nvPr/>
        </p:nvSpPr>
        <p:spPr>
          <a:xfrm rot="4801685">
            <a:off x="6636724" y="1562097"/>
            <a:ext cx="3000396" cy="2214578"/>
          </a:xfrm>
          <a:prstGeom prst="lightningBol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6" name="Молния 5"/>
          <p:cNvSpPr/>
          <p:nvPr/>
        </p:nvSpPr>
        <p:spPr>
          <a:xfrm rot="16002938">
            <a:off x="-170705" y="4331943"/>
            <a:ext cx="2584946" cy="2337492"/>
          </a:xfrm>
          <a:prstGeom prst="lightningBol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3">
            <a:alphaModFix amt="84000"/>
          </a:blip>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Дома следует соблюдать такие рекомендации:</a:t>
            </a:r>
            <a:endParaRPr lang="ru-RU" dirty="0">
              <a:latin typeface="Times New Roman" pitchFamily="18" charset="0"/>
              <a:cs typeface="Times New Roman" pitchFamily="18" charset="0"/>
            </a:endParaRPr>
          </a:p>
        </p:txBody>
      </p:sp>
      <p:sp>
        <p:nvSpPr>
          <p:cNvPr id="5" name="Скругленный прямоугольник 4"/>
          <p:cNvSpPr/>
          <p:nvPr/>
        </p:nvSpPr>
        <p:spPr>
          <a:xfrm>
            <a:off x="285720" y="1857364"/>
            <a:ext cx="4286280" cy="214314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2000" dirty="0" smtClean="0">
                <a:latin typeface="Times New Roman" pitchFamily="18" charset="0"/>
                <a:cs typeface="Times New Roman" pitchFamily="18" charset="0"/>
              </a:rPr>
              <a:t>Ни в коем случае не прикасаться к корпусу электроприборов мокрыми руками. Особенно опасны те приборы, которые находятся во влажном помещении или вблизи воды,- например, стиральные машины</a:t>
            </a:r>
            <a:endParaRPr lang="ru-RU" sz="2000" dirty="0">
              <a:latin typeface="Times New Roman" pitchFamily="18" charset="0"/>
              <a:cs typeface="Times New Roman" pitchFamily="18" charset="0"/>
            </a:endParaRPr>
          </a:p>
        </p:txBody>
      </p:sp>
      <p:sp>
        <p:nvSpPr>
          <p:cNvPr id="6" name="Скругленный прямоугольник 5"/>
          <p:cNvSpPr/>
          <p:nvPr/>
        </p:nvSpPr>
        <p:spPr>
          <a:xfrm>
            <a:off x="4643438" y="1857364"/>
            <a:ext cx="4286280" cy="214314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2000" dirty="0" smtClean="0">
                <a:latin typeface="Times New Roman" pitchFamily="18" charset="0"/>
                <a:cs typeface="Times New Roman" pitchFamily="18" charset="0"/>
              </a:rPr>
              <a:t>Нельзя пытаться отремонтировать включенные электроприборы или менять лампочку, не отключив их от электросети</a:t>
            </a:r>
            <a:endParaRPr lang="ru-RU" sz="2000" dirty="0">
              <a:latin typeface="Times New Roman" pitchFamily="18" charset="0"/>
              <a:cs typeface="Times New Roman" pitchFamily="18" charset="0"/>
            </a:endParaRPr>
          </a:p>
        </p:txBody>
      </p:sp>
      <p:sp>
        <p:nvSpPr>
          <p:cNvPr id="7" name="Скругленный прямоугольник 6"/>
          <p:cNvSpPr/>
          <p:nvPr/>
        </p:nvSpPr>
        <p:spPr>
          <a:xfrm>
            <a:off x="285720" y="4071942"/>
            <a:ext cx="4286280" cy="214314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2000" dirty="0" smtClean="0">
                <a:latin typeface="Times New Roman" pitchFamily="18" charset="0"/>
                <a:cs typeface="Times New Roman" pitchFamily="18" charset="0"/>
              </a:rPr>
              <a:t>Нельзя забивать гвозди или сверлить стену в месте, где могут располагаться электропровода</a:t>
            </a:r>
            <a:endParaRPr lang="ru-RU" sz="2000" dirty="0">
              <a:latin typeface="Times New Roman" pitchFamily="18" charset="0"/>
              <a:cs typeface="Times New Roman" pitchFamily="18" charset="0"/>
            </a:endParaRPr>
          </a:p>
        </p:txBody>
      </p:sp>
      <p:sp>
        <p:nvSpPr>
          <p:cNvPr id="8" name="Скругленный прямоугольник 7"/>
          <p:cNvSpPr/>
          <p:nvPr/>
        </p:nvSpPr>
        <p:spPr>
          <a:xfrm>
            <a:off x="4643438" y="4071942"/>
            <a:ext cx="4286280" cy="214314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1900" dirty="0" smtClean="0">
                <a:latin typeface="Times New Roman" pitchFamily="18" charset="0"/>
                <a:cs typeface="Times New Roman" pitchFamily="18" charset="0"/>
              </a:rPr>
              <a:t>Если электроприбор искрит или нагревается, его следует немедленно выключить. Если же это происходит с розеткой или проводами – зовите на помощь взрослых и ни в коем случае не пытайтесь принять меры самостоятельно</a:t>
            </a:r>
            <a:endParaRPr lang="ru-RU" sz="1900" dirty="0">
              <a:latin typeface="Times New Roman" pitchFamily="18" charset="0"/>
              <a:cs typeface="Times New Roman" pitchFamily="18" charset="0"/>
            </a:endParaRPr>
          </a:p>
        </p:txBody>
      </p:sp>
      <p:sp>
        <p:nvSpPr>
          <p:cNvPr id="9" name="Молния 8"/>
          <p:cNvSpPr/>
          <p:nvPr/>
        </p:nvSpPr>
        <p:spPr>
          <a:xfrm rot="2149007">
            <a:off x="3415837" y="3529122"/>
            <a:ext cx="2169449" cy="1876861"/>
          </a:xfrm>
          <a:prstGeom prst="lightningBol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10" name="Скругленный прямоугольник 9"/>
          <p:cNvSpPr/>
          <p:nvPr/>
        </p:nvSpPr>
        <p:spPr>
          <a:xfrm>
            <a:off x="0" y="1785926"/>
            <a:ext cx="9144000" cy="507207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6000" dirty="0" smtClean="0">
                <a:latin typeface="Times New Roman" pitchFamily="18" charset="0"/>
                <a:cs typeface="Times New Roman" pitchFamily="18" charset="0"/>
              </a:rPr>
              <a:t>Главное правило </a:t>
            </a:r>
            <a:r>
              <a:rPr lang="ru-RU" sz="6000" dirty="0" err="1" smtClean="0">
                <a:latin typeface="Times New Roman" pitchFamily="18" charset="0"/>
                <a:cs typeface="Times New Roman" pitchFamily="18" charset="0"/>
              </a:rPr>
              <a:t>электробезопасности</a:t>
            </a:r>
            <a:r>
              <a:rPr lang="ru-RU" sz="6000" dirty="0" smtClean="0">
                <a:latin typeface="Times New Roman" pitchFamily="18" charset="0"/>
                <a:cs typeface="Times New Roman" pitchFamily="18" charset="0"/>
              </a:rPr>
              <a:t> – считайте, что любой электроприбор находится под напряжением!</a:t>
            </a:r>
            <a:endParaRPr lang="ru-RU" sz="6000"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bg/>
                                          </p:spTgt>
                                        </p:tgtEl>
                                        <p:attrNameLst>
                                          <p:attrName>style.visibility</p:attrName>
                                        </p:attrNameLst>
                                      </p:cBhvr>
                                      <p:to>
                                        <p:strVal val="visible"/>
                                      </p:to>
                                    </p:set>
                                    <p:animEffect transition="in" filter="fade">
                                      <p:cBhvr>
                                        <p:cTn id="15" dur="1000"/>
                                        <p:tgtEl>
                                          <p:spTgt spid="6">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10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bg/>
                                          </p:spTgt>
                                        </p:tgtEl>
                                        <p:attrNameLst>
                                          <p:attrName>style.visibility</p:attrName>
                                        </p:attrNameLst>
                                      </p:cBhvr>
                                      <p:to>
                                        <p:strVal val="visible"/>
                                      </p:to>
                                    </p:set>
                                    <p:animEffect transition="in" filter="fade">
                                      <p:cBhvr>
                                        <p:cTn id="23" dur="1000"/>
                                        <p:tgtEl>
                                          <p:spTgt spid="7">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1000"/>
                                        <p:tgtEl>
                                          <p:spTgt spid="7">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bg/>
                                          </p:spTgt>
                                        </p:tgtEl>
                                        <p:attrNameLst>
                                          <p:attrName>style.visibility</p:attrName>
                                        </p:attrNameLst>
                                      </p:cBhvr>
                                      <p:to>
                                        <p:strVal val="visible"/>
                                      </p:to>
                                    </p:set>
                                    <p:animEffect transition="in" filter="fade">
                                      <p:cBhvr>
                                        <p:cTn id="31" dur="1000"/>
                                        <p:tgtEl>
                                          <p:spTgt spid="8">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
                                            <p:txEl>
                                              <p:pRg st="0" end="0"/>
                                            </p:txEl>
                                          </p:spTgt>
                                        </p:tgtEl>
                                        <p:attrNameLst>
                                          <p:attrName>style.visibility</p:attrName>
                                        </p:attrNameLst>
                                      </p:cBhvr>
                                      <p:to>
                                        <p:strVal val="visible"/>
                                      </p:to>
                                    </p:set>
                                    <p:animEffect transition="in" filter="fade">
                                      <p:cBhvr>
                                        <p:cTn id="34" dur="1000"/>
                                        <p:tgtEl>
                                          <p:spTgt spid="8">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bg/>
                                          </p:spTgt>
                                        </p:tgtEl>
                                        <p:attrNameLst>
                                          <p:attrName>style.visibility</p:attrName>
                                        </p:attrNameLst>
                                      </p:cBhvr>
                                      <p:to>
                                        <p:strVal val="visible"/>
                                      </p:to>
                                    </p:set>
                                    <p:anim calcmode="lin" valueType="num">
                                      <p:cBhvr additive="base">
                                        <p:cTn id="39"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40" dur="500" fill="hold"/>
                                        <p:tgtEl>
                                          <p:spTgt spid="10">
                                            <p:bg/>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animBg="1"/>
      <p:bldP spid="6" grpId="0" uiExpand="1" build="allAtOnce" animBg="1"/>
      <p:bldP spid="7" grpId="0" uiExpand="1" build="allAtOnce" animBg="1"/>
      <p:bldP spid="8" grpId="0" uiExpand="1" build="allAtOnce" animBg="1"/>
      <p:bldP spid="10" grpId="0" uiExpand="1" build="allAtOnce" animBg="1"/>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571744"/>
            <a:ext cx="8229600" cy="1143000"/>
          </a:xfrm>
        </p:spPr>
        <p:txBody>
          <a:bodyPr>
            <a:noAutofit/>
          </a:bodyPr>
          <a:lstStyle/>
          <a:p>
            <a:r>
              <a:rPr lang="ru-RU" sz="10000" dirty="0" smtClean="0">
                <a:solidFill>
                  <a:srgbClr val="FFC000"/>
                </a:solidFill>
                <a:latin typeface="Times New Roman" pitchFamily="18" charset="0"/>
                <a:cs typeface="Times New Roman" pitchFamily="18" charset="0"/>
              </a:rPr>
              <a:t>Опасности в общественных местах</a:t>
            </a:r>
            <a:endParaRPr lang="ru-RU" sz="10000" dirty="0">
              <a:solidFill>
                <a:srgbClr val="FFC000"/>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stretch>
            <a:fillRect l="-11000" r="-11000"/>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1857364"/>
            <a:ext cx="8229600" cy="5626121"/>
          </a:xfrm>
        </p:spPr>
        <p:txBody>
          <a:bodyPr/>
          <a:lstStyle/>
          <a:p>
            <a:pPr algn="just">
              <a:buNone/>
            </a:pPr>
            <a:r>
              <a:rPr lang="en-US" dirty="0" smtClean="0"/>
              <a:t>	</a:t>
            </a:r>
            <a:r>
              <a:rPr lang="ru-RU" dirty="0" smtClean="0">
                <a:solidFill>
                  <a:schemeClr val="bg1"/>
                </a:solidFill>
                <a:latin typeface="Times New Roman" pitchFamily="18" charset="0"/>
                <a:cs typeface="Times New Roman" pitchFamily="18" charset="0"/>
              </a:rPr>
              <a:t>Пожары в общественных зданиях считаются самыми опасными, т.к. во время проведения массовых мероприятий одновременно собирается большое количество людей. Очень важно правильно действовать не только в случае непредвиденных ситуаций, но и тогда, когда собираешься или приходишь на такие мероприятия.</a:t>
            </a:r>
            <a:endParaRPr lang="ru-RU"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noAutofit/>
          </a:bodyPr>
          <a:lstStyle/>
          <a:p>
            <a:r>
              <a:rPr lang="ru-RU" sz="2800" dirty="0" smtClean="0">
                <a:solidFill>
                  <a:srgbClr val="00B050"/>
                </a:solidFill>
                <a:latin typeface="Times New Roman" pitchFamily="18" charset="0"/>
                <a:cs typeface="Times New Roman" pitchFamily="18" charset="0"/>
              </a:rPr>
              <a:t>Итак, несколько простых правил, зная которые, вы можете обезопасить себя:</a:t>
            </a:r>
            <a:endParaRPr lang="ru-RU" sz="2800" dirty="0">
              <a:solidFill>
                <a:srgbClr val="00B050"/>
              </a:solidFill>
              <a:latin typeface="Times New Roman" pitchFamily="18" charset="0"/>
              <a:cs typeface="Times New Roman" pitchFamily="18" charset="0"/>
            </a:endParaRPr>
          </a:p>
        </p:txBody>
      </p:sp>
      <p:sp>
        <p:nvSpPr>
          <p:cNvPr id="4" name="Скругленный прямоугольник 3"/>
          <p:cNvSpPr/>
          <p:nvPr/>
        </p:nvSpPr>
        <p:spPr>
          <a:xfrm>
            <a:off x="785786" y="1214422"/>
            <a:ext cx="2428892" cy="157163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Не берите с собой объемных сумок или рюкзаков – с ними сложно двигаться в толпе</a:t>
            </a:r>
            <a:endParaRPr lang="ru-RU" dirty="0">
              <a:latin typeface="Times New Roman" pitchFamily="18" charset="0"/>
              <a:cs typeface="Times New Roman" pitchFamily="18" charset="0"/>
            </a:endParaRPr>
          </a:p>
        </p:txBody>
      </p:sp>
      <p:sp>
        <p:nvSpPr>
          <p:cNvPr id="5" name="Скругленный прямоугольник 4"/>
          <p:cNvSpPr/>
          <p:nvPr/>
        </p:nvSpPr>
        <p:spPr>
          <a:xfrm>
            <a:off x="3286116" y="1214422"/>
            <a:ext cx="2357454" cy="157163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Ваша одежда и обувь должны быть удобными</a:t>
            </a:r>
            <a:endParaRPr lang="ru-RU" dirty="0">
              <a:latin typeface="Times New Roman" pitchFamily="18" charset="0"/>
              <a:cs typeface="Times New Roman" pitchFamily="18" charset="0"/>
            </a:endParaRPr>
          </a:p>
        </p:txBody>
      </p:sp>
      <p:sp>
        <p:nvSpPr>
          <p:cNvPr id="6" name="Скругленный прямоугольник 5"/>
          <p:cNvSpPr/>
          <p:nvPr/>
        </p:nvSpPr>
        <p:spPr>
          <a:xfrm>
            <a:off x="5715008" y="1214422"/>
            <a:ext cx="3071834" cy="157163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Если на билете не указано место, старайтесь сесть поближе к выходу и подальше от центрального прохода</a:t>
            </a:r>
            <a:endParaRPr lang="ru-RU" dirty="0">
              <a:latin typeface="Times New Roman" pitchFamily="18" charset="0"/>
              <a:cs typeface="Times New Roman" pitchFamily="18" charset="0"/>
            </a:endParaRPr>
          </a:p>
        </p:txBody>
      </p:sp>
      <p:sp>
        <p:nvSpPr>
          <p:cNvPr id="7" name="Скругленный прямоугольник 6"/>
          <p:cNvSpPr/>
          <p:nvPr/>
        </p:nvSpPr>
        <p:spPr>
          <a:xfrm>
            <a:off x="3214678" y="2857496"/>
            <a:ext cx="2428892" cy="192882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Если возможны беспорядки, постарайтесь выйти из зала, не дожидаясь конца представления</a:t>
            </a:r>
            <a:endParaRPr lang="ru-RU" dirty="0">
              <a:latin typeface="Times New Roman" pitchFamily="18" charset="0"/>
              <a:cs typeface="Times New Roman" pitchFamily="18" charset="0"/>
            </a:endParaRPr>
          </a:p>
        </p:txBody>
      </p:sp>
      <p:sp>
        <p:nvSpPr>
          <p:cNvPr id="8" name="Скругленный прямоугольник 7"/>
          <p:cNvSpPr/>
          <p:nvPr/>
        </p:nvSpPr>
        <p:spPr>
          <a:xfrm>
            <a:off x="5715008" y="2857496"/>
            <a:ext cx="3071834" cy="192882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Выбравшись из толпы, постарайтесь вновь не попасть в давку на остановке транспорта, выбирайте более безопасный маршрут</a:t>
            </a:r>
            <a:endParaRPr lang="ru-RU" dirty="0">
              <a:latin typeface="Times New Roman" pitchFamily="18" charset="0"/>
              <a:cs typeface="Times New Roman" pitchFamily="18" charset="0"/>
            </a:endParaRPr>
          </a:p>
        </p:txBody>
      </p:sp>
      <p:sp>
        <p:nvSpPr>
          <p:cNvPr id="9" name="Скругленный прямоугольник 8"/>
          <p:cNvSpPr/>
          <p:nvPr/>
        </p:nvSpPr>
        <p:spPr>
          <a:xfrm>
            <a:off x="785786" y="2857496"/>
            <a:ext cx="2357454" cy="192882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Зайдя в кинотеатр иди на дискотеку, обязательно посмотрите, где расположены эвакуационные выходы</a:t>
            </a:r>
            <a:endParaRPr lang="ru-RU" dirty="0">
              <a:latin typeface="Times New Roman" pitchFamily="18" charset="0"/>
              <a:cs typeface="Times New Roman" pitchFamily="18" charset="0"/>
            </a:endParaRPr>
          </a:p>
        </p:txBody>
      </p:sp>
      <p:sp>
        <p:nvSpPr>
          <p:cNvPr id="10" name="Скругленный прямоугольник 9"/>
          <p:cNvSpPr/>
          <p:nvPr/>
        </p:nvSpPr>
        <p:spPr>
          <a:xfrm>
            <a:off x="785786" y="4857760"/>
            <a:ext cx="2428892" cy="171451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Не пытайтесь спасти свои вещи – жизнь несоизмеримо дороже их!</a:t>
            </a:r>
            <a:endParaRPr lang="ru-RU" dirty="0">
              <a:latin typeface="Times New Roman" pitchFamily="18" charset="0"/>
              <a:cs typeface="Times New Roman" pitchFamily="18" charset="0"/>
            </a:endParaRPr>
          </a:p>
        </p:txBody>
      </p:sp>
      <p:sp>
        <p:nvSpPr>
          <p:cNvPr id="11" name="Скругленный прямоугольник 10"/>
          <p:cNvSpPr/>
          <p:nvPr/>
        </p:nvSpPr>
        <p:spPr>
          <a:xfrm>
            <a:off x="3286116" y="4857760"/>
            <a:ext cx="2428892" cy="171451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Помните, ВО ВСЕХ ЗДАНИЯХ ЕСТЬ НЕСКОЛЬКО ЭВАКУАЦИОННЫХ ВЫХОДОВ!</a:t>
            </a:r>
            <a:endParaRPr lang="ru-RU" dirty="0">
              <a:latin typeface="Times New Roman" pitchFamily="18" charset="0"/>
              <a:cs typeface="Times New Roman" pitchFamily="18" charset="0"/>
            </a:endParaRPr>
          </a:p>
        </p:txBody>
      </p:sp>
      <p:sp>
        <p:nvSpPr>
          <p:cNvPr id="12" name="Скругленный прямоугольник 11"/>
          <p:cNvSpPr/>
          <p:nvPr/>
        </p:nvSpPr>
        <p:spPr>
          <a:xfrm>
            <a:off x="5786446" y="4857760"/>
            <a:ext cx="3000396" cy="171451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700" dirty="0" smtClean="0">
                <a:latin typeface="Times New Roman" pitchFamily="18" charset="0"/>
                <a:cs typeface="Times New Roman" pitchFamily="18" charset="0"/>
              </a:rPr>
              <a:t>Помните, что в специальных местах есть огнетушители и другие средства борьбы с пожаром. Лучше научиться пользоваться ими заранее</a:t>
            </a:r>
            <a:endParaRPr lang="ru-RU" sz="17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uiExpand="1" animBg="1"/>
      <p:bldP spid="10" grpId="0" animBg="1"/>
      <p:bldP spid="11"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571744"/>
            <a:ext cx="8229600" cy="1143000"/>
          </a:xfrm>
        </p:spPr>
        <p:txBody>
          <a:bodyPr>
            <a:noAutofit/>
          </a:bodyPr>
          <a:lstStyle/>
          <a:p>
            <a:r>
              <a:rPr lang="ru-RU" sz="10000" dirty="0" smtClean="0">
                <a:latin typeface="Times New Roman" pitchFamily="18" charset="0"/>
                <a:cs typeface="Times New Roman" pitchFamily="18" charset="0"/>
              </a:rPr>
              <a:t>Опасности на транспорте</a:t>
            </a:r>
            <a:endParaRPr lang="ru-RU" sz="10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643182"/>
            <a:ext cx="8229600" cy="1143000"/>
          </a:xfrm>
        </p:spPr>
        <p:txBody>
          <a:bodyPr>
            <a:noAutofit/>
          </a:bodyPr>
          <a:lstStyle/>
          <a:p>
            <a:r>
              <a:rPr lang="ru-RU" sz="6600" dirty="0" smtClean="0">
                <a:latin typeface="Times New Roman" pitchFamily="18" charset="0"/>
                <a:cs typeface="Times New Roman" pitchFamily="18" charset="0"/>
              </a:rPr>
              <a:t>Электробезопасность на природе</a:t>
            </a:r>
            <a:endParaRPr lang="ru-RU" sz="6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blip>
          <a:srcRect/>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714356"/>
            <a:ext cx="8229600" cy="5483245"/>
          </a:xfrm>
        </p:spPr>
        <p:txBody>
          <a:bodyPr/>
          <a:lstStyle/>
          <a:p>
            <a:pPr algn="just">
              <a:buNone/>
            </a:pPr>
            <a:r>
              <a:rPr lang="ru-RU" dirty="0" smtClean="0"/>
              <a:t>	</a:t>
            </a:r>
            <a:r>
              <a:rPr lang="ru-RU" dirty="0" smtClean="0">
                <a:latin typeface="Times New Roman" pitchFamily="18" charset="0"/>
                <a:cs typeface="Times New Roman" pitchFamily="18" charset="0"/>
              </a:rPr>
              <a:t>Нашу повседневную жизнь невозможно представить без автомобилей, городского транспорта, поездов и самолетов. Но каждый день на транспорте получает травмы и погибает большое количество людей. Как же, пользуясь транспортом, быть уверенным в своей безопасности? Просто нужно быть осторожным, внимательным и аккуратным. А еще выполнять некоторые простые правила…</a:t>
            </a: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4000"/>
          </a:blip>
          <a:srcRect/>
          <a:tile tx="0" ty="0" sx="100000" sy="100000" flip="none" algn="tl"/>
        </a:blip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500034" y="142852"/>
            <a:ext cx="8143932" cy="78581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latin typeface="Times New Roman" pitchFamily="18" charset="0"/>
                <a:cs typeface="Times New Roman" pitchFamily="18" charset="0"/>
              </a:rPr>
              <a:t>Будьте особенно внимательны на перекрестках, скоростных дорогах, поворотах</a:t>
            </a:r>
            <a:endParaRPr lang="ru-RU" dirty="0">
              <a:latin typeface="Times New Roman" pitchFamily="18" charset="0"/>
              <a:cs typeface="Times New Roman" pitchFamily="18" charset="0"/>
            </a:endParaRPr>
          </a:p>
        </p:txBody>
      </p:sp>
      <p:sp>
        <p:nvSpPr>
          <p:cNvPr id="9" name="Скругленный прямоугольник 8"/>
          <p:cNvSpPr/>
          <p:nvPr/>
        </p:nvSpPr>
        <p:spPr>
          <a:xfrm>
            <a:off x="500034" y="1071546"/>
            <a:ext cx="8143932" cy="78581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latin typeface="Times New Roman" pitchFamily="18" charset="0"/>
                <a:cs typeface="Times New Roman" pitchFamily="18" charset="0"/>
              </a:rPr>
              <a:t>Никогда не переходите улицу на красный свет, даже если не видно машин</a:t>
            </a:r>
            <a:endParaRPr lang="ru-RU" dirty="0">
              <a:latin typeface="Times New Roman" pitchFamily="18" charset="0"/>
              <a:cs typeface="Times New Roman" pitchFamily="18" charset="0"/>
            </a:endParaRPr>
          </a:p>
        </p:txBody>
      </p:sp>
      <p:sp>
        <p:nvSpPr>
          <p:cNvPr id="10" name="Скругленный прямоугольник 9"/>
          <p:cNvSpPr/>
          <p:nvPr/>
        </p:nvSpPr>
        <p:spPr>
          <a:xfrm>
            <a:off x="500034" y="2000240"/>
            <a:ext cx="8143932" cy="78581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latin typeface="Times New Roman" pitchFamily="18" charset="0"/>
                <a:cs typeface="Times New Roman" pitchFamily="18" charset="0"/>
              </a:rPr>
              <a:t>Переходите дорогу, предварительно посмотрев в обе стороны - сначала налево, потом направо</a:t>
            </a:r>
            <a:endParaRPr lang="ru-RU" dirty="0">
              <a:latin typeface="Times New Roman" pitchFamily="18" charset="0"/>
              <a:cs typeface="Times New Roman" pitchFamily="18" charset="0"/>
            </a:endParaRPr>
          </a:p>
        </p:txBody>
      </p:sp>
      <p:sp>
        <p:nvSpPr>
          <p:cNvPr id="11" name="Скругленный прямоугольник 10"/>
          <p:cNvSpPr/>
          <p:nvPr/>
        </p:nvSpPr>
        <p:spPr>
          <a:xfrm>
            <a:off x="500034" y="2928934"/>
            <a:ext cx="8143932" cy="78581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latin typeface="Times New Roman" pitchFamily="18" charset="0"/>
                <a:cs typeface="Times New Roman" pitchFamily="18" charset="0"/>
              </a:rPr>
              <a:t>Не выбегайте на дорогу из-за препятствия (например, из-за транспорта, высокого сугроба)</a:t>
            </a:r>
            <a:endParaRPr lang="ru-RU" dirty="0">
              <a:latin typeface="Times New Roman" pitchFamily="18" charset="0"/>
              <a:cs typeface="Times New Roman" pitchFamily="18" charset="0"/>
            </a:endParaRPr>
          </a:p>
        </p:txBody>
      </p:sp>
      <p:sp>
        <p:nvSpPr>
          <p:cNvPr id="12" name="Скругленный прямоугольник 11"/>
          <p:cNvSpPr/>
          <p:nvPr/>
        </p:nvSpPr>
        <p:spPr>
          <a:xfrm>
            <a:off x="500034" y="3857628"/>
            <a:ext cx="8143932" cy="78581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latin typeface="Times New Roman" pitchFamily="18" charset="0"/>
                <a:cs typeface="Times New Roman" pitchFamily="18" charset="0"/>
              </a:rPr>
              <a:t>На остановке, переходя дорогу, автобус и троллейбус обходите сзади, а трамвай - спереди</a:t>
            </a:r>
            <a:endParaRPr lang="ru-RU" dirty="0">
              <a:latin typeface="Times New Roman" pitchFamily="18" charset="0"/>
              <a:cs typeface="Times New Roman" pitchFamily="18" charset="0"/>
            </a:endParaRPr>
          </a:p>
        </p:txBody>
      </p:sp>
      <p:sp>
        <p:nvSpPr>
          <p:cNvPr id="13" name="Скругленный прямоугольник 12"/>
          <p:cNvSpPr/>
          <p:nvPr/>
        </p:nvSpPr>
        <p:spPr>
          <a:xfrm>
            <a:off x="500034" y="4786322"/>
            <a:ext cx="8143932" cy="78581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latin typeface="Times New Roman" pitchFamily="18" charset="0"/>
                <a:cs typeface="Times New Roman" pitchFamily="18" charset="0"/>
              </a:rPr>
              <a:t>Идите только по тротуару, если же тротуара нет, идите по обочине  с той стороны, по которой машины едут вам навстречу</a:t>
            </a:r>
            <a:endParaRPr lang="ru-RU" dirty="0">
              <a:latin typeface="Times New Roman" pitchFamily="18" charset="0"/>
              <a:cs typeface="Times New Roman" pitchFamily="18" charset="0"/>
            </a:endParaRPr>
          </a:p>
        </p:txBody>
      </p:sp>
      <p:sp>
        <p:nvSpPr>
          <p:cNvPr id="14" name="Скругленный прямоугольник 13"/>
          <p:cNvSpPr/>
          <p:nvPr/>
        </p:nvSpPr>
        <p:spPr>
          <a:xfrm>
            <a:off x="500034" y="5715016"/>
            <a:ext cx="8143932" cy="78581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latin typeface="Times New Roman" pitchFamily="18" charset="0"/>
                <a:cs typeface="Times New Roman" pitchFamily="18" charset="0"/>
              </a:rPr>
              <a:t>Никогда не рассчитывайте на внимание водителя, надейтесь только на себя!</a:t>
            </a:r>
            <a:endParaRPr lang="ru-RU"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bg/>
                                          </p:spTgt>
                                        </p:tgtEl>
                                        <p:attrNameLst>
                                          <p:attrName>style.visibility</p:attrName>
                                        </p:attrNameLst>
                                      </p:cBhvr>
                                      <p:to>
                                        <p:strVal val="visible"/>
                                      </p:to>
                                    </p:set>
                                    <p:anim calcmode="lin" valueType="num">
                                      <p:cBhvr additive="base">
                                        <p:cTn id="1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9">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additive="base">
                                        <p:cTn id="2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bg/>
                                          </p:spTgt>
                                        </p:tgtEl>
                                        <p:attrNameLst>
                                          <p:attrName>style.visibility</p:attrName>
                                        </p:attrNameLst>
                                      </p:cBhvr>
                                      <p:to>
                                        <p:strVal val="visible"/>
                                      </p:to>
                                    </p:set>
                                    <p:anim calcmode="lin" valueType="num">
                                      <p:cBhvr additive="base">
                                        <p:cTn id="27"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bg/>
                                          </p:spTgt>
                                        </p:tgtEl>
                                        <p:attrNameLst>
                                          <p:attrName>style.visibility</p:attrName>
                                        </p:attrNameLst>
                                      </p:cBhvr>
                                      <p:to>
                                        <p:strVal val="visible"/>
                                      </p:to>
                                    </p:set>
                                    <p:anim calcmode="lin" valueType="num">
                                      <p:cBhvr additive="base">
                                        <p:cTn id="37"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
                                            <p:txEl>
                                              <p:pRg st="0" end="0"/>
                                            </p:txEl>
                                          </p:spTgt>
                                        </p:tgtEl>
                                        <p:attrNameLst>
                                          <p:attrName>style.visibility</p:attrName>
                                        </p:attrNameLst>
                                      </p:cBhvr>
                                      <p:to>
                                        <p:strVal val="visible"/>
                                      </p:to>
                                    </p:set>
                                    <p:anim calcmode="lin" valueType="num">
                                      <p:cBhvr additive="base">
                                        <p:cTn id="4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
                                            <p:bg/>
                                          </p:spTgt>
                                        </p:tgtEl>
                                        <p:attrNameLst>
                                          <p:attrName>style.visibility</p:attrName>
                                        </p:attrNameLst>
                                      </p:cBhvr>
                                      <p:to>
                                        <p:strVal val="visible"/>
                                      </p:to>
                                    </p:set>
                                    <p:anim calcmode="lin" valueType="num">
                                      <p:cBhvr additive="base">
                                        <p:cTn id="47"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12">
                                            <p:bg/>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
                                            <p:txEl>
                                              <p:pRg st="0" end="0"/>
                                            </p:txEl>
                                          </p:spTgt>
                                        </p:tgtEl>
                                        <p:attrNameLst>
                                          <p:attrName>style.visibility</p:attrName>
                                        </p:attrNameLst>
                                      </p:cBhvr>
                                      <p:to>
                                        <p:strVal val="visible"/>
                                      </p:to>
                                    </p:set>
                                    <p:anim calcmode="lin" valueType="num">
                                      <p:cBhvr additive="base">
                                        <p:cTn id="51"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3">
                                            <p:bg/>
                                          </p:spTgt>
                                        </p:tgtEl>
                                        <p:attrNameLst>
                                          <p:attrName>style.visibility</p:attrName>
                                        </p:attrNameLst>
                                      </p:cBhvr>
                                      <p:to>
                                        <p:strVal val="visible"/>
                                      </p:to>
                                    </p:set>
                                    <p:anim calcmode="lin" valueType="num">
                                      <p:cBhvr additive="base">
                                        <p:cTn id="57" dur="500" fill="hold"/>
                                        <p:tgtEl>
                                          <p:spTgt spid="13">
                                            <p:bg/>
                                          </p:spTgt>
                                        </p:tgtEl>
                                        <p:attrNameLst>
                                          <p:attrName>ppt_x</p:attrName>
                                        </p:attrNameLst>
                                      </p:cBhvr>
                                      <p:tavLst>
                                        <p:tav tm="0">
                                          <p:val>
                                            <p:strVal val="#ppt_x"/>
                                          </p:val>
                                        </p:tav>
                                        <p:tav tm="100000">
                                          <p:val>
                                            <p:strVal val="#ppt_x"/>
                                          </p:val>
                                        </p:tav>
                                      </p:tavLst>
                                    </p:anim>
                                    <p:anim calcmode="lin" valueType="num">
                                      <p:cBhvr additive="base">
                                        <p:cTn id="58" dur="500" fill="hold"/>
                                        <p:tgtEl>
                                          <p:spTgt spid="13">
                                            <p:bg/>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3">
                                            <p:txEl>
                                              <p:pRg st="0" end="0"/>
                                            </p:txEl>
                                          </p:spTgt>
                                        </p:tgtEl>
                                        <p:attrNameLst>
                                          <p:attrName>style.visibility</p:attrName>
                                        </p:attrNameLst>
                                      </p:cBhvr>
                                      <p:to>
                                        <p:strVal val="visible"/>
                                      </p:to>
                                    </p:set>
                                    <p:anim calcmode="lin" valueType="num">
                                      <p:cBhvr additive="base">
                                        <p:cTn id="61"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bg/>
                                          </p:spTgt>
                                        </p:tgtEl>
                                        <p:attrNameLst>
                                          <p:attrName>style.visibility</p:attrName>
                                        </p:attrNameLst>
                                      </p:cBhvr>
                                      <p:to>
                                        <p:strVal val="visible"/>
                                      </p:to>
                                    </p:set>
                                    <p:anim calcmode="lin" valueType="num">
                                      <p:cBhvr additive="base">
                                        <p:cTn id="67" dur="500" fill="hold"/>
                                        <p:tgtEl>
                                          <p:spTgt spid="14">
                                            <p:bg/>
                                          </p:spTgt>
                                        </p:tgtEl>
                                        <p:attrNameLst>
                                          <p:attrName>ppt_x</p:attrName>
                                        </p:attrNameLst>
                                      </p:cBhvr>
                                      <p:tavLst>
                                        <p:tav tm="0">
                                          <p:val>
                                            <p:strVal val="#ppt_x"/>
                                          </p:val>
                                        </p:tav>
                                        <p:tav tm="100000">
                                          <p:val>
                                            <p:strVal val="#ppt_x"/>
                                          </p:val>
                                        </p:tav>
                                      </p:tavLst>
                                    </p:anim>
                                    <p:anim calcmode="lin" valueType="num">
                                      <p:cBhvr additive="base">
                                        <p:cTn id="68" dur="500" fill="hold"/>
                                        <p:tgtEl>
                                          <p:spTgt spid="14">
                                            <p:bg/>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4">
                                            <p:txEl>
                                              <p:pRg st="0" end="0"/>
                                            </p:txEl>
                                          </p:spTgt>
                                        </p:tgtEl>
                                        <p:attrNameLst>
                                          <p:attrName>style.visibility</p:attrName>
                                        </p:attrNameLst>
                                      </p:cBhvr>
                                      <p:to>
                                        <p:strVal val="visible"/>
                                      </p:to>
                                    </p:set>
                                    <p:anim calcmode="lin" valueType="num">
                                      <p:cBhvr additive="base">
                                        <p:cTn id="71"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9" grpId="0" build="allAtOnce" animBg="1"/>
      <p:bldP spid="10" grpId="0" build="allAtOnce" animBg="1"/>
      <p:bldP spid="11" grpId="0" build="allAtOnce" animBg="1"/>
      <p:bldP spid="12" grpId="0" build="allAtOnce" animBg="1"/>
      <p:bldP spid="13" grpId="0" build="allAtOnce" animBg="1"/>
      <p:bldP spid="14" grpId="0" build="allAtOnce"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4000"/>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229600" cy="1143000"/>
          </a:xfrm>
        </p:spPr>
        <p:txBody>
          <a:bodyPr/>
          <a:lstStyle/>
          <a:p>
            <a:r>
              <a:rPr lang="ru-RU" dirty="0" smtClean="0"/>
              <a:t>В салоне транспорта</a:t>
            </a:r>
            <a:endParaRPr lang="ru-RU" dirty="0"/>
          </a:p>
        </p:txBody>
      </p:sp>
      <p:sp>
        <p:nvSpPr>
          <p:cNvPr id="3" name="Содержимое 2"/>
          <p:cNvSpPr>
            <a:spLocks noGrp="1"/>
          </p:cNvSpPr>
          <p:nvPr>
            <p:ph idx="1"/>
          </p:nvPr>
        </p:nvSpPr>
        <p:spPr>
          <a:xfrm>
            <a:off x="428596" y="2332037"/>
            <a:ext cx="8229600" cy="4525963"/>
          </a:xfrm>
        </p:spPr>
        <p:txBody>
          <a:bodyPr/>
          <a:lstStyle/>
          <a:p>
            <a:pPr algn="just">
              <a:buNone/>
            </a:pPr>
            <a:r>
              <a:rPr lang="ru-RU" dirty="0" smtClean="0"/>
              <a:t>	</a:t>
            </a:r>
            <a:r>
              <a:rPr lang="ru-RU" dirty="0" smtClean="0">
                <a:latin typeface="Times New Roman" pitchFamily="18" charset="0"/>
                <a:cs typeface="Times New Roman" pitchFamily="18" charset="0"/>
              </a:rPr>
              <a:t>Зайдя в салон троллейбуса, автобуса, трамвая или вагона метро, посмотрите, где расположены аварийные выходы (они обозначены специальными надписями) – пригодится на случай аварии или пожара.</a:t>
            </a:r>
            <a:endParaRPr lang="ru-RU"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4000"/>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Следуйте правилам:</a:t>
            </a:r>
            <a:endParaRPr lang="ru-RU" dirty="0"/>
          </a:p>
        </p:txBody>
      </p:sp>
      <p:sp>
        <p:nvSpPr>
          <p:cNvPr id="4" name="Скругленный прямоугольник 3"/>
          <p:cNvSpPr/>
          <p:nvPr/>
        </p:nvSpPr>
        <p:spPr>
          <a:xfrm>
            <a:off x="500034" y="1285860"/>
            <a:ext cx="800105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latin typeface="Times New Roman" pitchFamily="18" charset="0"/>
                <a:cs typeface="Times New Roman" pitchFamily="18" charset="0"/>
              </a:rPr>
              <a:t>Уступите место пожилым людям, пассажирам с детьми, тем, кто почувствовал себя плохо</a:t>
            </a:r>
            <a:endParaRPr lang="ru-RU" sz="2400" dirty="0">
              <a:latin typeface="Times New Roman" pitchFamily="18" charset="0"/>
              <a:cs typeface="Times New Roman" pitchFamily="18" charset="0"/>
            </a:endParaRPr>
          </a:p>
        </p:txBody>
      </p:sp>
      <p:sp>
        <p:nvSpPr>
          <p:cNvPr id="5" name="Скругленный прямоугольник 4"/>
          <p:cNvSpPr/>
          <p:nvPr/>
        </p:nvSpPr>
        <p:spPr>
          <a:xfrm>
            <a:off x="500034" y="2357430"/>
            <a:ext cx="8001056" cy="1785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latin typeface="Times New Roman" pitchFamily="18" charset="0"/>
                <a:cs typeface="Times New Roman" pitchFamily="18" charset="0"/>
              </a:rPr>
              <a:t>Если нет свободных мест, постарайтесь стоять в центре прохода. Держитесь рукой за поручень во время движения, иначе при толчке вы рискуете потерять равновесие, а в случае резкой остановки – упасть и удариться </a:t>
            </a:r>
            <a:endParaRPr lang="ru-RU" sz="2400" dirty="0">
              <a:latin typeface="Times New Roman" pitchFamily="18" charset="0"/>
              <a:cs typeface="Times New Roman" pitchFamily="18" charset="0"/>
            </a:endParaRPr>
          </a:p>
        </p:txBody>
      </p:sp>
      <p:sp>
        <p:nvSpPr>
          <p:cNvPr id="6" name="Скругленный прямоугольник 5"/>
          <p:cNvSpPr/>
          <p:nvPr/>
        </p:nvSpPr>
        <p:spPr>
          <a:xfrm>
            <a:off x="571472" y="4286256"/>
            <a:ext cx="800105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latin typeface="Times New Roman" pitchFamily="18" charset="0"/>
                <a:cs typeface="Times New Roman" pitchFamily="18" charset="0"/>
              </a:rPr>
              <a:t>Не забывайте про свою сумку, держите ее  спереди</a:t>
            </a:r>
            <a:endParaRPr lang="ru-RU" sz="2400" dirty="0">
              <a:latin typeface="Times New Roman" pitchFamily="18" charset="0"/>
              <a:cs typeface="Times New Roman" pitchFamily="18" charset="0"/>
            </a:endParaRPr>
          </a:p>
        </p:txBody>
      </p:sp>
      <p:sp>
        <p:nvSpPr>
          <p:cNvPr id="7" name="Скругленный прямоугольник 6"/>
          <p:cNvSpPr/>
          <p:nvPr/>
        </p:nvSpPr>
        <p:spPr>
          <a:xfrm>
            <a:off x="571472" y="5357826"/>
            <a:ext cx="8001056"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latin typeface="Times New Roman" pitchFamily="18" charset="0"/>
                <a:cs typeface="Times New Roman" pitchFamily="18" charset="0"/>
              </a:rPr>
              <a:t>Не стойте возле выхода – в случае давки вас могут случайно вытолкнуть на проезжую часть, если двери будут неплотно закрыты</a:t>
            </a:r>
            <a:endParaRPr lang="ru-RU" sz="2400"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left)">
                                      <p:cBhvr>
                                        <p:cTn id="7" dur="500"/>
                                        <p:tgtEl>
                                          <p:spTgt spid="4">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ipe(left)">
                                      <p:cBhvr>
                                        <p:cTn id="15" dur="500"/>
                                        <p:tgtEl>
                                          <p:spTgt spid="5">
                                            <p:bg/>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left)">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animEffect transition="in" filter="wipe(left)">
                                      <p:cBhvr>
                                        <p:cTn id="23" dur="500"/>
                                        <p:tgtEl>
                                          <p:spTgt spid="6">
                                            <p:bg/>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wipe(left)">
                                      <p:cBhvr>
                                        <p:cTn id="26" dur="500"/>
                                        <p:tgtEl>
                                          <p:spTgt spid="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anim calcmode="lin" valueType="num">
                                      <p:cBhvr additive="base">
                                        <p:cTn id="31" dur="500" fill="hold"/>
                                        <p:tgtEl>
                                          <p:spTgt spid="7">
                                            <p:bg/>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bg/>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 calcmode="lin" valueType="num">
                                      <p:cBhvr additive="base">
                                        <p:cTn id="35"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P spid="7" grpId="0" build="allAtOnce" animBg="1"/>
    </p:bld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4000"/>
          </a:blip>
          <a:srcRect/>
          <a:tile tx="0" ty="0" sx="100000" sy="100000" flip="none" algn="tl"/>
        </a:blip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571472" y="1571612"/>
            <a:ext cx="8143932" cy="92869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smtClean="0">
                <a:latin typeface="Times New Roman" pitchFamily="18" charset="0"/>
                <a:cs typeface="Times New Roman" pitchFamily="18" charset="0"/>
              </a:rPr>
              <a:t>Немедленно сообщите о пожаре водителю и другим пассажирам</a:t>
            </a:r>
            <a:endParaRPr lang="ru-RU" dirty="0">
              <a:latin typeface="Times New Roman" pitchFamily="18" charset="0"/>
              <a:cs typeface="Times New Roman" pitchFamily="18" charset="0"/>
            </a:endParaRPr>
          </a:p>
        </p:txBody>
      </p:sp>
      <p:sp>
        <p:nvSpPr>
          <p:cNvPr id="5" name="Заголовок 4"/>
          <p:cNvSpPr>
            <a:spLocks noGrp="1"/>
          </p:cNvSpPr>
          <p:nvPr>
            <p:ph type="ctrTitle"/>
          </p:nvPr>
        </p:nvSpPr>
        <p:spPr>
          <a:xfrm>
            <a:off x="714348" y="357166"/>
            <a:ext cx="7772400" cy="1000132"/>
          </a:xfrm>
        </p:spPr>
        <p:txBody>
          <a:bodyPr>
            <a:noAutofit/>
          </a:bodyPr>
          <a:lstStyle/>
          <a:p>
            <a:r>
              <a:rPr lang="ru-RU" sz="3200" dirty="0" smtClean="0">
                <a:latin typeface="Times New Roman" pitchFamily="18" charset="0"/>
                <a:cs typeface="Times New Roman" pitchFamily="18" charset="0"/>
              </a:rPr>
              <a:t>Если в автобусе, трамвае, троллейбусе или вагоне метро начался пожар, а вы едете без взрослых:</a:t>
            </a:r>
            <a:endParaRPr lang="ru-RU" sz="3200" dirty="0">
              <a:latin typeface="Times New Roman" pitchFamily="18" charset="0"/>
              <a:cs typeface="Times New Roman" pitchFamily="18" charset="0"/>
            </a:endParaRPr>
          </a:p>
        </p:txBody>
      </p:sp>
      <p:sp>
        <p:nvSpPr>
          <p:cNvPr id="8" name="Скругленный прямоугольник 7"/>
          <p:cNvSpPr/>
          <p:nvPr/>
        </p:nvSpPr>
        <p:spPr>
          <a:xfrm>
            <a:off x="571472" y="2571744"/>
            <a:ext cx="8143932" cy="107157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smtClean="0">
                <a:latin typeface="Times New Roman" pitchFamily="18" charset="0"/>
                <a:cs typeface="Times New Roman" pitchFamily="18" charset="0"/>
              </a:rPr>
              <a:t>Если транспортное средство не движется, попытайтесь открыть двери с помощью кнопки аварийного открывания дверей или попробуйте выйти через аварийный выход, в крайнем случае – разбейте окно</a:t>
            </a:r>
            <a:endParaRPr lang="ru-RU" dirty="0">
              <a:latin typeface="Times New Roman" pitchFamily="18" charset="0"/>
              <a:cs typeface="Times New Roman" pitchFamily="18" charset="0"/>
            </a:endParaRPr>
          </a:p>
        </p:txBody>
      </p:sp>
      <p:sp>
        <p:nvSpPr>
          <p:cNvPr id="9" name="Скругленный прямоугольник 8"/>
          <p:cNvSpPr/>
          <p:nvPr/>
        </p:nvSpPr>
        <p:spPr>
          <a:xfrm>
            <a:off x="571472" y="3714752"/>
            <a:ext cx="8143932" cy="92869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smtClean="0"/>
              <a:t>Помните, что в салоне есть огнетушитель</a:t>
            </a:r>
            <a:endParaRPr lang="ru-RU" dirty="0"/>
          </a:p>
        </p:txBody>
      </p:sp>
      <p:sp>
        <p:nvSpPr>
          <p:cNvPr id="10" name="Скругленный прямоугольник 9"/>
          <p:cNvSpPr/>
          <p:nvPr/>
        </p:nvSpPr>
        <p:spPr>
          <a:xfrm>
            <a:off x="571472" y="4714884"/>
            <a:ext cx="8143932" cy="92869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smtClean="0"/>
              <a:t>Закройте рот и нос платком, шарфом, рукавом , полой платья или куртки. Пригнитесь, выбираясь из горящего салона</a:t>
            </a:r>
            <a:endParaRPr lang="ru-RU" dirty="0"/>
          </a:p>
        </p:txBody>
      </p:sp>
      <p:sp>
        <p:nvSpPr>
          <p:cNvPr id="11" name="Скругленный прямоугольник 10"/>
          <p:cNvSpPr/>
          <p:nvPr/>
        </p:nvSpPr>
        <p:spPr>
          <a:xfrm>
            <a:off x="571472" y="5715016"/>
            <a:ext cx="8143932" cy="92869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smtClean="0"/>
              <a:t>В троллейбусе, трамвае и вагоне метро не прикасайтесь к металлическим частям – при пожаре они могут оказаться под электрическим током</a:t>
            </a:r>
            <a:endParaRPr lang="ru-RU"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bg/>
                                          </p:spTgt>
                                        </p:tgtEl>
                                        <p:attrNameLst>
                                          <p:attrName>style.visibility</p:attrName>
                                        </p:attrNameLst>
                                      </p:cBhvr>
                                      <p:to>
                                        <p:strVal val="visible"/>
                                      </p:to>
                                    </p:set>
                                    <p:animEffect transition="in" filter="fade">
                                      <p:cBhvr>
                                        <p:cTn id="15" dur="500"/>
                                        <p:tgtEl>
                                          <p:spTgt spid="8">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bg/>
                                          </p:spTgt>
                                        </p:tgtEl>
                                        <p:attrNameLst>
                                          <p:attrName>style.visibility</p:attrName>
                                        </p:attrNameLst>
                                      </p:cBhvr>
                                      <p:to>
                                        <p:strVal val="visible"/>
                                      </p:to>
                                    </p:set>
                                    <p:animEffect transition="in" filter="fade">
                                      <p:cBhvr>
                                        <p:cTn id="23" dur="500"/>
                                        <p:tgtEl>
                                          <p:spTgt spid="9">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fade">
                                      <p:cBhvr>
                                        <p:cTn id="26" dur="500"/>
                                        <p:tgtEl>
                                          <p:spTgt spid="9">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bg/>
                                          </p:spTgt>
                                        </p:tgtEl>
                                        <p:attrNameLst>
                                          <p:attrName>style.visibility</p:attrName>
                                        </p:attrNameLst>
                                      </p:cBhvr>
                                      <p:to>
                                        <p:strVal val="visible"/>
                                      </p:to>
                                    </p:set>
                                    <p:animEffect transition="in" filter="fade">
                                      <p:cBhvr>
                                        <p:cTn id="31" dur="500"/>
                                        <p:tgtEl>
                                          <p:spTgt spid="10">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xEl>
                                              <p:pRg st="0" end="0"/>
                                            </p:txEl>
                                          </p:spTgt>
                                        </p:tgtEl>
                                        <p:attrNameLst>
                                          <p:attrName>style.visibility</p:attrName>
                                        </p:attrNameLst>
                                      </p:cBhvr>
                                      <p:to>
                                        <p:strVal val="visible"/>
                                      </p:to>
                                    </p:set>
                                    <p:animEffect transition="in" filter="fade">
                                      <p:cBhvr>
                                        <p:cTn id="34" dur="500"/>
                                        <p:tgtEl>
                                          <p:spTgt spid="10">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bg/>
                                          </p:spTgt>
                                        </p:tgtEl>
                                        <p:attrNameLst>
                                          <p:attrName>style.visibility</p:attrName>
                                        </p:attrNameLst>
                                      </p:cBhvr>
                                      <p:to>
                                        <p:strVal val="visible"/>
                                      </p:to>
                                    </p:set>
                                    <p:animEffect transition="in" filter="fade">
                                      <p:cBhvr>
                                        <p:cTn id="39" dur="500"/>
                                        <p:tgtEl>
                                          <p:spTgt spid="11">
                                            <p:bg/>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fade">
                                      <p:cBhvr>
                                        <p:cTn id="4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8" grpId="0" build="allAtOnce" animBg="1"/>
      <p:bldP spid="9" grpId="0" build="allAtOnce" animBg="1"/>
      <p:bldP spid="10" grpId="0" build="allAtOnce" animBg="1"/>
      <p:bldP spid="11" grpId="0" build="allAtOnce" animBg="1"/>
    </p:bldLst>
  </p:timing>
</p:sld>
</file>

<file path=ppt/slides/slide4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a:gradFill>
        <a:effectLst/>
      </p:bgPr>
    </p:bg>
    <p:spTree>
      <p:nvGrpSpPr>
        <p:cNvPr id="1" name=""/>
        <p:cNvGrpSpPr/>
        <p:nvPr/>
      </p:nvGrpSpPr>
      <p:grpSpPr>
        <a:xfrm>
          <a:off x="0" y="0"/>
          <a:ext cx="0" cy="0"/>
          <a:chOff x="0" y="0"/>
          <a:chExt cx="0" cy="0"/>
        </a:xfrm>
      </p:grpSpPr>
      <p:sp>
        <p:nvSpPr>
          <p:cNvPr id="4" name="Содержимое 3"/>
          <p:cNvSpPr>
            <a:spLocks noGrp="1"/>
          </p:cNvSpPr>
          <p:nvPr>
            <p:ph idx="1"/>
          </p:nvPr>
        </p:nvSpPr>
        <p:spPr>
          <a:xfrm>
            <a:off x="428596" y="142852"/>
            <a:ext cx="8229600" cy="6715148"/>
          </a:xfrm>
        </p:spPr>
        <p:txBody>
          <a:bodyPr>
            <a:normAutofit/>
          </a:bodyPr>
          <a:lstStyle/>
          <a:p>
            <a:pPr algn="just">
              <a:buNone/>
            </a:pPr>
            <a:r>
              <a:rPr lang="ru-RU" dirty="0" smtClean="0"/>
              <a:t>	</a:t>
            </a:r>
            <a:r>
              <a:rPr lang="ru-RU" sz="2800" dirty="0" smtClean="0">
                <a:latin typeface="Times New Roman" pitchFamily="18" charset="0"/>
                <a:cs typeface="Times New Roman" pitchFamily="18" charset="0"/>
              </a:rPr>
              <a:t>Если вы стали свидетелем аварии, немедленно вызывайте </a:t>
            </a:r>
            <a:r>
              <a:rPr lang="ru-RU" sz="2800" dirty="0" smtClean="0">
                <a:solidFill>
                  <a:schemeClr val="tx2">
                    <a:lumMod val="60000"/>
                    <a:lumOff val="40000"/>
                  </a:schemeClr>
                </a:solidFill>
                <a:latin typeface="Times New Roman" pitchFamily="18" charset="0"/>
                <a:cs typeface="Times New Roman" pitchFamily="18" charset="0"/>
              </a:rPr>
              <a:t>сотрудников ГАИ </a:t>
            </a:r>
            <a:r>
              <a:rPr lang="ru-RU" sz="2800" dirty="0" smtClean="0">
                <a:latin typeface="Times New Roman" pitchFamily="18" charset="0"/>
                <a:cs typeface="Times New Roman" pitchFamily="18" charset="0"/>
              </a:rPr>
              <a:t>по телефону</a:t>
            </a:r>
          </a:p>
          <a:p>
            <a:pPr algn="just">
              <a:buNone/>
            </a:pPr>
            <a:endParaRPr lang="ru-RU" sz="2800" dirty="0" smtClean="0">
              <a:latin typeface="Times New Roman" pitchFamily="18" charset="0"/>
              <a:cs typeface="Times New Roman" pitchFamily="18" charset="0"/>
            </a:endParaRPr>
          </a:p>
          <a:p>
            <a:pPr algn="just">
              <a:buNone/>
            </a:pPr>
            <a:endParaRPr lang="ru-RU" sz="2800" dirty="0" smtClean="0">
              <a:latin typeface="Times New Roman" pitchFamily="18" charset="0"/>
              <a:cs typeface="Times New Roman" pitchFamily="18" charset="0"/>
            </a:endParaRPr>
          </a:p>
          <a:p>
            <a:pPr algn="just">
              <a:buNone/>
            </a:pPr>
            <a:r>
              <a:rPr lang="ru-RU" sz="2800" dirty="0" smtClean="0">
                <a:latin typeface="Times New Roman" pitchFamily="18" charset="0"/>
                <a:cs typeface="Times New Roman" pitchFamily="18" charset="0"/>
              </a:rPr>
              <a:t>	Если же кто-то пострадал, не пытайтесь помочь ему самостоятельно, вызывайте </a:t>
            </a:r>
            <a:r>
              <a:rPr lang="ru-RU" sz="2800" b="1" dirty="0" smtClean="0">
                <a:solidFill>
                  <a:srgbClr val="FF0000"/>
                </a:solidFill>
                <a:latin typeface="Times New Roman" pitchFamily="18" charset="0"/>
                <a:cs typeface="Times New Roman" pitchFamily="18" charset="0"/>
              </a:rPr>
              <a:t>СПАСАТЕЛЕЙ</a:t>
            </a:r>
            <a:r>
              <a:rPr lang="ru-RU" sz="2800" dirty="0" smtClean="0">
                <a:latin typeface="Times New Roman" pitchFamily="18" charset="0"/>
                <a:cs typeface="Times New Roman" pitchFamily="18" charset="0"/>
              </a:rPr>
              <a:t> по телефону</a:t>
            </a:r>
          </a:p>
          <a:p>
            <a:pPr algn="just">
              <a:buNone/>
            </a:pPr>
            <a:endParaRPr lang="ru-RU" sz="2800" dirty="0" smtClean="0">
              <a:latin typeface="Times New Roman" pitchFamily="18" charset="0"/>
              <a:cs typeface="Times New Roman" pitchFamily="18" charset="0"/>
            </a:endParaRPr>
          </a:p>
          <a:p>
            <a:pPr algn="just">
              <a:buNone/>
            </a:pPr>
            <a:r>
              <a:rPr lang="ru-RU" sz="2800" dirty="0" smtClean="0">
                <a:latin typeface="Times New Roman" pitchFamily="18" charset="0"/>
                <a:cs typeface="Times New Roman" pitchFamily="18" charset="0"/>
              </a:rPr>
              <a:t>И </a:t>
            </a:r>
            <a:r>
              <a:rPr lang="ru-RU" sz="2800" b="1" dirty="0" smtClean="0">
                <a:solidFill>
                  <a:schemeClr val="bg1"/>
                </a:solidFill>
                <a:latin typeface="Times New Roman" pitchFamily="18" charset="0"/>
                <a:cs typeface="Times New Roman" pitchFamily="18" charset="0"/>
              </a:rPr>
              <a:t>СКОРУЮ ПОМОЩЬ </a:t>
            </a:r>
            <a:r>
              <a:rPr lang="ru-RU" sz="2800" dirty="0" smtClean="0">
                <a:latin typeface="Times New Roman" pitchFamily="18" charset="0"/>
                <a:cs typeface="Times New Roman" pitchFamily="18" charset="0"/>
              </a:rPr>
              <a:t>по телефону </a:t>
            </a:r>
          </a:p>
          <a:p>
            <a:pPr algn="just">
              <a:buNone/>
            </a:pPr>
            <a:endParaRPr lang="ru-RU" sz="2800" dirty="0" smtClean="0">
              <a:latin typeface="Times New Roman" pitchFamily="18" charset="0"/>
              <a:cs typeface="Times New Roman" pitchFamily="18" charset="0"/>
            </a:endParaRPr>
          </a:p>
          <a:p>
            <a:pPr algn="just">
              <a:buNone/>
            </a:pPr>
            <a:endParaRPr lang="ru-RU" sz="2800" dirty="0" smtClean="0">
              <a:latin typeface="Times New Roman" pitchFamily="18" charset="0"/>
              <a:cs typeface="Times New Roman" pitchFamily="18" charset="0"/>
            </a:endParaRPr>
          </a:p>
          <a:p>
            <a:pPr algn="just">
              <a:buNone/>
            </a:pPr>
            <a:r>
              <a:rPr lang="ru-RU" sz="2800" dirty="0" smtClean="0">
                <a:latin typeface="Times New Roman" pitchFamily="18" charset="0"/>
                <a:cs typeface="Times New Roman" pitchFamily="18" charset="0"/>
              </a:rPr>
              <a:t>Постарайтесь узнать у пострадавшего, что болит, и сообщите об этом врачам</a:t>
            </a:r>
          </a:p>
        </p:txBody>
      </p:sp>
      <p:sp>
        <p:nvSpPr>
          <p:cNvPr id="5" name="Овал 4"/>
          <p:cNvSpPr/>
          <p:nvPr/>
        </p:nvSpPr>
        <p:spPr>
          <a:xfrm>
            <a:off x="2928926" y="1214422"/>
            <a:ext cx="3143272"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8000" dirty="0" smtClean="0">
                <a:latin typeface="Times New Roman" pitchFamily="18" charset="0"/>
                <a:cs typeface="Times New Roman" pitchFamily="18" charset="0"/>
              </a:rPr>
              <a:t> 102</a:t>
            </a:r>
            <a:endParaRPr lang="ru-RU" sz="8000" dirty="0">
              <a:latin typeface="Times New Roman" pitchFamily="18" charset="0"/>
              <a:cs typeface="Times New Roman" pitchFamily="18" charset="0"/>
            </a:endParaRPr>
          </a:p>
        </p:txBody>
      </p:sp>
      <p:sp>
        <p:nvSpPr>
          <p:cNvPr id="6" name="Овал 5"/>
          <p:cNvSpPr/>
          <p:nvPr/>
        </p:nvSpPr>
        <p:spPr>
          <a:xfrm>
            <a:off x="2928926" y="3071810"/>
            <a:ext cx="3143272" cy="100013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ru-RU" sz="8000" dirty="0" smtClean="0">
                <a:latin typeface="Times New Roman" pitchFamily="18" charset="0"/>
                <a:cs typeface="Times New Roman" pitchFamily="18" charset="0"/>
              </a:rPr>
              <a:t> 101</a:t>
            </a:r>
            <a:endParaRPr lang="ru-RU" sz="8000" dirty="0">
              <a:latin typeface="Times New Roman" pitchFamily="18" charset="0"/>
              <a:cs typeface="Times New Roman" pitchFamily="18" charset="0"/>
            </a:endParaRPr>
          </a:p>
        </p:txBody>
      </p:sp>
      <p:sp>
        <p:nvSpPr>
          <p:cNvPr id="7" name="Овал 6"/>
          <p:cNvSpPr/>
          <p:nvPr/>
        </p:nvSpPr>
        <p:spPr>
          <a:xfrm>
            <a:off x="3000364" y="4572008"/>
            <a:ext cx="3143272" cy="100013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ru-RU" sz="8000" dirty="0" smtClean="0">
                <a:latin typeface="Times New Roman" pitchFamily="18" charset="0"/>
                <a:cs typeface="Times New Roman" pitchFamily="18" charset="0"/>
              </a:rPr>
              <a:t> 103</a:t>
            </a:r>
            <a:endParaRPr lang="ru-RU" sz="8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ctr">
              <a:buNone/>
            </a:pPr>
            <a:r>
              <a:rPr lang="ru-RU" sz="7200" b="1" dirty="0" smtClean="0">
                <a:solidFill>
                  <a:schemeClr val="tx2">
                    <a:lumMod val="50000"/>
                  </a:schemeClr>
                </a:solidFill>
              </a:rPr>
              <a:t>Будьте внимательны , будете живы и здоровы!</a:t>
            </a:r>
            <a:endParaRPr lang="ru-RU" sz="7200" b="1" dirty="0">
              <a:solidFill>
                <a:schemeClr val="tx2">
                  <a:lumMod val="50000"/>
                </a:schemeClr>
              </a:solidFill>
            </a:endParaRPr>
          </a:p>
        </p:txBody>
      </p:sp>
    </p:spTree>
    <p:extLst>
      <p:ext uri="{BB962C8B-B14F-4D97-AF65-F5344CB8AC3E}">
        <p14:creationId xmlns:p14="http://schemas.microsoft.com/office/powerpoint/2010/main" val="2746662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lstStyle/>
          <a:p>
            <a:pPr algn="just">
              <a:buNone/>
            </a:pPr>
            <a:r>
              <a:rPr lang="ru-RU" dirty="0" smtClean="0"/>
              <a:t>	</a:t>
            </a:r>
            <a:r>
              <a:rPr lang="ru-RU"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Мы уже рассказывали вам, как опасно нарушать правила электробезопасности дома. Шутить с электричеством не стоит и на улице.  Для этого достаточно соблюдать </a:t>
            </a:r>
            <a:r>
              <a:rPr lang="ru-RU" sz="2000" b="1" dirty="0" smtClean="0">
                <a:solidFill>
                  <a:srgbClr val="0070C0"/>
                </a:solidFill>
                <a:latin typeface="Times New Roman" pitchFamily="18" charset="0"/>
                <a:cs typeface="Times New Roman" pitchFamily="18" charset="0"/>
              </a:rPr>
              <a:t>несколько простых правил</a:t>
            </a:r>
            <a:endParaRPr lang="ru-RU" sz="2000" b="1" dirty="0">
              <a:solidFill>
                <a:srgbClr val="0070C0"/>
              </a:solidFill>
            </a:endParaRPr>
          </a:p>
        </p:txBody>
      </p:sp>
      <p:sp>
        <p:nvSpPr>
          <p:cNvPr id="4" name="Скругленный прямоугольник 3"/>
          <p:cNvSpPr/>
          <p:nvPr/>
        </p:nvSpPr>
        <p:spPr>
          <a:xfrm>
            <a:off x="857224" y="1785926"/>
            <a:ext cx="3714776"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Нельзя трогать висящий или лежащий электрический провод – он может быть под напряжением!</a:t>
            </a:r>
            <a:endParaRPr lang="ru-RU" dirty="0">
              <a:latin typeface="Times New Roman" pitchFamily="18" charset="0"/>
              <a:cs typeface="Times New Roman" pitchFamily="18" charset="0"/>
            </a:endParaRPr>
          </a:p>
        </p:txBody>
      </p:sp>
      <p:sp>
        <p:nvSpPr>
          <p:cNvPr id="5" name="Скругленный прямоугольник 4"/>
          <p:cNvSpPr/>
          <p:nvPr/>
        </p:nvSpPr>
        <p:spPr>
          <a:xfrm>
            <a:off x="4643438" y="1785926"/>
            <a:ext cx="3714776"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Не следует даже приближаться к лежащему проводу, особенно в сырую погоду, ведь электрический ток отлично проходит через влажную землю</a:t>
            </a:r>
            <a:endParaRPr lang="ru-RU" dirty="0">
              <a:latin typeface="Times New Roman" pitchFamily="18" charset="0"/>
              <a:cs typeface="Times New Roman" pitchFamily="18" charset="0"/>
            </a:endParaRPr>
          </a:p>
        </p:txBody>
      </p:sp>
      <p:sp>
        <p:nvSpPr>
          <p:cNvPr id="6" name="Скругленный прямоугольник 5"/>
          <p:cNvSpPr/>
          <p:nvPr/>
        </p:nvSpPr>
        <p:spPr>
          <a:xfrm>
            <a:off x="857224" y="3286124"/>
            <a:ext cx="3714776"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Нельзя ходить по земле, держа в руках включенные в сеть электроприборы. Особенно опасно ходить босиком по влажной почве</a:t>
            </a:r>
            <a:endParaRPr lang="ru-RU" dirty="0">
              <a:latin typeface="Times New Roman" pitchFamily="18" charset="0"/>
              <a:cs typeface="Times New Roman" pitchFamily="18" charset="0"/>
            </a:endParaRPr>
          </a:p>
        </p:txBody>
      </p:sp>
      <p:sp>
        <p:nvSpPr>
          <p:cNvPr id="7" name="Скругленный прямоугольник 6"/>
          <p:cNvSpPr/>
          <p:nvPr/>
        </p:nvSpPr>
        <p:spPr>
          <a:xfrm>
            <a:off x="4643438" y="3286124"/>
            <a:ext cx="3714776"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Ни в коем случае не влезайте в трансформаторные будки! На них неспроста есть таблички, предупреждающие об опасности!</a:t>
            </a:r>
            <a:endParaRPr lang="ru-RU" dirty="0">
              <a:latin typeface="Times New Roman" pitchFamily="18" charset="0"/>
              <a:cs typeface="Times New Roman" pitchFamily="18" charset="0"/>
            </a:endParaRPr>
          </a:p>
        </p:txBody>
      </p:sp>
      <p:sp>
        <p:nvSpPr>
          <p:cNvPr id="8" name="Скругленный прямоугольник 7"/>
          <p:cNvSpPr/>
          <p:nvPr/>
        </p:nvSpPr>
        <p:spPr>
          <a:xfrm>
            <a:off x="857224" y="4786322"/>
            <a:ext cx="7500990"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Times New Roman" pitchFamily="18" charset="0"/>
                <a:cs typeface="Times New Roman" pitchFamily="18" charset="0"/>
              </a:rPr>
              <a:t>Лучше не находиться под линиями электропередачи, в особенности длительное время. Не надо пытаться снимать с них воздушных змеев и другие зацепившиеся за провода предметы. Скорее можно получить </a:t>
            </a:r>
            <a:r>
              <a:rPr lang="ru-RU" dirty="0" err="1" smtClean="0">
                <a:latin typeface="Times New Roman" pitchFamily="18" charset="0"/>
                <a:cs typeface="Times New Roman" pitchFamily="18" charset="0"/>
              </a:rPr>
              <a:t>электротравму</a:t>
            </a:r>
            <a:r>
              <a:rPr lang="ru-RU" dirty="0" smtClean="0">
                <a:latin typeface="Times New Roman" pitchFamily="18" charset="0"/>
                <a:cs typeface="Times New Roman" pitchFamily="18" charset="0"/>
              </a:rPr>
              <a:t>, чем достать зацепившийся за провода предмет. И чрезвычайно опасно забираться на опоры линий электропередачи</a:t>
            </a:r>
            <a:endParaRPr lang="ru-RU" dirty="0">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left)">
                                      <p:cBhvr>
                                        <p:cTn id="7" dur="500"/>
                                        <p:tgtEl>
                                          <p:spTgt spid="4">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ipe(right)">
                                      <p:cBhvr>
                                        <p:cTn id="15" dur="500"/>
                                        <p:tgtEl>
                                          <p:spTgt spid="5">
                                            <p:bg/>
                                          </p:spTgt>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right)">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animEffect transition="in" filter="wipe(left)">
                                      <p:cBhvr>
                                        <p:cTn id="23" dur="500"/>
                                        <p:tgtEl>
                                          <p:spTgt spid="6">
                                            <p:bg/>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wipe(left)">
                                      <p:cBhvr>
                                        <p:cTn id="26" dur="500"/>
                                        <p:tgtEl>
                                          <p:spTgt spid="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animEffect transition="in" filter="wipe(right)">
                                      <p:cBhvr>
                                        <p:cTn id="31" dur="500"/>
                                        <p:tgtEl>
                                          <p:spTgt spid="7">
                                            <p:bg/>
                                          </p:spTgt>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Effect transition="in" filter="wipe(right)">
                                      <p:cBhvr>
                                        <p:cTn id="34" dur="500"/>
                                        <p:tgtEl>
                                          <p:spTgt spid="7">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
                                            <p:bg/>
                                          </p:spTgt>
                                        </p:tgtEl>
                                        <p:attrNameLst>
                                          <p:attrName>style.visibility</p:attrName>
                                        </p:attrNameLst>
                                      </p:cBhvr>
                                      <p:to>
                                        <p:strVal val="visible"/>
                                      </p:to>
                                    </p:set>
                                    <p:animEffect transition="in" filter="wipe(down)">
                                      <p:cBhvr>
                                        <p:cTn id="39" dur="500"/>
                                        <p:tgtEl>
                                          <p:spTgt spid="8">
                                            <p:bg/>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ipe(down)">
                                      <p:cBhvr>
                                        <p:cTn id="4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5" grpId="0" uiExpand="1" build="allAtOnce" animBg="1"/>
      <p:bldP spid="6" grpId="0" uiExpand="1" build="allAtOnce" animBg="1"/>
      <p:bldP spid="7" grpId="0" uiExpand="1" build="allAtOnce" animBg="1"/>
      <p:bldP spid="8" grpId="0" uiExpand="1"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stretch>
            <a:fillRect l="-12000" r="-1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214422"/>
            <a:ext cx="8229600" cy="1143000"/>
          </a:xfrm>
        </p:spPr>
        <p:txBody>
          <a:bodyPr>
            <a:noAutofit/>
          </a:bodyPr>
          <a:lstStyle/>
          <a:p>
            <a:r>
              <a:rPr lang="ru-RU" sz="6600" b="1" dirty="0" smtClean="0">
                <a:solidFill>
                  <a:schemeClr val="bg1"/>
                </a:solidFill>
                <a:latin typeface="Times New Roman" pitchFamily="18" charset="0"/>
                <a:cs typeface="Times New Roman" pitchFamily="18" charset="0"/>
              </a:rPr>
              <a:t>Если вы заблудились в лесу</a:t>
            </a:r>
            <a:endParaRPr lang="ru-RU" sz="66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4000"/>
            <a:lum/>
          </a:blip>
          <a:srcRect/>
          <a:stretch>
            <a:fillRect l="-11000" r="-11000"/>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072230"/>
          </a:xfrm>
        </p:spPr>
        <p:txBody>
          <a:bodyPr>
            <a:normAutofit fontScale="92500" lnSpcReduction="20000"/>
          </a:bodyPr>
          <a:lstStyle/>
          <a:p>
            <a:pPr algn="just">
              <a:buNone/>
            </a:pPr>
            <a:r>
              <a:rPr lang="ru-RU" dirty="0" smtClean="0"/>
              <a:t>		</a:t>
            </a:r>
            <a:r>
              <a:rPr lang="ru-RU" sz="2800" b="1" dirty="0" smtClean="0">
                <a:solidFill>
                  <a:srgbClr val="FFFF00"/>
                </a:solidFill>
                <a:latin typeface="Times New Roman" pitchFamily="18" charset="0"/>
                <a:cs typeface="Times New Roman" pitchFamily="18" charset="0"/>
              </a:rPr>
              <a:t>Первое правило – не паникуйте! Вспомните приметы пройденного пути. Если есть</a:t>
            </a:r>
            <a:r>
              <a:rPr lang="en-US" sz="2800" b="1" dirty="0" smtClean="0">
                <a:solidFill>
                  <a:srgbClr val="FFFF00"/>
                </a:solidFill>
                <a:latin typeface="Times New Roman" pitchFamily="18" charset="0"/>
                <a:cs typeface="Times New Roman" pitchFamily="18" charset="0"/>
              </a:rPr>
              <a:t> </a:t>
            </a:r>
            <a:r>
              <a:rPr lang="ru-RU" sz="2800" b="1" dirty="0" smtClean="0">
                <a:solidFill>
                  <a:srgbClr val="FFFF00"/>
                </a:solidFill>
                <a:latin typeface="Times New Roman" pitchFamily="18" charset="0"/>
                <a:cs typeface="Times New Roman" pitchFamily="18" charset="0"/>
              </a:rPr>
              <a:t>возможность – влезьте на возвышенное место и осмотритесь. Прислушайтесь: шум поезда, гудки автомобилей и другие звуки помогут вам сориентироваться. К людям могут вывести лесная дорога, тропинка или просека. Если найти дорогу все же не получилось, постарайтесь выйти на поляну или любую открытую местность и ждите помощи.</a:t>
            </a:r>
          </a:p>
          <a:p>
            <a:pPr algn="just">
              <a:buNone/>
            </a:pPr>
            <a:r>
              <a:rPr lang="ru-RU" sz="2800" b="1" dirty="0" smtClean="0">
                <a:solidFill>
                  <a:srgbClr val="FFFF00"/>
                </a:solidFill>
                <a:latin typeface="Times New Roman" pitchFamily="18" charset="0"/>
                <a:cs typeface="Times New Roman" pitchFamily="18" charset="0"/>
              </a:rPr>
              <a:t>		Если вы решили разжечь костер, то делайте это на открытой поляне вдалеке от деревьев. Зажигайте сначала мелкие сухие веточки. Если покидаете место стоянки, ОБЯЗАТЕЛЬНО ЗАТУШИТЕ КОСТЕР!</a:t>
            </a:r>
          </a:p>
          <a:p>
            <a:pPr algn="just">
              <a:buNone/>
            </a:pPr>
            <a:r>
              <a:rPr lang="ru-RU" sz="2800" b="1" dirty="0" smtClean="0">
                <a:solidFill>
                  <a:srgbClr val="FFFF00"/>
                </a:solidFill>
                <a:latin typeface="Times New Roman" pitchFamily="18" charset="0"/>
                <a:cs typeface="Times New Roman" pitchFamily="18" charset="0"/>
              </a:rPr>
              <a:t>		Главное правило: ходите на прогулку или в поход только со взрослыми!</a:t>
            </a:r>
            <a:endParaRPr lang="ru-RU" sz="2800" b="1" dirty="0">
              <a:solidFill>
                <a:srgbClr val="FFFF00"/>
              </a:solidFill>
              <a:latin typeface="Times New Roman"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stretch>
            <a:fillRect l="-12000" r="-1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85794"/>
            <a:ext cx="8229600" cy="1143000"/>
          </a:xfrm>
        </p:spPr>
        <p:txBody>
          <a:bodyPr>
            <a:normAutofit/>
          </a:bodyPr>
          <a:lstStyle/>
          <a:p>
            <a:r>
              <a:rPr lang="ru-RU" sz="4800" b="1" dirty="0" smtClean="0">
                <a:solidFill>
                  <a:schemeClr val="bg1"/>
                </a:solidFill>
                <a:latin typeface="Times New Roman" pitchFamily="18" charset="0"/>
                <a:cs typeface="Times New Roman" pitchFamily="18" charset="0"/>
              </a:rPr>
              <a:t>Если вы попали под грозу</a:t>
            </a:r>
            <a:endParaRPr lang="ru-RU" sz="4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4000"/>
            <a:lum/>
          </a:blip>
          <a:srcRect/>
          <a:stretch>
            <a:fillRect l="-12000" r="-12000"/>
          </a:stretch>
        </a:blipFill>
        <a:effectLst/>
      </p:bgPr>
    </p:bg>
    <p:spTree>
      <p:nvGrpSpPr>
        <p:cNvPr id="1" name=""/>
        <p:cNvGrpSpPr/>
        <p:nvPr/>
      </p:nvGrpSpPr>
      <p:grpSpPr>
        <a:xfrm>
          <a:off x="0" y="0"/>
          <a:ext cx="0" cy="0"/>
          <a:chOff x="0" y="0"/>
          <a:chExt cx="0" cy="0"/>
        </a:xfrm>
      </p:grpSpPr>
      <p:sp>
        <p:nvSpPr>
          <p:cNvPr id="7" name="Содержимое 6"/>
          <p:cNvSpPr>
            <a:spLocks noGrp="1"/>
          </p:cNvSpPr>
          <p:nvPr>
            <p:ph idx="1"/>
          </p:nvPr>
        </p:nvSpPr>
        <p:spPr>
          <a:xfrm>
            <a:off x="457200" y="428604"/>
            <a:ext cx="8229600" cy="6215106"/>
          </a:xfrm>
        </p:spPr>
        <p:txBody>
          <a:bodyPr>
            <a:normAutofit fontScale="92500" lnSpcReduction="20000"/>
          </a:bodyPr>
          <a:lstStyle/>
          <a:p>
            <a:pPr algn="just">
              <a:buNone/>
            </a:pPr>
            <a:r>
              <a:rPr lang="ru-RU" sz="2800" dirty="0" smtClean="0">
                <a:latin typeface="Times New Roman" pitchFamily="18" charset="0"/>
                <a:cs typeface="Times New Roman" pitchFamily="18" charset="0"/>
              </a:rPr>
              <a:t>		</a:t>
            </a:r>
            <a:r>
              <a:rPr lang="ru-RU" sz="2800" b="1" dirty="0" smtClean="0">
                <a:solidFill>
                  <a:schemeClr val="bg1"/>
                </a:solidFill>
                <a:latin typeface="Times New Roman" pitchFamily="18" charset="0"/>
                <a:cs typeface="Times New Roman" pitchFamily="18" charset="0"/>
              </a:rPr>
              <a:t>Если собирается гроза, а вы находитесь в лесу, на берегу реки или в поле, лучше всего поспешить домой. Но если непогода застала вас на открытой местности, помните, что молния чаще всего поражает возвышающийся над местностью предмет. Поэтому во время грозы нужно избегать холмов и курганов. Опасно находиться рядом с массивным металлическим предметом. Ни в коем случае не прячьтесь от грозы под деревом, особенно отдельно растущим и высоким. Лучше переждать грозу стоя или присев, как можно меньше касаясь земли, в низине.</a:t>
            </a:r>
          </a:p>
          <a:p>
            <a:pPr algn="just">
              <a:buNone/>
            </a:pPr>
            <a:r>
              <a:rPr lang="ru-RU" sz="2800" b="1" dirty="0" smtClean="0">
                <a:solidFill>
                  <a:schemeClr val="bg1"/>
                </a:solidFill>
                <a:latin typeface="Times New Roman" pitchFamily="18" charset="0"/>
                <a:cs typeface="Times New Roman" pitchFamily="18" charset="0"/>
              </a:rPr>
              <a:t>		Во время грозы может возникнуть шаровая молния – светящийся шар, обладающий большой энергией. Контакт с ней приводит к сильному электрическому удару. Если рядом с вами появилась шаровая молния, надо удаляться от нее очень медленно и стараться быть подальше от металлических предметов</a:t>
            </a:r>
            <a:r>
              <a:rPr lang="ru-RU" sz="2800" dirty="0" smtClean="0">
                <a:solidFill>
                  <a:schemeClr val="bg1"/>
                </a:solidFill>
                <a:latin typeface="Times New Roman" pitchFamily="18" charset="0"/>
                <a:cs typeface="Times New Roman" pitchFamily="18" charset="0"/>
              </a:rPr>
              <a:t>.</a:t>
            </a:r>
            <a:endParaRPr lang="ru-RU" sz="2800" dirty="0">
              <a:solidFill>
                <a:schemeClr val="bg1"/>
              </a:solidFill>
              <a:latin typeface="Times New Roman" pitchFamily="18" charset="0"/>
              <a:cs typeface="Times New Roman" pitchFamily="18" charset="0"/>
            </a:endParaRPr>
          </a:p>
        </p:txBody>
      </p:sp>
      <p:sp>
        <p:nvSpPr>
          <p:cNvPr id="8" name="Облако 7"/>
          <p:cNvSpPr/>
          <p:nvPr/>
        </p:nvSpPr>
        <p:spPr>
          <a:xfrm>
            <a:off x="3643306" y="0"/>
            <a:ext cx="5214974" cy="3357586"/>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2400" b="1" dirty="0" smtClean="0">
                <a:latin typeface="Times New Roman" pitchFamily="18" charset="0"/>
                <a:cs typeface="Times New Roman" pitchFamily="18" charset="0"/>
              </a:rPr>
              <a:t>Купаться во время грозы опасно – ваша голова будет самым «возвышенным» предметом над поверхностью воды!</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mph" presetSubtype="1" grpId="1" nodeType="clickEffect">
                                  <p:stCondLst>
                                    <p:cond delay="0"/>
                                  </p:stCondLst>
                                  <p:childTnLst>
                                    <p:set>
                                      <p:cBhvr override="childStyle">
                                        <p:cTn id="12" dur="indefinite"/>
                                        <p:tgtEl>
                                          <p:spTgt spid="8"/>
                                        </p:tgtEl>
                                        <p:attrNameLst>
                                          <p:attrName>style.fontStyle</p:attrName>
                                        </p:attrNameLst>
                                      </p:cBhvr>
                                      <p:to>
                                        <p:strVal val="normal"/>
                                      </p:to>
                                    </p:set>
                                    <p:set>
                                      <p:cBhvr override="childStyle">
                                        <p:cTn id="13" dur="indefinite"/>
                                        <p:tgtEl>
                                          <p:spTgt spid="8"/>
                                        </p:tgtEl>
                                        <p:attrNameLst>
                                          <p:attrName>style.fontWeight</p:attrName>
                                        </p:attrNameLst>
                                      </p:cBhvr>
                                      <p:to>
                                        <p:strVal val="bold"/>
                                      </p:to>
                                    </p:set>
                                    <p:set>
                                      <p:cBhvr override="childStyle">
                                        <p:cTn id="14" dur="indefinite"/>
                                        <p:tgtEl>
                                          <p:spTgt spid="8"/>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2639</TotalTime>
  <Words>1227</Words>
  <Application>Microsoft Office PowerPoint</Application>
  <PresentationFormat>Экран (4:3)</PresentationFormat>
  <Paragraphs>147</Paragraphs>
  <Slides>48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Тема Office</vt:lpstr>
      <vt:lpstr>Урок  БЕЗОПАСНОСТИ</vt:lpstr>
      <vt:lpstr>         Формула безопасности: -  предвидеть опасность – стараться предугадать, что произойдет или где находиться безопасно;  -  избегать ее – постараться сделать все, чтобы ничего плохого с вами и окружающими не случилось; -  действовать решительно и четко – не пугаться, не теряться, а бать хладнокровным и мужественным, сделать все, чтобы помочь себе и другим; -  помочь любому, кто оказался в трудной или опасной ситуации; -  звать на помощь; -  бороться до последнего.   Конечно, мы все должны уметь действовать в чрезвычайной ситуации по данной формуле. Однако, не всякой беде можно противостоять «один на один». Часто для победы требуются усилия многих людей. Поэтому в нашей стране есть люди, профессия которых – спасатель, задача – помогать каждому, попавшему в чрезвычайную ситуацию.  </vt:lpstr>
      <vt:lpstr>Опасности в природе</vt:lpstr>
      <vt:lpstr>Электробезопасность на природе</vt:lpstr>
      <vt:lpstr>Презентация PowerPoint</vt:lpstr>
      <vt:lpstr>Если вы заблудились в лесу</vt:lpstr>
      <vt:lpstr>Презентация PowerPoint</vt:lpstr>
      <vt:lpstr>Если вы попали под грозу</vt:lpstr>
      <vt:lpstr>Презентация PowerPoint</vt:lpstr>
      <vt:lpstr>Если провалился под лед</vt:lpstr>
      <vt:lpstr>Презентация PowerPoint</vt:lpstr>
      <vt:lpstr>Безопасное купание</vt:lpstr>
      <vt:lpstr>Презентация PowerPoint</vt:lpstr>
      <vt:lpstr>Правила поведения на воде:</vt:lpstr>
      <vt:lpstr>Оказание помощи тонущему</vt:lpstr>
      <vt:lpstr>Основы оказания первой медицинской помощи</vt:lpstr>
      <vt:lpstr>Презентация PowerPoint</vt:lpstr>
      <vt:lpstr>Презентация PowerPoint</vt:lpstr>
      <vt:lpstr>Презентация PowerPoint</vt:lpstr>
      <vt:lpstr>Опасности в жилище</vt:lpstr>
      <vt:lpstr>ПОЖАР!!!</vt:lpstr>
      <vt:lpstr>Презентация PowerPoint</vt:lpstr>
      <vt:lpstr>Презентация PowerPoint</vt:lpstr>
      <vt:lpstr>Ну, а если все-таки загорелось?</vt:lpstr>
      <vt:lpstr>При этом сообщите:</vt:lpstr>
      <vt:lpstr>Если огонь не велик, попробуйте справиться с ним самостоятельно, используя подручные средства для тушения: мокрую ткань и воду.</vt:lpstr>
      <vt:lpstr>ПОМНИТЕ!!!</vt:lpstr>
      <vt:lpstr>При пожаре дым опасен даже больше, чем огонь.</vt:lpstr>
      <vt:lpstr>Если выйти из квартиры невозможно,</vt:lpstr>
      <vt:lpstr>Презентация PowerPoint</vt:lpstr>
      <vt:lpstr>Презентация PowerPoint</vt:lpstr>
      <vt:lpstr>Помните главное:</vt:lpstr>
      <vt:lpstr>Электричество…</vt:lpstr>
      <vt:lpstr>Презентация PowerPoint</vt:lpstr>
      <vt:lpstr>Дома следует соблюдать такие рекомендации:</vt:lpstr>
      <vt:lpstr>Опасности в общественных местах</vt:lpstr>
      <vt:lpstr>Презентация PowerPoint</vt:lpstr>
      <vt:lpstr>Итак, несколько простых правил, зная которые, вы можете обезопасить себя:</vt:lpstr>
      <vt:lpstr>Опасности на транспорте</vt:lpstr>
      <vt:lpstr>Презентация PowerPoint</vt:lpstr>
      <vt:lpstr>Презентация PowerPoint</vt:lpstr>
      <vt:lpstr>Презентация PowerPoint</vt:lpstr>
      <vt:lpstr>Презентация PowerPoint</vt:lpstr>
      <vt:lpstr>В салоне транспорта</vt:lpstr>
      <vt:lpstr>Следуйте правилам:</vt:lpstr>
      <vt:lpstr>Если в автобусе, трамвае, троллейбусе или вагоне метро начался пожар, а вы едете без взрослых:</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ФОРМУЛА БЕЗОПАСНОСТИ</dc:title>
  <dc:creator>Калинка</dc:creator>
  <cp:lastModifiedBy>Admin</cp:lastModifiedBy>
  <cp:revision>252</cp:revision>
  <dcterms:created xsi:type="dcterms:W3CDTF">2010-11-22T07:24:11Z</dcterms:created>
  <dcterms:modified xsi:type="dcterms:W3CDTF">2013-09-01T10:10:29Z</dcterms:modified>
</cp:coreProperties>
</file>