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3" r:id="rId6"/>
    <p:sldId id="262" r:id="rId7"/>
    <p:sldId id="268" r:id="rId8"/>
    <p:sldId id="264" r:id="rId9"/>
    <p:sldId id="265" r:id="rId10"/>
    <p:sldId id="266" r:id="rId11"/>
    <p:sldId id="273" r:id="rId12"/>
    <p:sldId id="267" r:id="rId13"/>
    <p:sldId id="269" r:id="rId14"/>
    <p:sldId id="270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2E9E-F4C2-4E9C-AD1B-1251A33E222E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3875E-0BAE-40C7-AECD-025846780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8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A384C-B2EA-4762-A114-EC2E12E22A4F}" type="slidenum">
              <a:rPr lang="ru-RU"/>
              <a:pPr/>
              <a:t>8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93705-08E9-4B7B-BF9E-A0E672C28C85}" type="slidenum">
              <a:rPr lang="ru-RU"/>
              <a:pPr/>
              <a:t>9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86E64-E395-4791-8D0A-FF14BDB5A714}" type="slidenum">
              <a:rPr lang="ru-RU"/>
              <a:pPr/>
              <a:t>10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D:\My Documents\My Webs\soniacoleman\PowerPoint Templates\Templates11\Black Rainbow\blackrainbow_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778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92350" y="46863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F0DCBA-937E-4720-A90D-75DF3FF80057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533400"/>
            <a:ext cx="17907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533400"/>
            <a:ext cx="52197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514600"/>
            <a:ext cx="35052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2514600"/>
            <a:ext cx="35052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DCBA-937E-4720-A90D-75DF3FF80057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5334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514600"/>
            <a:ext cx="716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4438" y="6248400"/>
            <a:ext cx="1757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B957"/>
                </a:solidFill>
              </a:defRPr>
            </a:lvl1pPr>
          </a:lstStyle>
          <a:p>
            <a:fld id="{62F0DCBA-937E-4720-A90D-75DF3FF80057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2213" y="6248400"/>
            <a:ext cx="2668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B957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1838" y="6248400"/>
            <a:ext cx="1757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B957"/>
                </a:solidFill>
              </a:defRPr>
            </a:lvl1pPr>
          </a:lstStyle>
          <a:p>
            <a:fld id="{F4BC9E35-550C-43E2-B84C-0DB049A0C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858838" y="1701800"/>
            <a:ext cx="1087438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B95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95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B95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B95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B95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B95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B95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B95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B95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B95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B95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&#1048;&#1090;&#1072;&#1083;&#1100;&#1103;&#1085;&#1089;&#1082;&#1072;&#1103;-&#1084;&#1091;&#1079;&#1099;&#1082;&#1072;-Lara-Fabian---Adagio(muzofon.com)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60;&#1080;&#1083;&#1100;&#1084;%20&#1043;&#1072;&#1081;%20&#1043;&#1088;&#1072;&#1082;&#1093;.wmv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60;&#1080;&#1083;&#1100;&#1084;%20&#1058;&#1080;&#1073;&#1077;&#1088;&#1080;&#1081;%20&#1043;&#1088;&#1072;&#1082;&#1093;.wmv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1257" y="428604"/>
            <a:ext cx="768934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rgbClr val="99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Давайте</a:t>
            </a:r>
          </a:p>
          <a:p>
            <a:pPr algn="ctr"/>
            <a:r>
              <a:rPr lang="ru-RU" sz="9600" b="1" cap="all" dirty="0" smtClean="0">
                <a:ln/>
                <a:solidFill>
                  <a:srgbClr val="99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Повторим!</a:t>
            </a:r>
            <a:endParaRPr lang="ru-RU" sz="9600" b="1" cap="all" spc="0" dirty="0">
              <a:ln/>
              <a:solidFill>
                <a:srgbClr val="99FF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212.jpg"/>
          <p:cNvPicPr>
            <a:picLocks noChangeAspect="1"/>
          </p:cNvPicPr>
          <p:nvPr/>
        </p:nvPicPr>
        <p:blipFill>
          <a:blip r:embed="rId2" cstate="print"/>
          <a:srcRect r="32500"/>
          <a:stretch>
            <a:fillRect/>
          </a:stretch>
        </p:blipFill>
        <p:spPr>
          <a:xfrm>
            <a:off x="6215074" y="3357562"/>
            <a:ext cx="2234221" cy="3309934"/>
          </a:xfrm>
          <a:prstGeom prst="rect">
            <a:avLst/>
          </a:prstGeom>
        </p:spPr>
      </p:pic>
      <p:pic>
        <p:nvPicPr>
          <p:cNvPr id="4" name="Рисунок 3" descr="cb1f85efef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357562"/>
            <a:ext cx="2914647" cy="3321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928662" y="142852"/>
          <a:ext cx="8215338" cy="671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4" imgW="3245760" imgH="1081440" progId="">
                  <p:embed/>
                </p:oleObj>
              </mc:Choice>
              <mc:Fallback>
                <p:oleObj name="Clip" r:id="rId4" imgW="3245760" imgH="10814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42852"/>
                        <a:ext cx="8215338" cy="67151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 rot="-7003">
            <a:off x="2285902" y="1292835"/>
            <a:ext cx="6853121" cy="48936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C0000"/>
                </a:solidFill>
              </a:rPr>
              <a:t>          </a:t>
            </a:r>
            <a:r>
              <a:rPr lang="ru-RU" sz="3200" u="sng" dirty="0">
                <a:solidFill>
                  <a:srgbClr val="CC0000"/>
                </a:solidFill>
              </a:rPr>
              <a:t>ЗЕМЕЛЬНЫЙ ЗАКОН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3.</a:t>
            </a:r>
            <a:r>
              <a:rPr lang="ru-RU" sz="3600" dirty="0">
                <a:solidFill>
                  <a:schemeClr val="bg2"/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Для проведения реформы </a:t>
            </a:r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соз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дается специальная комиссия из 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3-х человек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, избираемая 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Народ-</a:t>
            </a:r>
          </a:p>
          <a:p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ным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 собранием сроком на 1 год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с правом последующего </a:t>
            </a:r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переиз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</a:p>
          <a:p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брания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3200" u="sng" dirty="0">
                <a:solidFill>
                  <a:srgbClr val="FF0000"/>
                </a:solidFill>
              </a:rPr>
              <a:t>              ТИБЕРИЙ ГРАКХ</a:t>
            </a:r>
            <a:endParaRPr lang="ru-RU" sz="3200" u="sng" dirty="0">
              <a:solidFill>
                <a:srgbClr val="CC0000"/>
              </a:solidFill>
            </a:endParaRPr>
          </a:p>
          <a:p>
            <a:endParaRPr lang="ru-RU" sz="3200" u="sng" dirty="0">
              <a:solidFill>
                <a:srgbClr val="CC0000"/>
              </a:solidFill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1452563" y="5310188"/>
          <a:ext cx="11572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6" imgW="1157760" imgH="1153080" progId="">
                  <p:embed/>
                </p:oleObj>
              </mc:Choice>
              <mc:Fallback>
                <p:oleObj name="Clip" r:id="rId6" imgW="1157760" imgH="11530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5310188"/>
                        <a:ext cx="1157287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конечная звезда 1"/>
          <p:cNvSpPr/>
          <p:nvPr/>
        </p:nvSpPr>
        <p:spPr>
          <a:xfrm>
            <a:off x="1357290" y="428604"/>
            <a:ext cx="7643866" cy="6000792"/>
          </a:xfrm>
          <a:prstGeom prst="star12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0384144">
            <a:off x="1569204" y="2857496"/>
            <a:ext cx="7245318" cy="92333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2" action="ppaction://hlinkfile"/>
              </a:rPr>
              <a:t>Физкультминутка</a:t>
            </a:r>
            <a:endParaRPr lang="ru-RU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c9d087c7f9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916832"/>
            <a:ext cx="2209616" cy="1337399"/>
          </a:xfrm>
          <a:prstGeom prst="rect">
            <a:avLst/>
          </a:prstGeom>
        </p:spPr>
      </p:pic>
      <p:pic>
        <p:nvPicPr>
          <p:cNvPr id="5" name="Рисунок 4" descr="cartoon_29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714752"/>
            <a:ext cx="1290637" cy="1791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8212313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123г. </a:t>
            </a: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 н.э.-</a:t>
            </a:r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народным трибуном</a:t>
            </a:r>
          </a:p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избран Гай </a:t>
            </a:r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Гракх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merida_tiberius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571612"/>
            <a:ext cx="3071834" cy="4429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2894" y="1785926"/>
            <a:ext cx="492154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Познавательное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адание?</a:t>
            </a:r>
          </a:p>
          <a:p>
            <a:pPr algn="ctr"/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99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Гай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Гракх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изменил в жизни 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населения Рима?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223" y="0"/>
            <a:ext cx="7399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Реформы Гая 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Гракха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285860"/>
            <a:ext cx="7630359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Продажа хлеба бедным гражданам по </a:t>
            </a:r>
          </a:p>
          <a:p>
            <a:pPr marL="514350" indent="-514350"/>
            <a:r>
              <a:rPr lang="ru-RU" sz="2800" b="1" dirty="0" smtClean="0">
                <a:solidFill>
                  <a:schemeClr val="bg1"/>
                </a:solidFill>
              </a:rPr>
              <a:t>     самым низким ценам;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>
                <a:solidFill>
                  <a:schemeClr val="bg1"/>
                </a:solidFill>
              </a:rPr>
              <a:t>Создание колоний на завоёванных </a:t>
            </a:r>
          </a:p>
          <a:p>
            <a:pPr marL="514350" indent="-514350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территориях;</a:t>
            </a:r>
          </a:p>
          <a:p>
            <a:pPr marL="342900" indent="-342900">
              <a:buAutoNum type="arabicPeriod" startAt="3"/>
            </a:pPr>
            <a:r>
              <a:rPr lang="ru-RU" sz="2800" b="1" dirty="0" smtClean="0">
                <a:solidFill>
                  <a:schemeClr val="bg1"/>
                </a:solidFill>
              </a:rPr>
              <a:t>Переселение в колонии бедного и </a:t>
            </a:r>
          </a:p>
          <a:p>
            <a:pPr marL="342900" indent="-342900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безземельного римского </a:t>
            </a:r>
          </a:p>
          <a:p>
            <a:pPr marL="342900" indent="-342900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населения и наделение его землёй;</a:t>
            </a: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3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8889" t="66509"/>
          <a:stretch>
            <a:fillRect/>
          </a:stretch>
        </p:blipFill>
        <p:spPr bwMode="auto">
          <a:xfrm>
            <a:off x="2928926" y="4429132"/>
            <a:ext cx="4929200" cy="202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462" y="0"/>
            <a:ext cx="80339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Проблемное задание!</a:t>
            </a:r>
            <a:endParaRPr lang="ru-RU" sz="4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3224" y="714356"/>
            <a:ext cx="8220776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Подумайте, почему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Гай Марий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мог укрепить мощь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Римского государства,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почему это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 удалось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Братьям </a:t>
            </a:r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Гракхам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_1.jp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643041" y="1500174"/>
            <a:ext cx="1129699" cy="1143008"/>
          </a:xfrm>
          <a:prstGeom prst="ellipse">
            <a:avLst/>
          </a:prstGeom>
        </p:spPr>
      </p:pic>
      <p:pic>
        <p:nvPicPr>
          <p:cNvPr id="5" name="Рисунок 4" descr="grac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4143380"/>
            <a:ext cx="1792741" cy="157163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7333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Реформы Гая Мария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_1.jp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428868"/>
            <a:ext cx="2595726" cy="3857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928670"/>
            <a:ext cx="788177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107г. </a:t>
            </a: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 н.э.- 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начало военной</a:t>
            </a:r>
          </a:p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реформы.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CC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2428868"/>
            <a:ext cx="531722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Разрешено служить в армии </a:t>
            </a: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     всем гражданам Рима;</a:t>
            </a:r>
          </a:p>
          <a:p>
            <a:pPr marL="342900" indent="-342900">
              <a:buAutoNum type="arabicPeriod" startAt="2"/>
            </a:pPr>
            <a:r>
              <a:rPr lang="ru-RU" sz="2400" b="1" dirty="0" smtClean="0">
                <a:solidFill>
                  <a:schemeClr val="bg1"/>
                </a:solidFill>
              </a:rPr>
              <a:t>Сокращён срок службы до </a:t>
            </a:r>
          </a:p>
          <a:p>
            <a:pPr marL="342900" indent="-342900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16 лет;</a:t>
            </a:r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chemeClr val="bg1"/>
                </a:solidFill>
              </a:rPr>
              <a:t>Оружием обеспечивало </a:t>
            </a:r>
          </a:p>
          <a:p>
            <a:pPr marL="457200" indent="-457200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государство;</a:t>
            </a: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4.   Полководец платит солдатам </a:t>
            </a:r>
          </a:p>
          <a:p>
            <a:pPr marL="342900" indent="-342900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за службу:</a:t>
            </a:r>
          </a:p>
          <a:p>
            <a:pPr marL="457200" indent="-457200">
              <a:buAutoNum type="arabicPeriod" startAt="5"/>
            </a:pPr>
            <a:r>
              <a:rPr lang="ru-RU" sz="2400" b="1" dirty="0" smtClean="0">
                <a:solidFill>
                  <a:schemeClr val="bg1"/>
                </a:solidFill>
              </a:rPr>
              <a:t>По окончании службы </a:t>
            </a:r>
          </a:p>
          <a:p>
            <a:pPr marL="457200" indent="-457200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легионер имел право</a:t>
            </a:r>
          </a:p>
          <a:p>
            <a:pPr marL="342900" indent="-342900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получить участок земли;</a:t>
            </a:r>
          </a:p>
          <a:p>
            <a:pPr marL="342900" indent="-342900"/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9d087c7f9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571480"/>
            <a:ext cx="4319820" cy="26146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4612" y="3571876"/>
            <a:ext cx="45057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Решите тест.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Удачи!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Пунические войны принесли  Риму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4046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обогащение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05099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 увеличение количества рабов привело  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49339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р</a:t>
            </a:r>
            <a:r>
              <a:rPr lang="ru-RU" dirty="0" smtClean="0">
                <a:solidFill>
                  <a:srgbClr val="FFFF00"/>
                </a:solidFill>
              </a:rPr>
              <a:t>азорению небогатой части римских граждан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4928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Земельный закон провел трибун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2492896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Тиберий </a:t>
            </a:r>
            <a:r>
              <a:rPr lang="ru-RU" dirty="0" err="1" smtClean="0">
                <a:solidFill>
                  <a:srgbClr val="FFFF00"/>
                </a:solidFill>
              </a:rPr>
              <a:t>Гракх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4963" y="2492896"/>
            <a:ext cx="56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2492895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133 г до н.э.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314096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После смерти Тиберия </a:t>
            </a:r>
            <a:r>
              <a:rPr lang="ru-RU" dirty="0" err="1" smtClean="0">
                <a:solidFill>
                  <a:schemeClr val="bg1"/>
                </a:solidFill>
              </a:rPr>
              <a:t>Гракха</a:t>
            </a:r>
            <a:r>
              <a:rPr lang="ru-RU" dirty="0" smtClean="0">
                <a:solidFill>
                  <a:schemeClr val="bg1"/>
                </a:solidFill>
              </a:rPr>
              <a:t> народным трибуном был избран его брат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7884" y="3464133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Гай </a:t>
            </a:r>
            <a:r>
              <a:rPr lang="ru-RU" dirty="0" err="1" smtClean="0">
                <a:solidFill>
                  <a:srgbClr val="FFFF00"/>
                </a:solidFill>
              </a:rPr>
              <a:t>Гракх</a:t>
            </a:r>
            <a:r>
              <a:rPr lang="ru-RU" dirty="0" smtClean="0">
                <a:solidFill>
                  <a:srgbClr val="FFFF00"/>
                </a:solidFill>
              </a:rPr>
              <a:t> в 123 г до н.э.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3833465"/>
            <a:ext cx="678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Братьям </a:t>
            </a:r>
            <a:r>
              <a:rPr lang="ru-RU" dirty="0" err="1" smtClean="0">
                <a:solidFill>
                  <a:schemeClr val="bg1"/>
                </a:solidFill>
              </a:rPr>
              <a:t>Гракхам</a:t>
            </a:r>
            <a:r>
              <a:rPr lang="ru-RU" dirty="0" smtClean="0">
                <a:solidFill>
                  <a:schemeClr val="bg1"/>
                </a:solidFill>
              </a:rPr>
              <a:t> не удалось остановить разорение римских земледельцев. Знатные и богатые римляне были против. После смерти братьев </a:t>
            </a:r>
            <a:r>
              <a:rPr lang="ru-RU" dirty="0" err="1" smtClean="0">
                <a:solidFill>
                  <a:schemeClr val="bg1"/>
                </a:solidFill>
              </a:rPr>
              <a:t>Гракхов</a:t>
            </a:r>
            <a:r>
              <a:rPr lang="ru-RU" dirty="0" smtClean="0">
                <a:solidFill>
                  <a:schemeClr val="bg1"/>
                </a:solidFill>
              </a:rPr>
              <a:t> реформы проводил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4308" y="4375422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Гай Марий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50131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107 г до н .э.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20" y="501317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Он провел военную реформу , в результате которой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570189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Всем римлянам вне зависимости от владения землей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9334" y="6255896"/>
            <a:ext cx="528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Разрешалось служить в армии за плату.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0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6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0"/>
            <a:ext cx="6726521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rgbClr val="66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Земельная</a:t>
            </a:r>
          </a:p>
          <a:p>
            <a:pPr algn="ctr"/>
            <a:r>
              <a:rPr lang="ru-RU" sz="8000" b="1" cap="all" dirty="0" smtClean="0">
                <a:ln/>
                <a:solidFill>
                  <a:srgbClr val="66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</a:p>
          <a:p>
            <a:pPr algn="ctr"/>
            <a:r>
              <a:rPr lang="ru-RU" sz="8000" b="1" cap="all" spc="0" dirty="0" smtClean="0">
                <a:ln/>
                <a:solidFill>
                  <a:srgbClr val="66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Военная</a:t>
            </a:r>
          </a:p>
          <a:p>
            <a:pPr algn="ctr"/>
            <a:r>
              <a:rPr lang="ru-RU" sz="8000" b="1" cap="all" dirty="0" smtClean="0">
                <a:ln/>
                <a:solidFill>
                  <a:srgbClr val="66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Реформы</a:t>
            </a:r>
          </a:p>
          <a:p>
            <a:pPr algn="ctr"/>
            <a:r>
              <a:rPr lang="ru-RU" sz="8000" b="1" cap="all" spc="0" dirty="0" smtClean="0">
                <a:ln/>
                <a:solidFill>
                  <a:srgbClr val="66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</a:t>
            </a:r>
            <a:r>
              <a:rPr lang="ru-RU" sz="8000" b="1" cap="all" dirty="0" err="1" smtClean="0">
                <a:ln/>
                <a:solidFill>
                  <a:srgbClr val="66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риме</a:t>
            </a:r>
            <a:endParaRPr lang="ru-RU" sz="8000" b="1" cap="all" spc="0" dirty="0">
              <a:ln/>
              <a:solidFill>
                <a:srgbClr val="66CC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grac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071546"/>
            <a:ext cx="1792741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_1.jpg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58147" y="4766093"/>
            <a:ext cx="1129699" cy="193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8411" y="0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857232"/>
            <a:ext cx="2419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Знать: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214686"/>
            <a:ext cx="246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99FF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Уметь:</a:t>
            </a:r>
            <a:endParaRPr lang="ru-RU" sz="5400" b="1" dirty="0">
              <a:ln w="1905"/>
              <a:solidFill>
                <a:srgbClr val="99FF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571612"/>
            <a:ext cx="77867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Положение Рима после Пунических войн;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Причины проведения и результаты земельной и военной реформ;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4500570"/>
            <a:ext cx="80420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66CCFF"/>
                </a:solidFill>
              </a:rPr>
              <a:t>Находить причинно-следственные связи  </a:t>
            </a:r>
          </a:p>
          <a:p>
            <a:r>
              <a:rPr lang="ru-RU" sz="2800" b="1" dirty="0" smtClean="0">
                <a:solidFill>
                  <a:srgbClr val="66CCFF"/>
                </a:solidFill>
              </a:rPr>
              <a:t>   между событиями;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66CCFF"/>
                </a:solidFill>
              </a:rPr>
              <a:t>Характеризовать изменения, </a:t>
            </a:r>
          </a:p>
          <a:p>
            <a:r>
              <a:rPr lang="ru-RU" sz="2800" b="1" dirty="0">
                <a:solidFill>
                  <a:srgbClr val="66CCFF"/>
                </a:solidFill>
              </a:rPr>
              <a:t> </a:t>
            </a:r>
            <a:r>
              <a:rPr lang="ru-RU" sz="2800" b="1" dirty="0" smtClean="0">
                <a:solidFill>
                  <a:srgbClr val="66CCFF"/>
                </a:solidFill>
              </a:rPr>
              <a:t>  происходящие в стране;</a:t>
            </a:r>
            <a:endParaRPr lang="ru-RU" sz="2800" b="1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839870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000" b="1" cap="none" spc="0" dirty="0" smtClean="0">
                <a:ln w="11430"/>
                <a:solidFill>
                  <a:srgbClr val="99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Познавательное задание!</a:t>
            </a:r>
            <a:endParaRPr lang="ru-RU" sz="5000" b="1" cap="none" spc="0" dirty="0">
              <a:ln w="11430"/>
              <a:solidFill>
                <a:srgbClr val="99FF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785794"/>
            <a:ext cx="6659002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Охарактеризовать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оложение Рима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осле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Пунических войн: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то было хорошо?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что- плохо?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Стр.74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Istoriya_dragotsennostyei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929198"/>
            <a:ext cx="1697259" cy="1714489"/>
          </a:xfrm>
          <a:prstGeom prst="rect">
            <a:avLst/>
          </a:prstGeom>
        </p:spPr>
      </p:pic>
      <p:pic>
        <p:nvPicPr>
          <p:cNvPr id="5" name="Рисунок 4" descr="0017-017-Trud-i-zhizn-rabov-v-Rime-s.228.jpg"/>
          <p:cNvPicPr>
            <a:picLocks noChangeAspect="1"/>
          </p:cNvPicPr>
          <p:nvPr/>
        </p:nvPicPr>
        <p:blipFill>
          <a:blip r:embed="rId3" cstate="print"/>
          <a:srcRect l="16406" t="29167" r="17969" b="14583"/>
          <a:stretch>
            <a:fillRect/>
          </a:stretch>
        </p:blipFill>
        <p:spPr>
          <a:xfrm>
            <a:off x="7000892" y="5357826"/>
            <a:ext cx="200026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1121" y="0"/>
            <a:ext cx="6625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Положение в Риме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857232"/>
            <a:ext cx="71925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Увеличение могущества Рима;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Увеличение количества рабов;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Разорение небогатой части</a:t>
            </a:r>
          </a:p>
          <a:p>
            <a:pPr marL="342900" indent="-342900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римского населения;</a:t>
            </a:r>
          </a:p>
          <a:p>
            <a:pPr marL="342900" indent="-342900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017-017-Trud-i-zhizn-rabov-v-Rime-s.228.jpg"/>
          <p:cNvPicPr>
            <a:picLocks noChangeAspect="1"/>
          </p:cNvPicPr>
          <p:nvPr/>
        </p:nvPicPr>
        <p:blipFill>
          <a:blip r:embed="rId2" cstate="print"/>
          <a:srcRect l="16406" t="29167" r="17969" b="14583"/>
          <a:stretch>
            <a:fillRect/>
          </a:stretch>
        </p:blipFill>
        <p:spPr>
          <a:xfrm>
            <a:off x="2643174" y="3143248"/>
            <a:ext cx="5500726" cy="353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80339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Проблемное задание!</a:t>
            </a:r>
            <a:endParaRPr lang="ru-RU" sz="4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642918"/>
            <a:ext cx="8572560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Чем такое положение было опасно      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Рима?</a:t>
            </a:r>
          </a:p>
          <a:p>
            <a:endParaRPr lang="ru-RU" sz="5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ancient-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429000"/>
            <a:ext cx="3717550" cy="3138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773" y="142852"/>
            <a:ext cx="7755227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133 г. до н.э.- </a:t>
            </a:r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избрание </a:t>
            </a:r>
          </a:p>
          <a:p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народным </a:t>
            </a:r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трибуном Тиберия </a:t>
            </a:r>
            <a:r>
              <a:rPr lang="ru-RU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Гракха</a:t>
            </a:r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17" descr="Рисунок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71612"/>
            <a:ext cx="6481947" cy="397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5572140"/>
            <a:ext cx="79280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он предложил сделать, чтобы не </a:t>
            </a:r>
          </a:p>
          <a:p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опустить разорения населения?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714348" y="0"/>
          <a:ext cx="842965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4" imgW="3245760" imgH="1081440" progId="">
                  <p:embed/>
                </p:oleObj>
              </mc:Choice>
              <mc:Fallback>
                <p:oleObj name="Clip" r:id="rId4" imgW="3245760" imgH="108144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0"/>
                        <a:ext cx="8429652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15"/>
          <p:cNvSpPr txBox="1">
            <a:spLocks noChangeArrowheads="1"/>
          </p:cNvSpPr>
          <p:nvPr/>
        </p:nvSpPr>
        <p:spPr bwMode="auto">
          <a:xfrm rot="-7003">
            <a:off x="2148167" y="863516"/>
            <a:ext cx="6173788" cy="4973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C0000"/>
                </a:solidFill>
              </a:rPr>
              <a:t>          </a:t>
            </a:r>
            <a:r>
              <a:rPr lang="ru-RU" sz="3200" u="sng" dirty="0">
                <a:solidFill>
                  <a:srgbClr val="CC0000"/>
                </a:solidFill>
              </a:rPr>
              <a:t>ЗЕМЕЛЬНЫЙ ЗАКОН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1.Каждому владельцу разрешает-</a:t>
            </a:r>
          </a:p>
          <a:p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ся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 иметь не более 500 югеров </a:t>
            </a:r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зем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</a:p>
          <a:p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ли.Если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 у него есть сыновья, то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 на каждого сына приходится по 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250 </a:t>
            </a:r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югеров,но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 на каждую семью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 не может приходиться больше 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1000югеров земли(250 гектаров)</a:t>
            </a:r>
            <a:endParaRPr lang="ru-RU" sz="3600" u="sng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600" u="sng" dirty="0">
              <a:solidFill>
                <a:srgbClr val="CC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857224" y="0"/>
          <a:ext cx="828677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4" imgW="3245760" imgH="1081440" progId="">
                  <p:embed/>
                </p:oleObj>
              </mc:Choice>
              <mc:Fallback>
                <p:oleObj name="Clip" r:id="rId4" imgW="3245760" imgH="10814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0"/>
                        <a:ext cx="8286776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-7003">
            <a:off x="2219606" y="934853"/>
            <a:ext cx="6075363" cy="4973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C0000"/>
                </a:solidFill>
              </a:rPr>
              <a:t>          </a:t>
            </a:r>
            <a:r>
              <a:rPr lang="ru-RU" sz="3200" u="sng" dirty="0">
                <a:solidFill>
                  <a:srgbClr val="CC0000"/>
                </a:solidFill>
              </a:rPr>
              <a:t>ЗЕМЕЛЬНЫЙ ЗАКОН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2.Излишки государственной </a:t>
            </a:r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зем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ли должны быть переданы в </a:t>
            </a:r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каз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ну и из них нарезаются участки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по 30 югеров бедным </a:t>
            </a:r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гражда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нам в наследственную аренду.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Продажа этих участков кате-</a:t>
            </a:r>
          </a:p>
          <a:p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горически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 запрещается.</a:t>
            </a:r>
            <a:endParaRPr lang="ru-RU" sz="3600" u="sng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600" u="sng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2053" name="Text Box 5" descr="Коричневый мрамор"/>
          <p:cNvSpPr txBox="1">
            <a:spLocks noChangeArrowheads="1"/>
          </p:cNvSpPr>
          <p:nvPr/>
        </p:nvSpPr>
        <p:spPr bwMode="auto">
          <a:xfrm>
            <a:off x="4929190" y="6072206"/>
            <a:ext cx="4071965" cy="64633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</a:rPr>
              <a:t>Аренда</a:t>
            </a:r>
            <a:r>
              <a:rPr lang="ru-RU" b="1" dirty="0">
                <a:solidFill>
                  <a:srgbClr val="002060"/>
                </a:solidFill>
              </a:rPr>
              <a:t>-пользование </a:t>
            </a:r>
            <a:r>
              <a:rPr lang="ru-RU" b="1" dirty="0" smtClean="0">
                <a:solidFill>
                  <a:srgbClr val="002060"/>
                </a:solidFill>
              </a:rPr>
              <a:t>чем-либо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за плату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 Rainbow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Rainbow</Template>
  <TotalTime>191</TotalTime>
  <Words>481</Words>
  <Application>Microsoft Office PowerPoint</Application>
  <PresentationFormat>Экран (4:3)</PresentationFormat>
  <Paragraphs>124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Black Rainbow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2012-04-10T16:32:39Z</dcterms:created>
  <dcterms:modified xsi:type="dcterms:W3CDTF">2013-04-14T08:42:23Z</dcterms:modified>
</cp:coreProperties>
</file>