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3446"/>
    <a:srgbClr val="5C1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DF1BDB1D-9BB3-4E8D-A533-9EB2EA6F6A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84213" y="542925"/>
            <a:ext cx="7531100" cy="3190875"/>
            <a:chOff x="431" y="342"/>
            <a:chExt cx="4744" cy="2010"/>
          </a:xfrm>
        </p:grpSpPr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431" y="2169"/>
              <a:ext cx="4744" cy="183"/>
              <a:chOff x="431" y="2169"/>
              <a:chExt cx="4744" cy="183"/>
            </a:xfrm>
          </p:grpSpPr>
          <p:sp>
            <p:nvSpPr>
              <p:cNvPr id="2055" name="Rectangle 7"/>
              <p:cNvSpPr>
                <a:spLocks noChangeArrowheads="1"/>
              </p:cNvSpPr>
              <p:nvPr/>
            </p:nvSpPr>
            <p:spPr bwMode="ltGray">
              <a:xfrm>
                <a:off x="431" y="2258"/>
                <a:ext cx="424" cy="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ltGray">
              <a:xfrm>
                <a:off x="1151" y="2258"/>
                <a:ext cx="424" cy="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ltGray">
              <a:xfrm>
                <a:off x="1871" y="2258"/>
                <a:ext cx="424" cy="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ltGray">
              <a:xfrm>
                <a:off x="2591" y="2258"/>
                <a:ext cx="424" cy="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ltGray">
              <a:xfrm>
                <a:off x="3311" y="2258"/>
                <a:ext cx="424" cy="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ltGray">
              <a:xfrm>
                <a:off x="4031" y="2258"/>
                <a:ext cx="424" cy="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ltGray">
              <a:xfrm>
                <a:off x="4751" y="2258"/>
                <a:ext cx="424" cy="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4" name="Group 17"/>
              <p:cNvGrpSpPr>
                <a:grpSpLocks/>
              </p:cNvGrpSpPr>
              <p:nvPr/>
            </p:nvGrpSpPr>
            <p:grpSpPr bwMode="auto">
              <a:xfrm>
                <a:off x="912" y="2185"/>
                <a:ext cx="179" cy="167"/>
                <a:chOff x="912" y="2185"/>
                <a:chExt cx="179" cy="167"/>
              </a:xfrm>
            </p:grpSpPr>
            <p:sp>
              <p:nvSpPr>
                <p:cNvPr id="2062" name="Freeform 14"/>
                <p:cNvSpPr>
                  <a:spLocks/>
                </p:cNvSpPr>
                <p:nvPr/>
              </p:nvSpPr>
              <p:spPr bwMode="ltGray">
                <a:xfrm>
                  <a:off x="971" y="2185"/>
                  <a:ext cx="61" cy="101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0" y="31"/>
                    </a:cxn>
                    <a:cxn ang="0">
                      <a:pos x="0" y="71"/>
                    </a:cxn>
                    <a:cxn ang="0">
                      <a:pos x="27" y="100"/>
                    </a:cxn>
                    <a:cxn ang="0">
                      <a:pos x="60" y="73"/>
                    </a:cxn>
                    <a:cxn ang="0">
                      <a:pos x="60" y="30"/>
                    </a:cxn>
                    <a:cxn ang="0">
                      <a:pos x="28" y="0"/>
                    </a:cxn>
                  </a:cxnLst>
                  <a:rect l="0" t="0" r="r" b="b"/>
                  <a:pathLst>
                    <a:path w="61" h="101">
                      <a:moveTo>
                        <a:pt x="28" y="0"/>
                      </a:moveTo>
                      <a:lnTo>
                        <a:pt x="0" y="31"/>
                      </a:lnTo>
                      <a:lnTo>
                        <a:pt x="0" y="71"/>
                      </a:lnTo>
                      <a:lnTo>
                        <a:pt x="27" y="100"/>
                      </a:lnTo>
                      <a:lnTo>
                        <a:pt x="60" y="73"/>
                      </a:lnTo>
                      <a:lnTo>
                        <a:pt x="60" y="30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>
                  <a:outerShdw dist="13470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3" name="Freeform 15"/>
                <p:cNvSpPr>
                  <a:spLocks/>
                </p:cNvSpPr>
                <p:nvPr/>
              </p:nvSpPr>
              <p:spPr bwMode="ltGray">
                <a:xfrm>
                  <a:off x="1014" y="2266"/>
                  <a:ext cx="77" cy="81"/>
                </a:xfrm>
                <a:custGeom>
                  <a:avLst/>
                  <a:gdLst/>
                  <a:ahLst/>
                  <a:cxnLst>
                    <a:cxn ang="0">
                      <a:pos x="69" y="0"/>
                    </a:cxn>
                    <a:cxn ang="0">
                      <a:pos x="29" y="8"/>
                    </a:cxn>
                    <a:cxn ang="0">
                      <a:pos x="4" y="39"/>
                    </a:cxn>
                    <a:cxn ang="0">
                      <a:pos x="0" y="80"/>
                    </a:cxn>
                    <a:cxn ang="0">
                      <a:pos x="50" y="76"/>
                    </a:cxn>
                    <a:cxn ang="0">
                      <a:pos x="76" y="43"/>
                    </a:cxn>
                    <a:cxn ang="0">
                      <a:pos x="69" y="0"/>
                    </a:cxn>
                  </a:cxnLst>
                  <a:rect l="0" t="0" r="r" b="b"/>
                  <a:pathLst>
                    <a:path w="77" h="81">
                      <a:moveTo>
                        <a:pt x="69" y="0"/>
                      </a:moveTo>
                      <a:lnTo>
                        <a:pt x="29" y="8"/>
                      </a:lnTo>
                      <a:lnTo>
                        <a:pt x="4" y="39"/>
                      </a:lnTo>
                      <a:lnTo>
                        <a:pt x="0" y="80"/>
                      </a:lnTo>
                      <a:lnTo>
                        <a:pt x="50" y="76"/>
                      </a:lnTo>
                      <a:lnTo>
                        <a:pt x="76" y="43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>
                  <a:outerShdw dist="13470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4" name="Freeform 16"/>
                <p:cNvSpPr>
                  <a:spLocks/>
                </p:cNvSpPr>
                <p:nvPr/>
              </p:nvSpPr>
              <p:spPr bwMode="ltGray">
                <a:xfrm>
                  <a:off x="912" y="2268"/>
                  <a:ext cx="84" cy="84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47" y="8"/>
                    </a:cxn>
                    <a:cxn ang="0">
                      <a:pos x="71" y="40"/>
                    </a:cxn>
                    <a:cxn ang="0">
                      <a:pos x="83" y="83"/>
                    </a:cxn>
                    <a:cxn ang="0">
                      <a:pos x="26" y="77"/>
                    </a:cxn>
                    <a:cxn ang="0">
                      <a:pos x="0" y="43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84" h="84">
                      <a:moveTo>
                        <a:pt x="6" y="0"/>
                      </a:moveTo>
                      <a:lnTo>
                        <a:pt x="47" y="8"/>
                      </a:lnTo>
                      <a:lnTo>
                        <a:pt x="71" y="40"/>
                      </a:lnTo>
                      <a:lnTo>
                        <a:pt x="83" y="83"/>
                      </a:lnTo>
                      <a:lnTo>
                        <a:pt x="26" y="77"/>
                      </a:lnTo>
                      <a:lnTo>
                        <a:pt x="0" y="43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>
                  <a:outerShdw dist="13470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21"/>
              <p:cNvGrpSpPr>
                <a:grpSpLocks/>
              </p:cNvGrpSpPr>
              <p:nvPr/>
            </p:nvGrpSpPr>
            <p:grpSpPr bwMode="auto">
              <a:xfrm>
                <a:off x="1632" y="2177"/>
                <a:ext cx="179" cy="167"/>
                <a:chOff x="1632" y="2177"/>
                <a:chExt cx="179" cy="167"/>
              </a:xfrm>
            </p:grpSpPr>
            <p:sp>
              <p:nvSpPr>
                <p:cNvPr id="2066" name="Freeform 18"/>
                <p:cNvSpPr>
                  <a:spLocks/>
                </p:cNvSpPr>
                <p:nvPr/>
              </p:nvSpPr>
              <p:spPr bwMode="ltGray">
                <a:xfrm>
                  <a:off x="1691" y="2177"/>
                  <a:ext cx="61" cy="101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0" y="31"/>
                    </a:cxn>
                    <a:cxn ang="0">
                      <a:pos x="0" y="71"/>
                    </a:cxn>
                    <a:cxn ang="0">
                      <a:pos x="27" y="100"/>
                    </a:cxn>
                    <a:cxn ang="0">
                      <a:pos x="60" y="73"/>
                    </a:cxn>
                    <a:cxn ang="0">
                      <a:pos x="60" y="30"/>
                    </a:cxn>
                    <a:cxn ang="0">
                      <a:pos x="28" y="0"/>
                    </a:cxn>
                  </a:cxnLst>
                  <a:rect l="0" t="0" r="r" b="b"/>
                  <a:pathLst>
                    <a:path w="61" h="101">
                      <a:moveTo>
                        <a:pt x="28" y="0"/>
                      </a:moveTo>
                      <a:lnTo>
                        <a:pt x="0" y="31"/>
                      </a:lnTo>
                      <a:lnTo>
                        <a:pt x="0" y="71"/>
                      </a:lnTo>
                      <a:lnTo>
                        <a:pt x="27" y="100"/>
                      </a:lnTo>
                      <a:lnTo>
                        <a:pt x="60" y="73"/>
                      </a:lnTo>
                      <a:lnTo>
                        <a:pt x="60" y="30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>
                  <a:outerShdw dist="13470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7" name="Freeform 19"/>
                <p:cNvSpPr>
                  <a:spLocks/>
                </p:cNvSpPr>
                <p:nvPr/>
              </p:nvSpPr>
              <p:spPr bwMode="ltGray">
                <a:xfrm>
                  <a:off x="1734" y="2258"/>
                  <a:ext cx="77" cy="81"/>
                </a:xfrm>
                <a:custGeom>
                  <a:avLst/>
                  <a:gdLst/>
                  <a:ahLst/>
                  <a:cxnLst>
                    <a:cxn ang="0">
                      <a:pos x="69" y="0"/>
                    </a:cxn>
                    <a:cxn ang="0">
                      <a:pos x="29" y="8"/>
                    </a:cxn>
                    <a:cxn ang="0">
                      <a:pos x="4" y="39"/>
                    </a:cxn>
                    <a:cxn ang="0">
                      <a:pos x="0" y="80"/>
                    </a:cxn>
                    <a:cxn ang="0">
                      <a:pos x="50" y="76"/>
                    </a:cxn>
                    <a:cxn ang="0">
                      <a:pos x="76" y="43"/>
                    </a:cxn>
                    <a:cxn ang="0">
                      <a:pos x="69" y="0"/>
                    </a:cxn>
                  </a:cxnLst>
                  <a:rect l="0" t="0" r="r" b="b"/>
                  <a:pathLst>
                    <a:path w="77" h="81">
                      <a:moveTo>
                        <a:pt x="69" y="0"/>
                      </a:moveTo>
                      <a:lnTo>
                        <a:pt x="29" y="8"/>
                      </a:lnTo>
                      <a:lnTo>
                        <a:pt x="4" y="39"/>
                      </a:lnTo>
                      <a:lnTo>
                        <a:pt x="0" y="80"/>
                      </a:lnTo>
                      <a:lnTo>
                        <a:pt x="50" y="76"/>
                      </a:lnTo>
                      <a:lnTo>
                        <a:pt x="76" y="43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>
                  <a:outerShdw dist="13470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ltGray">
                <a:xfrm>
                  <a:off x="1632" y="2260"/>
                  <a:ext cx="84" cy="84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47" y="8"/>
                    </a:cxn>
                    <a:cxn ang="0">
                      <a:pos x="71" y="40"/>
                    </a:cxn>
                    <a:cxn ang="0">
                      <a:pos x="83" y="83"/>
                    </a:cxn>
                    <a:cxn ang="0">
                      <a:pos x="26" y="77"/>
                    </a:cxn>
                    <a:cxn ang="0">
                      <a:pos x="0" y="43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84" h="84">
                      <a:moveTo>
                        <a:pt x="6" y="0"/>
                      </a:moveTo>
                      <a:lnTo>
                        <a:pt x="47" y="8"/>
                      </a:lnTo>
                      <a:lnTo>
                        <a:pt x="71" y="40"/>
                      </a:lnTo>
                      <a:lnTo>
                        <a:pt x="83" y="83"/>
                      </a:lnTo>
                      <a:lnTo>
                        <a:pt x="26" y="77"/>
                      </a:lnTo>
                      <a:lnTo>
                        <a:pt x="0" y="43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>
                  <a:outerShdw dist="13470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25"/>
              <p:cNvGrpSpPr>
                <a:grpSpLocks/>
              </p:cNvGrpSpPr>
              <p:nvPr/>
            </p:nvGrpSpPr>
            <p:grpSpPr bwMode="auto">
              <a:xfrm>
                <a:off x="2368" y="2185"/>
                <a:ext cx="179" cy="167"/>
                <a:chOff x="2368" y="2185"/>
                <a:chExt cx="179" cy="167"/>
              </a:xfrm>
            </p:grpSpPr>
            <p:sp>
              <p:nvSpPr>
                <p:cNvPr id="2070" name="Freeform 22"/>
                <p:cNvSpPr>
                  <a:spLocks/>
                </p:cNvSpPr>
                <p:nvPr/>
              </p:nvSpPr>
              <p:spPr bwMode="ltGray">
                <a:xfrm>
                  <a:off x="2427" y="2185"/>
                  <a:ext cx="61" cy="101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0" y="31"/>
                    </a:cxn>
                    <a:cxn ang="0">
                      <a:pos x="0" y="71"/>
                    </a:cxn>
                    <a:cxn ang="0">
                      <a:pos x="27" y="100"/>
                    </a:cxn>
                    <a:cxn ang="0">
                      <a:pos x="60" y="73"/>
                    </a:cxn>
                    <a:cxn ang="0">
                      <a:pos x="60" y="30"/>
                    </a:cxn>
                    <a:cxn ang="0">
                      <a:pos x="28" y="0"/>
                    </a:cxn>
                  </a:cxnLst>
                  <a:rect l="0" t="0" r="r" b="b"/>
                  <a:pathLst>
                    <a:path w="61" h="101">
                      <a:moveTo>
                        <a:pt x="28" y="0"/>
                      </a:moveTo>
                      <a:lnTo>
                        <a:pt x="0" y="31"/>
                      </a:lnTo>
                      <a:lnTo>
                        <a:pt x="0" y="71"/>
                      </a:lnTo>
                      <a:lnTo>
                        <a:pt x="27" y="100"/>
                      </a:lnTo>
                      <a:lnTo>
                        <a:pt x="60" y="73"/>
                      </a:lnTo>
                      <a:lnTo>
                        <a:pt x="60" y="30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>
                  <a:outerShdw dist="13470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1" name="Freeform 23"/>
                <p:cNvSpPr>
                  <a:spLocks/>
                </p:cNvSpPr>
                <p:nvPr/>
              </p:nvSpPr>
              <p:spPr bwMode="ltGray">
                <a:xfrm>
                  <a:off x="2470" y="2266"/>
                  <a:ext cx="77" cy="81"/>
                </a:xfrm>
                <a:custGeom>
                  <a:avLst/>
                  <a:gdLst/>
                  <a:ahLst/>
                  <a:cxnLst>
                    <a:cxn ang="0">
                      <a:pos x="69" y="0"/>
                    </a:cxn>
                    <a:cxn ang="0">
                      <a:pos x="29" y="8"/>
                    </a:cxn>
                    <a:cxn ang="0">
                      <a:pos x="4" y="39"/>
                    </a:cxn>
                    <a:cxn ang="0">
                      <a:pos x="0" y="80"/>
                    </a:cxn>
                    <a:cxn ang="0">
                      <a:pos x="50" y="76"/>
                    </a:cxn>
                    <a:cxn ang="0">
                      <a:pos x="76" y="43"/>
                    </a:cxn>
                    <a:cxn ang="0">
                      <a:pos x="69" y="0"/>
                    </a:cxn>
                  </a:cxnLst>
                  <a:rect l="0" t="0" r="r" b="b"/>
                  <a:pathLst>
                    <a:path w="77" h="81">
                      <a:moveTo>
                        <a:pt x="69" y="0"/>
                      </a:moveTo>
                      <a:lnTo>
                        <a:pt x="29" y="8"/>
                      </a:lnTo>
                      <a:lnTo>
                        <a:pt x="4" y="39"/>
                      </a:lnTo>
                      <a:lnTo>
                        <a:pt x="0" y="80"/>
                      </a:lnTo>
                      <a:lnTo>
                        <a:pt x="50" y="76"/>
                      </a:lnTo>
                      <a:lnTo>
                        <a:pt x="76" y="43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>
                  <a:outerShdw dist="13470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ltGray">
                <a:xfrm>
                  <a:off x="2368" y="2268"/>
                  <a:ext cx="84" cy="84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47" y="8"/>
                    </a:cxn>
                    <a:cxn ang="0">
                      <a:pos x="71" y="40"/>
                    </a:cxn>
                    <a:cxn ang="0">
                      <a:pos x="83" y="83"/>
                    </a:cxn>
                    <a:cxn ang="0">
                      <a:pos x="26" y="77"/>
                    </a:cxn>
                    <a:cxn ang="0">
                      <a:pos x="0" y="43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84" h="84">
                      <a:moveTo>
                        <a:pt x="6" y="0"/>
                      </a:moveTo>
                      <a:lnTo>
                        <a:pt x="47" y="8"/>
                      </a:lnTo>
                      <a:lnTo>
                        <a:pt x="71" y="40"/>
                      </a:lnTo>
                      <a:lnTo>
                        <a:pt x="83" y="83"/>
                      </a:lnTo>
                      <a:lnTo>
                        <a:pt x="26" y="77"/>
                      </a:lnTo>
                      <a:lnTo>
                        <a:pt x="0" y="43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>
                  <a:outerShdw dist="13470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" name="Group 29"/>
              <p:cNvGrpSpPr>
                <a:grpSpLocks/>
              </p:cNvGrpSpPr>
              <p:nvPr/>
            </p:nvGrpSpPr>
            <p:grpSpPr bwMode="auto">
              <a:xfrm>
                <a:off x="3072" y="2169"/>
                <a:ext cx="179" cy="167"/>
                <a:chOff x="3072" y="2169"/>
                <a:chExt cx="179" cy="167"/>
              </a:xfrm>
            </p:grpSpPr>
            <p:sp>
              <p:nvSpPr>
                <p:cNvPr id="2074" name="Freeform 26"/>
                <p:cNvSpPr>
                  <a:spLocks/>
                </p:cNvSpPr>
                <p:nvPr/>
              </p:nvSpPr>
              <p:spPr bwMode="ltGray">
                <a:xfrm>
                  <a:off x="3131" y="2169"/>
                  <a:ext cx="61" cy="101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0" y="31"/>
                    </a:cxn>
                    <a:cxn ang="0">
                      <a:pos x="0" y="71"/>
                    </a:cxn>
                    <a:cxn ang="0">
                      <a:pos x="27" y="100"/>
                    </a:cxn>
                    <a:cxn ang="0">
                      <a:pos x="60" y="73"/>
                    </a:cxn>
                    <a:cxn ang="0">
                      <a:pos x="60" y="30"/>
                    </a:cxn>
                    <a:cxn ang="0">
                      <a:pos x="28" y="0"/>
                    </a:cxn>
                  </a:cxnLst>
                  <a:rect l="0" t="0" r="r" b="b"/>
                  <a:pathLst>
                    <a:path w="61" h="101">
                      <a:moveTo>
                        <a:pt x="28" y="0"/>
                      </a:moveTo>
                      <a:lnTo>
                        <a:pt x="0" y="31"/>
                      </a:lnTo>
                      <a:lnTo>
                        <a:pt x="0" y="71"/>
                      </a:lnTo>
                      <a:lnTo>
                        <a:pt x="27" y="100"/>
                      </a:lnTo>
                      <a:lnTo>
                        <a:pt x="60" y="73"/>
                      </a:lnTo>
                      <a:lnTo>
                        <a:pt x="60" y="30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>
                  <a:outerShdw dist="13470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5" name="Freeform 27"/>
                <p:cNvSpPr>
                  <a:spLocks/>
                </p:cNvSpPr>
                <p:nvPr/>
              </p:nvSpPr>
              <p:spPr bwMode="ltGray">
                <a:xfrm>
                  <a:off x="3174" y="2250"/>
                  <a:ext cx="77" cy="81"/>
                </a:xfrm>
                <a:custGeom>
                  <a:avLst/>
                  <a:gdLst/>
                  <a:ahLst/>
                  <a:cxnLst>
                    <a:cxn ang="0">
                      <a:pos x="69" y="0"/>
                    </a:cxn>
                    <a:cxn ang="0">
                      <a:pos x="29" y="8"/>
                    </a:cxn>
                    <a:cxn ang="0">
                      <a:pos x="4" y="39"/>
                    </a:cxn>
                    <a:cxn ang="0">
                      <a:pos x="0" y="80"/>
                    </a:cxn>
                    <a:cxn ang="0">
                      <a:pos x="50" y="76"/>
                    </a:cxn>
                    <a:cxn ang="0">
                      <a:pos x="76" y="43"/>
                    </a:cxn>
                    <a:cxn ang="0">
                      <a:pos x="69" y="0"/>
                    </a:cxn>
                  </a:cxnLst>
                  <a:rect l="0" t="0" r="r" b="b"/>
                  <a:pathLst>
                    <a:path w="77" h="81">
                      <a:moveTo>
                        <a:pt x="69" y="0"/>
                      </a:moveTo>
                      <a:lnTo>
                        <a:pt x="29" y="8"/>
                      </a:lnTo>
                      <a:lnTo>
                        <a:pt x="4" y="39"/>
                      </a:lnTo>
                      <a:lnTo>
                        <a:pt x="0" y="80"/>
                      </a:lnTo>
                      <a:lnTo>
                        <a:pt x="50" y="76"/>
                      </a:lnTo>
                      <a:lnTo>
                        <a:pt x="76" y="43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>
                  <a:outerShdw dist="13470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6" name="Freeform 28"/>
                <p:cNvSpPr>
                  <a:spLocks/>
                </p:cNvSpPr>
                <p:nvPr/>
              </p:nvSpPr>
              <p:spPr bwMode="ltGray">
                <a:xfrm>
                  <a:off x="3072" y="2252"/>
                  <a:ext cx="84" cy="84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47" y="8"/>
                    </a:cxn>
                    <a:cxn ang="0">
                      <a:pos x="71" y="40"/>
                    </a:cxn>
                    <a:cxn ang="0">
                      <a:pos x="83" y="83"/>
                    </a:cxn>
                    <a:cxn ang="0">
                      <a:pos x="26" y="77"/>
                    </a:cxn>
                    <a:cxn ang="0">
                      <a:pos x="0" y="43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84" h="84">
                      <a:moveTo>
                        <a:pt x="6" y="0"/>
                      </a:moveTo>
                      <a:lnTo>
                        <a:pt x="47" y="8"/>
                      </a:lnTo>
                      <a:lnTo>
                        <a:pt x="71" y="40"/>
                      </a:lnTo>
                      <a:lnTo>
                        <a:pt x="83" y="83"/>
                      </a:lnTo>
                      <a:lnTo>
                        <a:pt x="26" y="77"/>
                      </a:lnTo>
                      <a:lnTo>
                        <a:pt x="0" y="43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>
                  <a:outerShdw dist="13470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78" name="Freeform 30"/>
              <p:cNvSpPr>
                <a:spLocks/>
              </p:cNvSpPr>
              <p:nvPr/>
            </p:nvSpPr>
            <p:spPr bwMode="ltGray">
              <a:xfrm>
                <a:off x="3851" y="2169"/>
                <a:ext cx="61" cy="101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31"/>
                  </a:cxn>
                  <a:cxn ang="0">
                    <a:pos x="0" y="71"/>
                  </a:cxn>
                  <a:cxn ang="0">
                    <a:pos x="27" y="100"/>
                  </a:cxn>
                  <a:cxn ang="0">
                    <a:pos x="60" y="73"/>
                  </a:cxn>
                  <a:cxn ang="0">
                    <a:pos x="60" y="30"/>
                  </a:cxn>
                  <a:cxn ang="0">
                    <a:pos x="28" y="0"/>
                  </a:cxn>
                </a:cxnLst>
                <a:rect l="0" t="0" r="r" b="b"/>
                <a:pathLst>
                  <a:path w="61" h="101">
                    <a:moveTo>
                      <a:pt x="28" y="0"/>
                    </a:moveTo>
                    <a:lnTo>
                      <a:pt x="0" y="31"/>
                    </a:lnTo>
                    <a:lnTo>
                      <a:pt x="0" y="71"/>
                    </a:lnTo>
                    <a:lnTo>
                      <a:pt x="27" y="100"/>
                    </a:lnTo>
                    <a:lnTo>
                      <a:pt x="60" y="73"/>
                    </a:lnTo>
                    <a:lnTo>
                      <a:pt x="60" y="30"/>
                    </a:lnTo>
                    <a:lnTo>
                      <a:pt x="28" y="0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9" name="Freeform 31"/>
              <p:cNvSpPr>
                <a:spLocks/>
              </p:cNvSpPr>
              <p:nvPr/>
            </p:nvSpPr>
            <p:spPr bwMode="ltGray">
              <a:xfrm>
                <a:off x="3894" y="2250"/>
                <a:ext cx="77" cy="81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29" y="8"/>
                  </a:cxn>
                  <a:cxn ang="0">
                    <a:pos x="4" y="39"/>
                  </a:cxn>
                  <a:cxn ang="0">
                    <a:pos x="0" y="80"/>
                  </a:cxn>
                  <a:cxn ang="0">
                    <a:pos x="50" y="76"/>
                  </a:cxn>
                  <a:cxn ang="0">
                    <a:pos x="76" y="43"/>
                  </a:cxn>
                  <a:cxn ang="0">
                    <a:pos x="69" y="0"/>
                  </a:cxn>
                </a:cxnLst>
                <a:rect l="0" t="0" r="r" b="b"/>
                <a:pathLst>
                  <a:path w="77" h="81">
                    <a:moveTo>
                      <a:pt x="69" y="0"/>
                    </a:moveTo>
                    <a:lnTo>
                      <a:pt x="29" y="8"/>
                    </a:lnTo>
                    <a:lnTo>
                      <a:pt x="4" y="39"/>
                    </a:lnTo>
                    <a:lnTo>
                      <a:pt x="0" y="80"/>
                    </a:lnTo>
                    <a:lnTo>
                      <a:pt x="50" y="76"/>
                    </a:lnTo>
                    <a:lnTo>
                      <a:pt x="76" y="43"/>
                    </a:lnTo>
                    <a:lnTo>
                      <a:pt x="69" y="0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0" name="Freeform 32"/>
              <p:cNvSpPr>
                <a:spLocks/>
              </p:cNvSpPr>
              <p:nvPr/>
            </p:nvSpPr>
            <p:spPr bwMode="ltGray">
              <a:xfrm>
                <a:off x="3792" y="2252"/>
                <a:ext cx="84" cy="8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7" y="8"/>
                  </a:cxn>
                  <a:cxn ang="0">
                    <a:pos x="71" y="40"/>
                  </a:cxn>
                  <a:cxn ang="0">
                    <a:pos x="83" y="83"/>
                  </a:cxn>
                  <a:cxn ang="0">
                    <a:pos x="26" y="77"/>
                  </a:cxn>
                  <a:cxn ang="0">
                    <a:pos x="0" y="43"/>
                  </a:cxn>
                  <a:cxn ang="0">
                    <a:pos x="6" y="0"/>
                  </a:cxn>
                </a:cxnLst>
                <a:rect l="0" t="0" r="r" b="b"/>
                <a:pathLst>
                  <a:path w="84" h="84">
                    <a:moveTo>
                      <a:pt x="6" y="0"/>
                    </a:moveTo>
                    <a:lnTo>
                      <a:pt x="47" y="8"/>
                    </a:lnTo>
                    <a:lnTo>
                      <a:pt x="71" y="40"/>
                    </a:lnTo>
                    <a:lnTo>
                      <a:pt x="83" y="83"/>
                    </a:lnTo>
                    <a:lnTo>
                      <a:pt x="26" y="77"/>
                    </a:lnTo>
                    <a:lnTo>
                      <a:pt x="0" y="43"/>
                    </a:lnTo>
                    <a:lnTo>
                      <a:pt x="6" y="0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ltGray">
              <a:xfrm>
                <a:off x="4579" y="2169"/>
                <a:ext cx="61" cy="101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31"/>
                  </a:cxn>
                  <a:cxn ang="0">
                    <a:pos x="0" y="71"/>
                  </a:cxn>
                  <a:cxn ang="0">
                    <a:pos x="27" y="100"/>
                  </a:cxn>
                  <a:cxn ang="0">
                    <a:pos x="60" y="73"/>
                  </a:cxn>
                  <a:cxn ang="0">
                    <a:pos x="60" y="30"/>
                  </a:cxn>
                  <a:cxn ang="0">
                    <a:pos x="28" y="0"/>
                  </a:cxn>
                </a:cxnLst>
                <a:rect l="0" t="0" r="r" b="b"/>
                <a:pathLst>
                  <a:path w="61" h="101">
                    <a:moveTo>
                      <a:pt x="28" y="0"/>
                    </a:moveTo>
                    <a:lnTo>
                      <a:pt x="0" y="31"/>
                    </a:lnTo>
                    <a:lnTo>
                      <a:pt x="0" y="71"/>
                    </a:lnTo>
                    <a:lnTo>
                      <a:pt x="27" y="100"/>
                    </a:lnTo>
                    <a:lnTo>
                      <a:pt x="60" y="73"/>
                    </a:lnTo>
                    <a:lnTo>
                      <a:pt x="60" y="30"/>
                    </a:lnTo>
                    <a:lnTo>
                      <a:pt x="28" y="0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ltGray">
              <a:xfrm>
                <a:off x="4622" y="2250"/>
                <a:ext cx="77" cy="81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29" y="8"/>
                  </a:cxn>
                  <a:cxn ang="0">
                    <a:pos x="4" y="39"/>
                  </a:cxn>
                  <a:cxn ang="0">
                    <a:pos x="0" y="80"/>
                  </a:cxn>
                  <a:cxn ang="0">
                    <a:pos x="50" y="76"/>
                  </a:cxn>
                  <a:cxn ang="0">
                    <a:pos x="76" y="43"/>
                  </a:cxn>
                  <a:cxn ang="0">
                    <a:pos x="69" y="0"/>
                  </a:cxn>
                </a:cxnLst>
                <a:rect l="0" t="0" r="r" b="b"/>
                <a:pathLst>
                  <a:path w="77" h="81">
                    <a:moveTo>
                      <a:pt x="69" y="0"/>
                    </a:moveTo>
                    <a:lnTo>
                      <a:pt x="29" y="8"/>
                    </a:lnTo>
                    <a:lnTo>
                      <a:pt x="4" y="39"/>
                    </a:lnTo>
                    <a:lnTo>
                      <a:pt x="0" y="80"/>
                    </a:lnTo>
                    <a:lnTo>
                      <a:pt x="50" y="76"/>
                    </a:lnTo>
                    <a:lnTo>
                      <a:pt x="76" y="43"/>
                    </a:lnTo>
                    <a:lnTo>
                      <a:pt x="69" y="0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3" name="Freeform 35"/>
              <p:cNvSpPr>
                <a:spLocks/>
              </p:cNvSpPr>
              <p:nvPr/>
            </p:nvSpPr>
            <p:spPr bwMode="ltGray">
              <a:xfrm>
                <a:off x="4520" y="2252"/>
                <a:ext cx="84" cy="8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7" y="8"/>
                  </a:cxn>
                  <a:cxn ang="0">
                    <a:pos x="71" y="40"/>
                  </a:cxn>
                  <a:cxn ang="0">
                    <a:pos x="83" y="83"/>
                  </a:cxn>
                  <a:cxn ang="0">
                    <a:pos x="26" y="77"/>
                  </a:cxn>
                  <a:cxn ang="0">
                    <a:pos x="0" y="43"/>
                  </a:cxn>
                  <a:cxn ang="0">
                    <a:pos x="6" y="0"/>
                  </a:cxn>
                </a:cxnLst>
                <a:rect l="0" t="0" r="r" b="b"/>
                <a:pathLst>
                  <a:path w="84" h="84">
                    <a:moveTo>
                      <a:pt x="6" y="0"/>
                    </a:moveTo>
                    <a:lnTo>
                      <a:pt x="47" y="8"/>
                    </a:lnTo>
                    <a:lnTo>
                      <a:pt x="71" y="40"/>
                    </a:lnTo>
                    <a:lnTo>
                      <a:pt x="83" y="83"/>
                    </a:lnTo>
                    <a:lnTo>
                      <a:pt x="26" y="77"/>
                    </a:lnTo>
                    <a:lnTo>
                      <a:pt x="0" y="43"/>
                    </a:lnTo>
                    <a:lnTo>
                      <a:pt x="6" y="0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40"/>
            <p:cNvGrpSpPr>
              <a:grpSpLocks/>
            </p:cNvGrpSpPr>
            <p:nvPr/>
          </p:nvGrpSpPr>
          <p:grpSpPr bwMode="auto">
            <a:xfrm>
              <a:off x="2314" y="342"/>
              <a:ext cx="1133" cy="859"/>
              <a:chOff x="2314" y="342"/>
              <a:chExt cx="1133" cy="859"/>
            </a:xfrm>
          </p:grpSpPr>
          <p:sp>
            <p:nvSpPr>
              <p:cNvPr id="2085" name="Freeform 37"/>
              <p:cNvSpPr>
                <a:spLocks/>
              </p:cNvSpPr>
              <p:nvPr/>
            </p:nvSpPr>
            <p:spPr bwMode="gray">
              <a:xfrm>
                <a:off x="2667" y="342"/>
                <a:ext cx="427" cy="565"/>
              </a:xfrm>
              <a:custGeom>
                <a:avLst/>
                <a:gdLst/>
                <a:ahLst/>
                <a:cxnLst>
                  <a:cxn ang="0">
                    <a:pos x="213" y="564"/>
                  </a:cxn>
                  <a:cxn ang="0">
                    <a:pos x="147" y="531"/>
                  </a:cxn>
                  <a:cxn ang="0">
                    <a:pos x="93" y="486"/>
                  </a:cxn>
                  <a:cxn ang="0">
                    <a:pos x="57" y="444"/>
                  </a:cxn>
                  <a:cxn ang="0">
                    <a:pos x="27" y="396"/>
                  </a:cxn>
                  <a:cxn ang="0">
                    <a:pos x="15" y="363"/>
                  </a:cxn>
                  <a:cxn ang="0">
                    <a:pos x="3" y="333"/>
                  </a:cxn>
                  <a:cxn ang="0">
                    <a:pos x="0" y="288"/>
                  </a:cxn>
                  <a:cxn ang="0">
                    <a:pos x="0" y="252"/>
                  </a:cxn>
                  <a:cxn ang="0">
                    <a:pos x="9" y="216"/>
                  </a:cxn>
                  <a:cxn ang="0">
                    <a:pos x="24" y="177"/>
                  </a:cxn>
                  <a:cxn ang="0">
                    <a:pos x="48" y="129"/>
                  </a:cxn>
                  <a:cxn ang="0">
                    <a:pos x="48" y="132"/>
                  </a:cxn>
                  <a:cxn ang="0">
                    <a:pos x="78" y="96"/>
                  </a:cxn>
                  <a:cxn ang="0">
                    <a:pos x="114" y="60"/>
                  </a:cxn>
                  <a:cxn ang="0">
                    <a:pos x="165" y="24"/>
                  </a:cxn>
                  <a:cxn ang="0">
                    <a:pos x="165" y="27"/>
                  </a:cxn>
                  <a:cxn ang="0">
                    <a:pos x="213" y="0"/>
                  </a:cxn>
                  <a:cxn ang="0">
                    <a:pos x="249" y="18"/>
                  </a:cxn>
                  <a:cxn ang="0">
                    <a:pos x="282" y="39"/>
                  </a:cxn>
                  <a:cxn ang="0">
                    <a:pos x="315" y="63"/>
                  </a:cxn>
                  <a:cxn ang="0">
                    <a:pos x="312" y="63"/>
                  </a:cxn>
                  <a:cxn ang="0">
                    <a:pos x="342" y="90"/>
                  </a:cxn>
                  <a:cxn ang="0">
                    <a:pos x="369" y="123"/>
                  </a:cxn>
                  <a:cxn ang="0">
                    <a:pos x="390" y="153"/>
                  </a:cxn>
                  <a:cxn ang="0">
                    <a:pos x="408" y="189"/>
                  </a:cxn>
                  <a:cxn ang="0">
                    <a:pos x="420" y="222"/>
                  </a:cxn>
                  <a:cxn ang="0">
                    <a:pos x="420" y="225"/>
                  </a:cxn>
                  <a:cxn ang="0">
                    <a:pos x="426" y="264"/>
                  </a:cxn>
                  <a:cxn ang="0">
                    <a:pos x="426" y="306"/>
                  </a:cxn>
                  <a:cxn ang="0">
                    <a:pos x="417" y="348"/>
                  </a:cxn>
                  <a:cxn ang="0">
                    <a:pos x="402" y="393"/>
                  </a:cxn>
                  <a:cxn ang="0">
                    <a:pos x="378" y="432"/>
                  </a:cxn>
                  <a:cxn ang="0">
                    <a:pos x="354" y="465"/>
                  </a:cxn>
                  <a:cxn ang="0">
                    <a:pos x="324" y="492"/>
                  </a:cxn>
                  <a:cxn ang="0">
                    <a:pos x="297" y="516"/>
                  </a:cxn>
                  <a:cxn ang="0">
                    <a:pos x="255" y="543"/>
                  </a:cxn>
                  <a:cxn ang="0">
                    <a:pos x="237" y="552"/>
                  </a:cxn>
                  <a:cxn ang="0">
                    <a:pos x="213" y="564"/>
                  </a:cxn>
                </a:cxnLst>
                <a:rect l="0" t="0" r="r" b="b"/>
                <a:pathLst>
                  <a:path w="427" h="565">
                    <a:moveTo>
                      <a:pt x="213" y="564"/>
                    </a:moveTo>
                    <a:lnTo>
                      <a:pt x="147" y="531"/>
                    </a:lnTo>
                    <a:lnTo>
                      <a:pt x="93" y="486"/>
                    </a:lnTo>
                    <a:lnTo>
                      <a:pt x="57" y="444"/>
                    </a:lnTo>
                    <a:lnTo>
                      <a:pt x="27" y="396"/>
                    </a:lnTo>
                    <a:lnTo>
                      <a:pt x="15" y="363"/>
                    </a:lnTo>
                    <a:lnTo>
                      <a:pt x="3" y="333"/>
                    </a:lnTo>
                    <a:lnTo>
                      <a:pt x="0" y="288"/>
                    </a:lnTo>
                    <a:lnTo>
                      <a:pt x="0" y="252"/>
                    </a:lnTo>
                    <a:lnTo>
                      <a:pt x="9" y="216"/>
                    </a:lnTo>
                    <a:lnTo>
                      <a:pt x="24" y="177"/>
                    </a:lnTo>
                    <a:lnTo>
                      <a:pt x="48" y="129"/>
                    </a:lnTo>
                    <a:lnTo>
                      <a:pt x="48" y="132"/>
                    </a:lnTo>
                    <a:lnTo>
                      <a:pt x="78" y="96"/>
                    </a:lnTo>
                    <a:lnTo>
                      <a:pt x="114" y="60"/>
                    </a:lnTo>
                    <a:lnTo>
                      <a:pt x="165" y="24"/>
                    </a:lnTo>
                    <a:lnTo>
                      <a:pt x="165" y="27"/>
                    </a:lnTo>
                    <a:lnTo>
                      <a:pt x="213" y="0"/>
                    </a:lnTo>
                    <a:lnTo>
                      <a:pt x="249" y="18"/>
                    </a:lnTo>
                    <a:lnTo>
                      <a:pt x="282" y="39"/>
                    </a:lnTo>
                    <a:lnTo>
                      <a:pt x="315" y="63"/>
                    </a:lnTo>
                    <a:lnTo>
                      <a:pt x="312" y="63"/>
                    </a:lnTo>
                    <a:lnTo>
                      <a:pt x="342" y="90"/>
                    </a:lnTo>
                    <a:lnTo>
                      <a:pt x="369" y="123"/>
                    </a:lnTo>
                    <a:lnTo>
                      <a:pt x="390" y="153"/>
                    </a:lnTo>
                    <a:lnTo>
                      <a:pt x="408" y="189"/>
                    </a:lnTo>
                    <a:lnTo>
                      <a:pt x="420" y="222"/>
                    </a:lnTo>
                    <a:lnTo>
                      <a:pt x="420" y="225"/>
                    </a:lnTo>
                    <a:lnTo>
                      <a:pt x="426" y="264"/>
                    </a:lnTo>
                    <a:lnTo>
                      <a:pt x="426" y="306"/>
                    </a:lnTo>
                    <a:lnTo>
                      <a:pt x="417" y="348"/>
                    </a:lnTo>
                    <a:lnTo>
                      <a:pt x="402" y="393"/>
                    </a:lnTo>
                    <a:lnTo>
                      <a:pt x="378" y="432"/>
                    </a:lnTo>
                    <a:lnTo>
                      <a:pt x="354" y="465"/>
                    </a:lnTo>
                    <a:lnTo>
                      <a:pt x="324" y="492"/>
                    </a:lnTo>
                    <a:lnTo>
                      <a:pt x="297" y="516"/>
                    </a:lnTo>
                    <a:lnTo>
                      <a:pt x="255" y="543"/>
                    </a:lnTo>
                    <a:lnTo>
                      <a:pt x="237" y="552"/>
                    </a:lnTo>
                    <a:lnTo>
                      <a:pt x="213" y="564"/>
                    </a:lnTo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6" name="Freeform 38"/>
              <p:cNvSpPr>
                <a:spLocks/>
              </p:cNvSpPr>
              <p:nvPr/>
            </p:nvSpPr>
            <p:spPr bwMode="gray">
              <a:xfrm>
                <a:off x="2976" y="864"/>
                <a:ext cx="471" cy="337"/>
              </a:xfrm>
              <a:custGeom>
                <a:avLst/>
                <a:gdLst/>
                <a:ahLst/>
                <a:cxnLst>
                  <a:cxn ang="0">
                    <a:pos x="16" y="301"/>
                  </a:cxn>
                  <a:cxn ang="0">
                    <a:pos x="83" y="324"/>
                  </a:cxn>
                  <a:cxn ang="0">
                    <a:pos x="152" y="335"/>
                  </a:cxn>
                  <a:cxn ang="0">
                    <a:pos x="207" y="336"/>
                  </a:cxn>
                  <a:cxn ang="0">
                    <a:pos x="263" y="330"/>
                  </a:cxn>
                  <a:cxn ang="0">
                    <a:pos x="297" y="322"/>
                  </a:cxn>
                  <a:cxn ang="0">
                    <a:pos x="328" y="314"/>
                  </a:cxn>
                  <a:cxn ang="0">
                    <a:pos x="364" y="295"/>
                  </a:cxn>
                  <a:cxn ang="0">
                    <a:pos x="392" y="278"/>
                  </a:cxn>
                  <a:cxn ang="0">
                    <a:pos x="415" y="255"/>
                  </a:cxn>
                  <a:cxn ang="0">
                    <a:pos x="436" y="228"/>
                  </a:cxn>
                  <a:cxn ang="0">
                    <a:pos x="458" y="191"/>
                  </a:cxn>
                  <a:cxn ang="0">
                    <a:pos x="455" y="192"/>
                  </a:cxn>
                  <a:cxn ang="0">
                    <a:pos x="464" y="158"/>
                  </a:cxn>
                  <a:cxn ang="0">
                    <a:pos x="470" y="119"/>
                  </a:cxn>
                  <a:cxn ang="0">
                    <a:pos x="466" y="72"/>
                  </a:cxn>
                  <a:cxn ang="0">
                    <a:pos x="463" y="74"/>
                  </a:cxn>
                  <a:cxn ang="0">
                    <a:pos x="454" y="33"/>
                  </a:cxn>
                  <a:cxn ang="0">
                    <a:pos x="418" y="20"/>
                  </a:cxn>
                  <a:cxn ang="0">
                    <a:pos x="380" y="10"/>
                  </a:cxn>
                  <a:cxn ang="0">
                    <a:pos x="341" y="3"/>
                  </a:cxn>
                  <a:cxn ang="0">
                    <a:pos x="343" y="4"/>
                  </a:cxn>
                  <a:cxn ang="0">
                    <a:pos x="303" y="0"/>
                  </a:cxn>
                  <a:cxn ang="0">
                    <a:pos x="260" y="0"/>
                  </a:cxn>
                  <a:cxn ang="0">
                    <a:pos x="224" y="1"/>
                  </a:cxn>
                  <a:cxn ang="0">
                    <a:pos x="185" y="8"/>
                  </a:cxn>
                  <a:cxn ang="0">
                    <a:pos x="151" y="16"/>
                  </a:cxn>
                  <a:cxn ang="0">
                    <a:pos x="149" y="18"/>
                  </a:cxn>
                  <a:cxn ang="0">
                    <a:pos x="115" y="33"/>
                  </a:cxn>
                  <a:cxn ang="0">
                    <a:pos x="82" y="53"/>
                  </a:cxn>
                  <a:cxn ang="0">
                    <a:pos x="55" y="78"/>
                  </a:cxn>
                  <a:cxn ang="0">
                    <a:pos x="30" y="108"/>
                  </a:cxn>
                  <a:cxn ang="0">
                    <a:pos x="15" y="141"/>
                  </a:cxn>
                  <a:cxn ang="0">
                    <a:pos x="4" y="171"/>
                  </a:cxn>
                  <a:cxn ang="0">
                    <a:pos x="2" y="202"/>
                  </a:cxn>
                  <a:cxn ang="0">
                    <a:pos x="0" y="229"/>
                  </a:cxn>
                  <a:cxn ang="0">
                    <a:pos x="6" y="267"/>
                  </a:cxn>
                  <a:cxn ang="0">
                    <a:pos x="10" y="281"/>
                  </a:cxn>
                  <a:cxn ang="0">
                    <a:pos x="16" y="301"/>
                  </a:cxn>
                </a:cxnLst>
                <a:rect l="0" t="0" r="r" b="b"/>
                <a:pathLst>
                  <a:path w="471" h="337">
                    <a:moveTo>
                      <a:pt x="16" y="301"/>
                    </a:moveTo>
                    <a:lnTo>
                      <a:pt x="83" y="324"/>
                    </a:lnTo>
                    <a:lnTo>
                      <a:pt x="152" y="335"/>
                    </a:lnTo>
                    <a:lnTo>
                      <a:pt x="207" y="336"/>
                    </a:lnTo>
                    <a:lnTo>
                      <a:pt x="263" y="330"/>
                    </a:lnTo>
                    <a:lnTo>
                      <a:pt x="297" y="322"/>
                    </a:lnTo>
                    <a:lnTo>
                      <a:pt x="328" y="314"/>
                    </a:lnTo>
                    <a:lnTo>
                      <a:pt x="364" y="295"/>
                    </a:lnTo>
                    <a:lnTo>
                      <a:pt x="392" y="278"/>
                    </a:lnTo>
                    <a:lnTo>
                      <a:pt x="415" y="255"/>
                    </a:lnTo>
                    <a:lnTo>
                      <a:pt x="436" y="228"/>
                    </a:lnTo>
                    <a:lnTo>
                      <a:pt x="458" y="191"/>
                    </a:lnTo>
                    <a:lnTo>
                      <a:pt x="455" y="192"/>
                    </a:lnTo>
                    <a:lnTo>
                      <a:pt x="464" y="158"/>
                    </a:lnTo>
                    <a:lnTo>
                      <a:pt x="470" y="119"/>
                    </a:lnTo>
                    <a:lnTo>
                      <a:pt x="466" y="72"/>
                    </a:lnTo>
                    <a:lnTo>
                      <a:pt x="463" y="74"/>
                    </a:lnTo>
                    <a:lnTo>
                      <a:pt x="454" y="33"/>
                    </a:lnTo>
                    <a:lnTo>
                      <a:pt x="418" y="20"/>
                    </a:lnTo>
                    <a:lnTo>
                      <a:pt x="380" y="10"/>
                    </a:lnTo>
                    <a:lnTo>
                      <a:pt x="341" y="3"/>
                    </a:lnTo>
                    <a:lnTo>
                      <a:pt x="343" y="4"/>
                    </a:lnTo>
                    <a:lnTo>
                      <a:pt x="303" y="0"/>
                    </a:lnTo>
                    <a:lnTo>
                      <a:pt x="260" y="0"/>
                    </a:lnTo>
                    <a:lnTo>
                      <a:pt x="224" y="1"/>
                    </a:lnTo>
                    <a:lnTo>
                      <a:pt x="185" y="8"/>
                    </a:lnTo>
                    <a:lnTo>
                      <a:pt x="151" y="16"/>
                    </a:lnTo>
                    <a:lnTo>
                      <a:pt x="149" y="18"/>
                    </a:lnTo>
                    <a:lnTo>
                      <a:pt x="115" y="33"/>
                    </a:lnTo>
                    <a:lnTo>
                      <a:pt x="82" y="53"/>
                    </a:lnTo>
                    <a:lnTo>
                      <a:pt x="55" y="78"/>
                    </a:lnTo>
                    <a:lnTo>
                      <a:pt x="30" y="108"/>
                    </a:lnTo>
                    <a:lnTo>
                      <a:pt x="15" y="141"/>
                    </a:lnTo>
                    <a:lnTo>
                      <a:pt x="4" y="171"/>
                    </a:lnTo>
                    <a:lnTo>
                      <a:pt x="2" y="202"/>
                    </a:lnTo>
                    <a:lnTo>
                      <a:pt x="0" y="229"/>
                    </a:lnTo>
                    <a:lnTo>
                      <a:pt x="6" y="267"/>
                    </a:lnTo>
                    <a:lnTo>
                      <a:pt x="10" y="281"/>
                    </a:lnTo>
                    <a:lnTo>
                      <a:pt x="16" y="301"/>
                    </a:lnTo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7" name="Freeform 39"/>
              <p:cNvSpPr>
                <a:spLocks/>
              </p:cNvSpPr>
              <p:nvPr/>
            </p:nvSpPr>
            <p:spPr bwMode="gray">
              <a:xfrm>
                <a:off x="2314" y="864"/>
                <a:ext cx="471" cy="337"/>
              </a:xfrm>
              <a:custGeom>
                <a:avLst/>
                <a:gdLst/>
                <a:ahLst/>
                <a:cxnLst>
                  <a:cxn ang="0">
                    <a:pos x="454" y="301"/>
                  </a:cxn>
                  <a:cxn ang="0">
                    <a:pos x="387" y="325"/>
                  </a:cxn>
                  <a:cxn ang="0">
                    <a:pos x="318" y="335"/>
                  </a:cxn>
                  <a:cxn ang="0">
                    <a:pos x="263" y="336"/>
                  </a:cxn>
                  <a:cxn ang="0">
                    <a:pos x="207" y="331"/>
                  </a:cxn>
                  <a:cxn ang="0">
                    <a:pos x="173" y="322"/>
                  </a:cxn>
                  <a:cxn ang="0">
                    <a:pos x="142" y="315"/>
                  </a:cxn>
                  <a:cxn ang="0">
                    <a:pos x="106" y="295"/>
                  </a:cxn>
                  <a:cxn ang="0">
                    <a:pos x="78" y="278"/>
                  </a:cxn>
                  <a:cxn ang="0">
                    <a:pos x="55" y="256"/>
                  </a:cxn>
                  <a:cxn ang="0">
                    <a:pos x="34" y="229"/>
                  </a:cxn>
                  <a:cxn ang="0">
                    <a:pos x="12" y="191"/>
                  </a:cxn>
                  <a:cxn ang="0">
                    <a:pos x="15" y="193"/>
                  </a:cxn>
                  <a:cxn ang="0">
                    <a:pos x="6" y="158"/>
                  </a:cxn>
                  <a:cxn ang="0">
                    <a:pos x="0" y="120"/>
                  </a:cxn>
                  <a:cxn ang="0">
                    <a:pos x="4" y="73"/>
                  </a:cxn>
                  <a:cxn ang="0">
                    <a:pos x="7" y="74"/>
                  </a:cxn>
                  <a:cxn ang="0">
                    <a:pos x="16" y="33"/>
                  </a:cxn>
                  <a:cxn ang="0">
                    <a:pos x="52" y="20"/>
                  </a:cxn>
                  <a:cxn ang="0">
                    <a:pos x="90" y="11"/>
                  </a:cxn>
                  <a:cxn ang="0">
                    <a:pos x="129" y="3"/>
                  </a:cxn>
                  <a:cxn ang="0">
                    <a:pos x="127" y="5"/>
                  </a:cxn>
                  <a:cxn ang="0">
                    <a:pos x="167" y="0"/>
                  </a:cxn>
                  <a:cxn ang="0">
                    <a:pos x="210" y="0"/>
                  </a:cxn>
                  <a:cxn ang="0">
                    <a:pos x="246" y="2"/>
                  </a:cxn>
                  <a:cxn ang="0">
                    <a:pos x="285" y="8"/>
                  </a:cxn>
                  <a:cxn ang="0">
                    <a:pos x="319" y="17"/>
                  </a:cxn>
                  <a:cxn ang="0">
                    <a:pos x="321" y="18"/>
                  </a:cxn>
                  <a:cxn ang="0">
                    <a:pos x="355" y="33"/>
                  </a:cxn>
                  <a:cxn ang="0">
                    <a:pos x="388" y="54"/>
                  </a:cxn>
                  <a:cxn ang="0">
                    <a:pos x="415" y="79"/>
                  </a:cxn>
                  <a:cxn ang="0">
                    <a:pos x="440" y="109"/>
                  </a:cxn>
                  <a:cxn ang="0">
                    <a:pos x="455" y="142"/>
                  </a:cxn>
                  <a:cxn ang="0">
                    <a:pos x="466" y="172"/>
                  </a:cxn>
                  <a:cxn ang="0">
                    <a:pos x="468" y="202"/>
                  </a:cxn>
                  <a:cxn ang="0">
                    <a:pos x="470" y="229"/>
                  </a:cxn>
                  <a:cxn ang="0">
                    <a:pos x="464" y="267"/>
                  </a:cxn>
                  <a:cxn ang="0">
                    <a:pos x="460" y="282"/>
                  </a:cxn>
                  <a:cxn ang="0">
                    <a:pos x="454" y="301"/>
                  </a:cxn>
                </a:cxnLst>
                <a:rect l="0" t="0" r="r" b="b"/>
                <a:pathLst>
                  <a:path w="471" h="337">
                    <a:moveTo>
                      <a:pt x="454" y="301"/>
                    </a:moveTo>
                    <a:lnTo>
                      <a:pt x="387" y="325"/>
                    </a:lnTo>
                    <a:lnTo>
                      <a:pt x="318" y="335"/>
                    </a:lnTo>
                    <a:lnTo>
                      <a:pt x="263" y="336"/>
                    </a:lnTo>
                    <a:lnTo>
                      <a:pt x="207" y="331"/>
                    </a:lnTo>
                    <a:lnTo>
                      <a:pt x="173" y="322"/>
                    </a:lnTo>
                    <a:lnTo>
                      <a:pt x="142" y="315"/>
                    </a:lnTo>
                    <a:lnTo>
                      <a:pt x="106" y="295"/>
                    </a:lnTo>
                    <a:lnTo>
                      <a:pt x="78" y="278"/>
                    </a:lnTo>
                    <a:lnTo>
                      <a:pt x="55" y="256"/>
                    </a:lnTo>
                    <a:lnTo>
                      <a:pt x="34" y="229"/>
                    </a:lnTo>
                    <a:lnTo>
                      <a:pt x="12" y="191"/>
                    </a:lnTo>
                    <a:lnTo>
                      <a:pt x="15" y="193"/>
                    </a:lnTo>
                    <a:lnTo>
                      <a:pt x="6" y="158"/>
                    </a:lnTo>
                    <a:lnTo>
                      <a:pt x="0" y="120"/>
                    </a:lnTo>
                    <a:lnTo>
                      <a:pt x="4" y="73"/>
                    </a:lnTo>
                    <a:lnTo>
                      <a:pt x="7" y="74"/>
                    </a:lnTo>
                    <a:lnTo>
                      <a:pt x="16" y="33"/>
                    </a:lnTo>
                    <a:lnTo>
                      <a:pt x="52" y="20"/>
                    </a:lnTo>
                    <a:lnTo>
                      <a:pt x="90" y="11"/>
                    </a:lnTo>
                    <a:lnTo>
                      <a:pt x="129" y="3"/>
                    </a:lnTo>
                    <a:lnTo>
                      <a:pt x="127" y="5"/>
                    </a:lnTo>
                    <a:lnTo>
                      <a:pt x="167" y="0"/>
                    </a:lnTo>
                    <a:lnTo>
                      <a:pt x="210" y="0"/>
                    </a:lnTo>
                    <a:lnTo>
                      <a:pt x="246" y="2"/>
                    </a:lnTo>
                    <a:lnTo>
                      <a:pt x="285" y="8"/>
                    </a:lnTo>
                    <a:lnTo>
                      <a:pt x="319" y="17"/>
                    </a:lnTo>
                    <a:lnTo>
                      <a:pt x="321" y="18"/>
                    </a:lnTo>
                    <a:lnTo>
                      <a:pt x="355" y="33"/>
                    </a:lnTo>
                    <a:lnTo>
                      <a:pt x="388" y="54"/>
                    </a:lnTo>
                    <a:lnTo>
                      <a:pt x="415" y="79"/>
                    </a:lnTo>
                    <a:lnTo>
                      <a:pt x="440" y="109"/>
                    </a:lnTo>
                    <a:lnTo>
                      <a:pt x="455" y="142"/>
                    </a:lnTo>
                    <a:lnTo>
                      <a:pt x="466" y="172"/>
                    </a:lnTo>
                    <a:lnTo>
                      <a:pt x="468" y="202"/>
                    </a:lnTo>
                    <a:lnTo>
                      <a:pt x="470" y="229"/>
                    </a:lnTo>
                    <a:lnTo>
                      <a:pt x="464" y="267"/>
                    </a:lnTo>
                    <a:lnTo>
                      <a:pt x="460" y="282"/>
                    </a:lnTo>
                    <a:lnTo>
                      <a:pt x="454" y="301"/>
                    </a:lnTo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4F962-8E3F-4830-A123-4D86476120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E8990-10C2-4BE9-953F-9BA3D6D9C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E0FD4-5330-4909-8B39-E5A9E7088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66675-CB5B-4F52-87E4-808FDB0CF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3227F-AD0C-4445-A203-54C4877BB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40378-1B68-4A08-B897-0D7D28B0E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685B6-B8F1-41D9-AE09-6805A2894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E0C98-6D59-40CF-800B-FE5B54F3F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ECDF2-AE3C-4FE4-8A30-7E45BEB58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ABDBB-9A7C-4C78-B79D-4D9C0863E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60413" y="6034088"/>
            <a:ext cx="7531100" cy="290512"/>
            <a:chOff x="479" y="3801"/>
            <a:chExt cx="4744" cy="183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479" y="3890"/>
              <a:ext cx="42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13470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ltGray">
            <a:xfrm>
              <a:off x="1199" y="3890"/>
              <a:ext cx="42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13470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ltGray">
            <a:xfrm>
              <a:off x="1919" y="3890"/>
              <a:ext cx="42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13470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ltGray">
            <a:xfrm>
              <a:off x="2639" y="3890"/>
              <a:ext cx="42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13470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ltGray">
            <a:xfrm>
              <a:off x="3359" y="3890"/>
              <a:ext cx="42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13470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ltGray">
            <a:xfrm>
              <a:off x="4079" y="3890"/>
              <a:ext cx="42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13470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ltGray">
            <a:xfrm>
              <a:off x="4799" y="3890"/>
              <a:ext cx="42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13470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960" y="3817"/>
              <a:ext cx="179" cy="167"/>
              <a:chOff x="960" y="3817"/>
              <a:chExt cx="179" cy="167"/>
            </a:xfrm>
          </p:grpSpPr>
          <p:sp>
            <p:nvSpPr>
              <p:cNvPr id="1033" name="Freeform 9"/>
              <p:cNvSpPr>
                <a:spLocks/>
              </p:cNvSpPr>
              <p:nvPr/>
            </p:nvSpPr>
            <p:spPr bwMode="ltGray">
              <a:xfrm>
                <a:off x="1019" y="3817"/>
                <a:ext cx="61" cy="101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31"/>
                  </a:cxn>
                  <a:cxn ang="0">
                    <a:pos x="0" y="71"/>
                  </a:cxn>
                  <a:cxn ang="0">
                    <a:pos x="27" y="100"/>
                  </a:cxn>
                  <a:cxn ang="0">
                    <a:pos x="60" y="73"/>
                  </a:cxn>
                  <a:cxn ang="0">
                    <a:pos x="60" y="30"/>
                  </a:cxn>
                  <a:cxn ang="0">
                    <a:pos x="28" y="0"/>
                  </a:cxn>
                </a:cxnLst>
                <a:rect l="0" t="0" r="r" b="b"/>
                <a:pathLst>
                  <a:path w="61" h="101">
                    <a:moveTo>
                      <a:pt x="28" y="0"/>
                    </a:moveTo>
                    <a:lnTo>
                      <a:pt x="0" y="31"/>
                    </a:lnTo>
                    <a:lnTo>
                      <a:pt x="0" y="71"/>
                    </a:lnTo>
                    <a:lnTo>
                      <a:pt x="27" y="100"/>
                    </a:lnTo>
                    <a:lnTo>
                      <a:pt x="60" y="73"/>
                    </a:lnTo>
                    <a:lnTo>
                      <a:pt x="60" y="30"/>
                    </a:lnTo>
                    <a:lnTo>
                      <a:pt x="28" y="0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ltGray">
              <a:xfrm>
                <a:off x="1062" y="3898"/>
                <a:ext cx="77" cy="81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29" y="8"/>
                  </a:cxn>
                  <a:cxn ang="0">
                    <a:pos x="4" y="39"/>
                  </a:cxn>
                  <a:cxn ang="0">
                    <a:pos x="0" y="80"/>
                  </a:cxn>
                  <a:cxn ang="0">
                    <a:pos x="50" y="76"/>
                  </a:cxn>
                  <a:cxn ang="0">
                    <a:pos x="76" y="43"/>
                  </a:cxn>
                  <a:cxn ang="0">
                    <a:pos x="69" y="0"/>
                  </a:cxn>
                </a:cxnLst>
                <a:rect l="0" t="0" r="r" b="b"/>
                <a:pathLst>
                  <a:path w="77" h="81">
                    <a:moveTo>
                      <a:pt x="69" y="0"/>
                    </a:moveTo>
                    <a:lnTo>
                      <a:pt x="29" y="8"/>
                    </a:lnTo>
                    <a:lnTo>
                      <a:pt x="4" y="39"/>
                    </a:lnTo>
                    <a:lnTo>
                      <a:pt x="0" y="80"/>
                    </a:lnTo>
                    <a:lnTo>
                      <a:pt x="50" y="76"/>
                    </a:lnTo>
                    <a:lnTo>
                      <a:pt x="76" y="43"/>
                    </a:lnTo>
                    <a:lnTo>
                      <a:pt x="69" y="0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ltGray">
              <a:xfrm>
                <a:off x="960" y="3900"/>
                <a:ext cx="84" cy="8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7" y="8"/>
                  </a:cxn>
                  <a:cxn ang="0">
                    <a:pos x="71" y="40"/>
                  </a:cxn>
                  <a:cxn ang="0">
                    <a:pos x="83" y="83"/>
                  </a:cxn>
                  <a:cxn ang="0">
                    <a:pos x="26" y="77"/>
                  </a:cxn>
                  <a:cxn ang="0">
                    <a:pos x="0" y="43"/>
                  </a:cxn>
                  <a:cxn ang="0">
                    <a:pos x="6" y="0"/>
                  </a:cxn>
                </a:cxnLst>
                <a:rect l="0" t="0" r="r" b="b"/>
                <a:pathLst>
                  <a:path w="84" h="84">
                    <a:moveTo>
                      <a:pt x="6" y="0"/>
                    </a:moveTo>
                    <a:lnTo>
                      <a:pt x="47" y="8"/>
                    </a:lnTo>
                    <a:lnTo>
                      <a:pt x="71" y="40"/>
                    </a:lnTo>
                    <a:lnTo>
                      <a:pt x="83" y="83"/>
                    </a:lnTo>
                    <a:lnTo>
                      <a:pt x="26" y="77"/>
                    </a:lnTo>
                    <a:lnTo>
                      <a:pt x="0" y="43"/>
                    </a:lnTo>
                    <a:lnTo>
                      <a:pt x="6" y="0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1680" y="3809"/>
              <a:ext cx="179" cy="167"/>
              <a:chOff x="1680" y="3809"/>
              <a:chExt cx="179" cy="167"/>
            </a:xfrm>
          </p:grpSpPr>
          <p:sp>
            <p:nvSpPr>
              <p:cNvPr id="1037" name="Freeform 13"/>
              <p:cNvSpPr>
                <a:spLocks/>
              </p:cNvSpPr>
              <p:nvPr/>
            </p:nvSpPr>
            <p:spPr bwMode="ltGray">
              <a:xfrm>
                <a:off x="1739" y="3809"/>
                <a:ext cx="61" cy="101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31"/>
                  </a:cxn>
                  <a:cxn ang="0">
                    <a:pos x="0" y="71"/>
                  </a:cxn>
                  <a:cxn ang="0">
                    <a:pos x="27" y="100"/>
                  </a:cxn>
                  <a:cxn ang="0">
                    <a:pos x="60" y="73"/>
                  </a:cxn>
                  <a:cxn ang="0">
                    <a:pos x="60" y="30"/>
                  </a:cxn>
                  <a:cxn ang="0">
                    <a:pos x="28" y="0"/>
                  </a:cxn>
                </a:cxnLst>
                <a:rect l="0" t="0" r="r" b="b"/>
                <a:pathLst>
                  <a:path w="61" h="101">
                    <a:moveTo>
                      <a:pt x="28" y="0"/>
                    </a:moveTo>
                    <a:lnTo>
                      <a:pt x="0" y="31"/>
                    </a:lnTo>
                    <a:lnTo>
                      <a:pt x="0" y="71"/>
                    </a:lnTo>
                    <a:lnTo>
                      <a:pt x="27" y="100"/>
                    </a:lnTo>
                    <a:lnTo>
                      <a:pt x="60" y="73"/>
                    </a:lnTo>
                    <a:lnTo>
                      <a:pt x="60" y="30"/>
                    </a:lnTo>
                    <a:lnTo>
                      <a:pt x="28" y="0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ltGray">
              <a:xfrm>
                <a:off x="1782" y="3890"/>
                <a:ext cx="77" cy="81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29" y="8"/>
                  </a:cxn>
                  <a:cxn ang="0">
                    <a:pos x="4" y="39"/>
                  </a:cxn>
                  <a:cxn ang="0">
                    <a:pos x="0" y="80"/>
                  </a:cxn>
                  <a:cxn ang="0">
                    <a:pos x="50" y="76"/>
                  </a:cxn>
                  <a:cxn ang="0">
                    <a:pos x="76" y="43"/>
                  </a:cxn>
                  <a:cxn ang="0">
                    <a:pos x="69" y="0"/>
                  </a:cxn>
                </a:cxnLst>
                <a:rect l="0" t="0" r="r" b="b"/>
                <a:pathLst>
                  <a:path w="77" h="81">
                    <a:moveTo>
                      <a:pt x="69" y="0"/>
                    </a:moveTo>
                    <a:lnTo>
                      <a:pt x="29" y="8"/>
                    </a:lnTo>
                    <a:lnTo>
                      <a:pt x="4" y="39"/>
                    </a:lnTo>
                    <a:lnTo>
                      <a:pt x="0" y="80"/>
                    </a:lnTo>
                    <a:lnTo>
                      <a:pt x="50" y="76"/>
                    </a:lnTo>
                    <a:lnTo>
                      <a:pt x="76" y="43"/>
                    </a:lnTo>
                    <a:lnTo>
                      <a:pt x="69" y="0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ltGray">
              <a:xfrm>
                <a:off x="1680" y="3892"/>
                <a:ext cx="84" cy="8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7" y="8"/>
                  </a:cxn>
                  <a:cxn ang="0">
                    <a:pos x="71" y="40"/>
                  </a:cxn>
                  <a:cxn ang="0">
                    <a:pos x="83" y="83"/>
                  </a:cxn>
                  <a:cxn ang="0">
                    <a:pos x="26" y="77"/>
                  </a:cxn>
                  <a:cxn ang="0">
                    <a:pos x="0" y="43"/>
                  </a:cxn>
                  <a:cxn ang="0">
                    <a:pos x="6" y="0"/>
                  </a:cxn>
                </a:cxnLst>
                <a:rect l="0" t="0" r="r" b="b"/>
                <a:pathLst>
                  <a:path w="84" h="84">
                    <a:moveTo>
                      <a:pt x="6" y="0"/>
                    </a:moveTo>
                    <a:lnTo>
                      <a:pt x="47" y="8"/>
                    </a:lnTo>
                    <a:lnTo>
                      <a:pt x="71" y="40"/>
                    </a:lnTo>
                    <a:lnTo>
                      <a:pt x="83" y="83"/>
                    </a:lnTo>
                    <a:lnTo>
                      <a:pt x="26" y="77"/>
                    </a:lnTo>
                    <a:lnTo>
                      <a:pt x="0" y="43"/>
                    </a:lnTo>
                    <a:lnTo>
                      <a:pt x="6" y="0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2416" y="3817"/>
              <a:ext cx="179" cy="167"/>
              <a:chOff x="2416" y="3817"/>
              <a:chExt cx="179" cy="167"/>
            </a:xfrm>
          </p:grpSpPr>
          <p:sp>
            <p:nvSpPr>
              <p:cNvPr id="1041" name="Freeform 17"/>
              <p:cNvSpPr>
                <a:spLocks/>
              </p:cNvSpPr>
              <p:nvPr/>
            </p:nvSpPr>
            <p:spPr bwMode="ltGray">
              <a:xfrm>
                <a:off x="2475" y="3817"/>
                <a:ext cx="61" cy="101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31"/>
                  </a:cxn>
                  <a:cxn ang="0">
                    <a:pos x="0" y="71"/>
                  </a:cxn>
                  <a:cxn ang="0">
                    <a:pos x="27" y="100"/>
                  </a:cxn>
                  <a:cxn ang="0">
                    <a:pos x="60" y="73"/>
                  </a:cxn>
                  <a:cxn ang="0">
                    <a:pos x="60" y="30"/>
                  </a:cxn>
                  <a:cxn ang="0">
                    <a:pos x="28" y="0"/>
                  </a:cxn>
                </a:cxnLst>
                <a:rect l="0" t="0" r="r" b="b"/>
                <a:pathLst>
                  <a:path w="61" h="101">
                    <a:moveTo>
                      <a:pt x="28" y="0"/>
                    </a:moveTo>
                    <a:lnTo>
                      <a:pt x="0" y="31"/>
                    </a:lnTo>
                    <a:lnTo>
                      <a:pt x="0" y="71"/>
                    </a:lnTo>
                    <a:lnTo>
                      <a:pt x="27" y="100"/>
                    </a:lnTo>
                    <a:lnTo>
                      <a:pt x="60" y="73"/>
                    </a:lnTo>
                    <a:lnTo>
                      <a:pt x="60" y="30"/>
                    </a:lnTo>
                    <a:lnTo>
                      <a:pt x="28" y="0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18"/>
              <p:cNvSpPr>
                <a:spLocks/>
              </p:cNvSpPr>
              <p:nvPr/>
            </p:nvSpPr>
            <p:spPr bwMode="ltGray">
              <a:xfrm>
                <a:off x="2518" y="3898"/>
                <a:ext cx="77" cy="81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29" y="8"/>
                  </a:cxn>
                  <a:cxn ang="0">
                    <a:pos x="4" y="39"/>
                  </a:cxn>
                  <a:cxn ang="0">
                    <a:pos x="0" y="80"/>
                  </a:cxn>
                  <a:cxn ang="0">
                    <a:pos x="50" y="76"/>
                  </a:cxn>
                  <a:cxn ang="0">
                    <a:pos x="76" y="43"/>
                  </a:cxn>
                  <a:cxn ang="0">
                    <a:pos x="69" y="0"/>
                  </a:cxn>
                </a:cxnLst>
                <a:rect l="0" t="0" r="r" b="b"/>
                <a:pathLst>
                  <a:path w="77" h="81">
                    <a:moveTo>
                      <a:pt x="69" y="0"/>
                    </a:moveTo>
                    <a:lnTo>
                      <a:pt x="29" y="8"/>
                    </a:lnTo>
                    <a:lnTo>
                      <a:pt x="4" y="39"/>
                    </a:lnTo>
                    <a:lnTo>
                      <a:pt x="0" y="80"/>
                    </a:lnTo>
                    <a:lnTo>
                      <a:pt x="50" y="76"/>
                    </a:lnTo>
                    <a:lnTo>
                      <a:pt x="76" y="43"/>
                    </a:lnTo>
                    <a:lnTo>
                      <a:pt x="69" y="0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ltGray">
              <a:xfrm>
                <a:off x="2416" y="3900"/>
                <a:ext cx="84" cy="8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7" y="8"/>
                  </a:cxn>
                  <a:cxn ang="0">
                    <a:pos x="71" y="40"/>
                  </a:cxn>
                  <a:cxn ang="0">
                    <a:pos x="83" y="83"/>
                  </a:cxn>
                  <a:cxn ang="0">
                    <a:pos x="26" y="77"/>
                  </a:cxn>
                  <a:cxn ang="0">
                    <a:pos x="0" y="43"/>
                  </a:cxn>
                  <a:cxn ang="0">
                    <a:pos x="6" y="0"/>
                  </a:cxn>
                </a:cxnLst>
                <a:rect l="0" t="0" r="r" b="b"/>
                <a:pathLst>
                  <a:path w="84" h="84">
                    <a:moveTo>
                      <a:pt x="6" y="0"/>
                    </a:moveTo>
                    <a:lnTo>
                      <a:pt x="47" y="8"/>
                    </a:lnTo>
                    <a:lnTo>
                      <a:pt x="71" y="40"/>
                    </a:lnTo>
                    <a:lnTo>
                      <a:pt x="83" y="83"/>
                    </a:lnTo>
                    <a:lnTo>
                      <a:pt x="26" y="77"/>
                    </a:lnTo>
                    <a:lnTo>
                      <a:pt x="0" y="43"/>
                    </a:lnTo>
                    <a:lnTo>
                      <a:pt x="6" y="0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3120" y="3801"/>
              <a:ext cx="179" cy="167"/>
              <a:chOff x="3120" y="3801"/>
              <a:chExt cx="179" cy="167"/>
            </a:xfrm>
          </p:grpSpPr>
          <p:sp>
            <p:nvSpPr>
              <p:cNvPr id="1045" name="Freeform 21"/>
              <p:cNvSpPr>
                <a:spLocks/>
              </p:cNvSpPr>
              <p:nvPr/>
            </p:nvSpPr>
            <p:spPr bwMode="ltGray">
              <a:xfrm>
                <a:off x="3179" y="3801"/>
                <a:ext cx="61" cy="101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31"/>
                  </a:cxn>
                  <a:cxn ang="0">
                    <a:pos x="0" y="71"/>
                  </a:cxn>
                  <a:cxn ang="0">
                    <a:pos x="27" y="100"/>
                  </a:cxn>
                  <a:cxn ang="0">
                    <a:pos x="60" y="73"/>
                  </a:cxn>
                  <a:cxn ang="0">
                    <a:pos x="60" y="30"/>
                  </a:cxn>
                  <a:cxn ang="0">
                    <a:pos x="28" y="0"/>
                  </a:cxn>
                </a:cxnLst>
                <a:rect l="0" t="0" r="r" b="b"/>
                <a:pathLst>
                  <a:path w="61" h="101">
                    <a:moveTo>
                      <a:pt x="28" y="0"/>
                    </a:moveTo>
                    <a:lnTo>
                      <a:pt x="0" y="31"/>
                    </a:lnTo>
                    <a:lnTo>
                      <a:pt x="0" y="71"/>
                    </a:lnTo>
                    <a:lnTo>
                      <a:pt x="27" y="100"/>
                    </a:lnTo>
                    <a:lnTo>
                      <a:pt x="60" y="73"/>
                    </a:lnTo>
                    <a:lnTo>
                      <a:pt x="60" y="30"/>
                    </a:lnTo>
                    <a:lnTo>
                      <a:pt x="28" y="0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6" name="Freeform 22"/>
              <p:cNvSpPr>
                <a:spLocks/>
              </p:cNvSpPr>
              <p:nvPr/>
            </p:nvSpPr>
            <p:spPr bwMode="ltGray">
              <a:xfrm>
                <a:off x="3222" y="3882"/>
                <a:ext cx="77" cy="81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29" y="8"/>
                  </a:cxn>
                  <a:cxn ang="0">
                    <a:pos x="4" y="39"/>
                  </a:cxn>
                  <a:cxn ang="0">
                    <a:pos x="0" y="80"/>
                  </a:cxn>
                  <a:cxn ang="0">
                    <a:pos x="50" y="76"/>
                  </a:cxn>
                  <a:cxn ang="0">
                    <a:pos x="76" y="43"/>
                  </a:cxn>
                  <a:cxn ang="0">
                    <a:pos x="69" y="0"/>
                  </a:cxn>
                </a:cxnLst>
                <a:rect l="0" t="0" r="r" b="b"/>
                <a:pathLst>
                  <a:path w="77" h="81">
                    <a:moveTo>
                      <a:pt x="69" y="0"/>
                    </a:moveTo>
                    <a:lnTo>
                      <a:pt x="29" y="8"/>
                    </a:lnTo>
                    <a:lnTo>
                      <a:pt x="4" y="39"/>
                    </a:lnTo>
                    <a:lnTo>
                      <a:pt x="0" y="80"/>
                    </a:lnTo>
                    <a:lnTo>
                      <a:pt x="50" y="76"/>
                    </a:lnTo>
                    <a:lnTo>
                      <a:pt x="76" y="43"/>
                    </a:lnTo>
                    <a:lnTo>
                      <a:pt x="69" y="0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" name="Freeform 23"/>
              <p:cNvSpPr>
                <a:spLocks/>
              </p:cNvSpPr>
              <p:nvPr/>
            </p:nvSpPr>
            <p:spPr bwMode="ltGray">
              <a:xfrm>
                <a:off x="3120" y="3884"/>
                <a:ext cx="84" cy="8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7" y="8"/>
                  </a:cxn>
                  <a:cxn ang="0">
                    <a:pos x="71" y="40"/>
                  </a:cxn>
                  <a:cxn ang="0">
                    <a:pos x="83" y="83"/>
                  </a:cxn>
                  <a:cxn ang="0">
                    <a:pos x="26" y="77"/>
                  </a:cxn>
                  <a:cxn ang="0">
                    <a:pos x="0" y="43"/>
                  </a:cxn>
                  <a:cxn ang="0">
                    <a:pos x="6" y="0"/>
                  </a:cxn>
                </a:cxnLst>
                <a:rect l="0" t="0" r="r" b="b"/>
                <a:pathLst>
                  <a:path w="84" h="84">
                    <a:moveTo>
                      <a:pt x="6" y="0"/>
                    </a:moveTo>
                    <a:lnTo>
                      <a:pt x="47" y="8"/>
                    </a:lnTo>
                    <a:lnTo>
                      <a:pt x="71" y="40"/>
                    </a:lnTo>
                    <a:lnTo>
                      <a:pt x="83" y="83"/>
                    </a:lnTo>
                    <a:lnTo>
                      <a:pt x="26" y="77"/>
                    </a:lnTo>
                    <a:lnTo>
                      <a:pt x="0" y="43"/>
                    </a:lnTo>
                    <a:lnTo>
                      <a:pt x="6" y="0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dist="13470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9" name="Freeform 25"/>
            <p:cNvSpPr>
              <a:spLocks/>
            </p:cNvSpPr>
            <p:nvPr/>
          </p:nvSpPr>
          <p:spPr bwMode="ltGray">
            <a:xfrm>
              <a:off x="3899" y="3801"/>
              <a:ext cx="61" cy="101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31"/>
                </a:cxn>
                <a:cxn ang="0">
                  <a:pos x="0" y="71"/>
                </a:cxn>
                <a:cxn ang="0">
                  <a:pos x="27" y="100"/>
                </a:cxn>
                <a:cxn ang="0">
                  <a:pos x="60" y="73"/>
                </a:cxn>
                <a:cxn ang="0">
                  <a:pos x="60" y="30"/>
                </a:cxn>
                <a:cxn ang="0">
                  <a:pos x="28" y="0"/>
                </a:cxn>
              </a:cxnLst>
              <a:rect l="0" t="0" r="r" b="b"/>
              <a:pathLst>
                <a:path w="61" h="101">
                  <a:moveTo>
                    <a:pt x="28" y="0"/>
                  </a:moveTo>
                  <a:lnTo>
                    <a:pt x="0" y="31"/>
                  </a:lnTo>
                  <a:lnTo>
                    <a:pt x="0" y="71"/>
                  </a:lnTo>
                  <a:lnTo>
                    <a:pt x="27" y="100"/>
                  </a:lnTo>
                  <a:lnTo>
                    <a:pt x="60" y="73"/>
                  </a:lnTo>
                  <a:lnTo>
                    <a:pt x="60" y="30"/>
                  </a:lnTo>
                  <a:lnTo>
                    <a:pt x="28" y="0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accent2"/>
              </a:solidFill>
              <a:prstDash val="solid"/>
              <a:round/>
              <a:headEnd/>
              <a:tailEnd/>
            </a:ln>
            <a:effectLst>
              <a:outerShdw dist="13470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ltGray">
            <a:xfrm>
              <a:off x="3942" y="3882"/>
              <a:ext cx="77" cy="81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29" y="8"/>
                </a:cxn>
                <a:cxn ang="0">
                  <a:pos x="4" y="39"/>
                </a:cxn>
                <a:cxn ang="0">
                  <a:pos x="0" y="80"/>
                </a:cxn>
                <a:cxn ang="0">
                  <a:pos x="50" y="76"/>
                </a:cxn>
                <a:cxn ang="0">
                  <a:pos x="76" y="43"/>
                </a:cxn>
                <a:cxn ang="0">
                  <a:pos x="69" y="0"/>
                </a:cxn>
              </a:cxnLst>
              <a:rect l="0" t="0" r="r" b="b"/>
              <a:pathLst>
                <a:path w="77" h="81">
                  <a:moveTo>
                    <a:pt x="69" y="0"/>
                  </a:moveTo>
                  <a:lnTo>
                    <a:pt x="29" y="8"/>
                  </a:lnTo>
                  <a:lnTo>
                    <a:pt x="4" y="39"/>
                  </a:lnTo>
                  <a:lnTo>
                    <a:pt x="0" y="80"/>
                  </a:lnTo>
                  <a:lnTo>
                    <a:pt x="50" y="76"/>
                  </a:lnTo>
                  <a:lnTo>
                    <a:pt x="76" y="43"/>
                  </a:lnTo>
                  <a:lnTo>
                    <a:pt x="69" y="0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accent2"/>
              </a:solidFill>
              <a:prstDash val="solid"/>
              <a:round/>
              <a:headEnd/>
              <a:tailEnd/>
            </a:ln>
            <a:effectLst>
              <a:outerShdw dist="13470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ltGray">
            <a:xfrm>
              <a:off x="3840" y="3884"/>
              <a:ext cx="84" cy="8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7" y="8"/>
                </a:cxn>
                <a:cxn ang="0">
                  <a:pos x="71" y="40"/>
                </a:cxn>
                <a:cxn ang="0">
                  <a:pos x="83" y="83"/>
                </a:cxn>
                <a:cxn ang="0">
                  <a:pos x="26" y="77"/>
                </a:cxn>
                <a:cxn ang="0">
                  <a:pos x="0" y="43"/>
                </a:cxn>
                <a:cxn ang="0">
                  <a:pos x="6" y="0"/>
                </a:cxn>
              </a:cxnLst>
              <a:rect l="0" t="0" r="r" b="b"/>
              <a:pathLst>
                <a:path w="84" h="84">
                  <a:moveTo>
                    <a:pt x="6" y="0"/>
                  </a:moveTo>
                  <a:lnTo>
                    <a:pt x="47" y="8"/>
                  </a:lnTo>
                  <a:lnTo>
                    <a:pt x="71" y="40"/>
                  </a:lnTo>
                  <a:lnTo>
                    <a:pt x="83" y="83"/>
                  </a:lnTo>
                  <a:lnTo>
                    <a:pt x="26" y="77"/>
                  </a:lnTo>
                  <a:lnTo>
                    <a:pt x="0" y="43"/>
                  </a:lnTo>
                  <a:lnTo>
                    <a:pt x="6" y="0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accent2"/>
              </a:solidFill>
              <a:prstDash val="solid"/>
              <a:round/>
              <a:headEnd/>
              <a:tailEnd/>
            </a:ln>
            <a:effectLst>
              <a:outerShdw dist="13470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ltGray">
            <a:xfrm>
              <a:off x="4627" y="3801"/>
              <a:ext cx="61" cy="101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31"/>
                </a:cxn>
                <a:cxn ang="0">
                  <a:pos x="0" y="71"/>
                </a:cxn>
                <a:cxn ang="0">
                  <a:pos x="27" y="100"/>
                </a:cxn>
                <a:cxn ang="0">
                  <a:pos x="60" y="73"/>
                </a:cxn>
                <a:cxn ang="0">
                  <a:pos x="60" y="30"/>
                </a:cxn>
                <a:cxn ang="0">
                  <a:pos x="28" y="0"/>
                </a:cxn>
              </a:cxnLst>
              <a:rect l="0" t="0" r="r" b="b"/>
              <a:pathLst>
                <a:path w="61" h="101">
                  <a:moveTo>
                    <a:pt x="28" y="0"/>
                  </a:moveTo>
                  <a:lnTo>
                    <a:pt x="0" y="31"/>
                  </a:lnTo>
                  <a:lnTo>
                    <a:pt x="0" y="71"/>
                  </a:lnTo>
                  <a:lnTo>
                    <a:pt x="27" y="100"/>
                  </a:lnTo>
                  <a:lnTo>
                    <a:pt x="60" y="73"/>
                  </a:lnTo>
                  <a:lnTo>
                    <a:pt x="60" y="30"/>
                  </a:lnTo>
                  <a:lnTo>
                    <a:pt x="28" y="0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accent2"/>
              </a:solidFill>
              <a:prstDash val="solid"/>
              <a:round/>
              <a:headEnd/>
              <a:tailEnd/>
            </a:ln>
            <a:effectLst>
              <a:outerShdw dist="13470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ltGray">
            <a:xfrm>
              <a:off x="4670" y="3882"/>
              <a:ext cx="77" cy="81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29" y="8"/>
                </a:cxn>
                <a:cxn ang="0">
                  <a:pos x="4" y="39"/>
                </a:cxn>
                <a:cxn ang="0">
                  <a:pos x="0" y="80"/>
                </a:cxn>
                <a:cxn ang="0">
                  <a:pos x="50" y="76"/>
                </a:cxn>
                <a:cxn ang="0">
                  <a:pos x="76" y="43"/>
                </a:cxn>
                <a:cxn ang="0">
                  <a:pos x="69" y="0"/>
                </a:cxn>
              </a:cxnLst>
              <a:rect l="0" t="0" r="r" b="b"/>
              <a:pathLst>
                <a:path w="77" h="81">
                  <a:moveTo>
                    <a:pt x="69" y="0"/>
                  </a:moveTo>
                  <a:lnTo>
                    <a:pt x="29" y="8"/>
                  </a:lnTo>
                  <a:lnTo>
                    <a:pt x="4" y="39"/>
                  </a:lnTo>
                  <a:lnTo>
                    <a:pt x="0" y="80"/>
                  </a:lnTo>
                  <a:lnTo>
                    <a:pt x="50" y="76"/>
                  </a:lnTo>
                  <a:lnTo>
                    <a:pt x="76" y="43"/>
                  </a:lnTo>
                  <a:lnTo>
                    <a:pt x="69" y="0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accent2"/>
              </a:solidFill>
              <a:prstDash val="solid"/>
              <a:round/>
              <a:headEnd/>
              <a:tailEnd/>
            </a:ln>
            <a:effectLst>
              <a:outerShdw dist="13470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ltGray">
            <a:xfrm>
              <a:off x="4568" y="3884"/>
              <a:ext cx="84" cy="8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7" y="8"/>
                </a:cxn>
                <a:cxn ang="0">
                  <a:pos x="71" y="40"/>
                </a:cxn>
                <a:cxn ang="0">
                  <a:pos x="83" y="83"/>
                </a:cxn>
                <a:cxn ang="0">
                  <a:pos x="26" y="77"/>
                </a:cxn>
                <a:cxn ang="0">
                  <a:pos x="0" y="43"/>
                </a:cxn>
                <a:cxn ang="0">
                  <a:pos x="6" y="0"/>
                </a:cxn>
              </a:cxnLst>
              <a:rect l="0" t="0" r="r" b="b"/>
              <a:pathLst>
                <a:path w="84" h="84">
                  <a:moveTo>
                    <a:pt x="6" y="0"/>
                  </a:moveTo>
                  <a:lnTo>
                    <a:pt x="47" y="8"/>
                  </a:lnTo>
                  <a:lnTo>
                    <a:pt x="71" y="40"/>
                  </a:lnTo>
                  <a:lnTo>
                    <a:pt x="83" y="83"/>
                  </a:lnTo>
                  <a:lnTo>
                    <a:pt x="26" y="77"/>
                  </a:lnTo>
                  <a:lnTo>
                    <a:pt x="0" y="43"/>
                  </a:lnTo>
                  <a:lnTo>
                    <a:pt x="6" y="0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accent2"/>
              </a:solidFill>
              <a:prstDash val="solid"/>
              <a:round/>
              <a:headEnd/>
              <a:tailEnd/>
            </a:ln>
            <a:effectLst>
              <a:outerShdw dist="13470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56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7B63AF-AE55-44AD-99F2-FA25694A4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87;&#1077;&#1083;&#1086;&#1087;&#1086;&#1085;&#1085;&#1077;&#1089;&#1089;&#1082;&#1072;&#1103;%20&#1074;&#1086;&#1081;&#1085;&#1072;\Sirtaki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u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задание:</a:t>
            </a:r>
            <a:endParaRPr lang="ru-RU" sz="6000" b="1" u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6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§10, </a:t>
            </a:r>
          </a:p>
          <a:p>
            <a:r>
              <a:rPr lang="ru-RU" sz="6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Вопросы стр.38</a:t>
            </a:r>
            <a:endParaRPr lang="ru-RU" sz="6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 bwMode="auto">
          <a:xfrm>
            <a:off x="3357554" y="2071678"/>
            <a:ext cx="2143140" cy="200026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rPr>
              <a:t>Рынок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chemeClr val="bg2"/>
                </a:solidFill>
                <a:latin typeface="Times New Roman" pitchFamily="18" charset="0"/>
              </a:rPr>
              <a:t>рабов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0"/>
            <a:ext cx="290098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</a:rPr>
              <a:t>Источники рабства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14282" y="714356"/>
            <a:ext cx="2857520" cy="7143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rPr>
              <a:t>Продажа за долги до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</a:rPr>
              <a:t>Законов Солона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14282" y="1643050"/>
            <a:ext cx="2857520" cy="50006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rPr>
              <a:t>Дети рабыни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14282" y="2285992"/>
            <a:ext cx="2857520" cy="50006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rPr>
              <a:t>Военнопленные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14282" y="3000372"/>
            <a:ext cx="2857520" cy="9286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rPr>
              <a:t>Захват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rPr>
              <a:t> людей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baseline="0" dirty="0" smtClean="0">
                <a:solidFill>
                  <a:schemeClr val="bg2"/>
                </a:solidFill>
                <a:latin typeface="Times New Roman" pitchFamily="18" charset="0"/>
              </a:rPr>
              <a:t>пиратами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42844" y="4143380"/>
            <a:ext cx="3500462" cy="1143008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rPr>
              <a:t>Вывоз варваров на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chemeClr val="bg2"/>
                </a:solidFill>
                <a:latin typeface="Times New Roman" pitchFamily="18" charset="0"/>
              </a:rPr>
              <a:t>г</a:t>
            </a:r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</a:rPr>
              <a:t>реческие рынки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43702" y="0"/>
            <a:ext cx="1952586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2"/>
                </a:solidFill>
              </a:rPr>
              <a:t>Труд рабов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857884" y="642918"/>
            <a:ext cx="3143272" cy="71438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rPr>
              <a:t>Государственные служащие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5857884" y="1428736"/>
            <a:ext cx="3143272" cy="5000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rPr>
              <a:t>Рабы-полицейские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5857884" y="2000240"/>
            <a:ext cx="3143272" cy="642942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rPr>
              <a:t>Обслуживание господ в военных походах</a:t>
            </a: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5857884" y="2786058"/>
            <a:ext cx="3143272" cy="571504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rPr>
              <a:t>Сельское хозяйство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5857884" y="3429000"/>
            <a:ext cx="3143272" cy="7143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rPr>
              <a:t>Вращение мельничных жерновов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5857884" y="4214818"/>
            <a:ext cx="3143272" cy="785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rPr>
              <a:t>Гребцы на торговых кораблях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5857884" y="5072074"/>
            <a:ext cx="3143272" cy="500066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rPr>
              <a:t>Каменоломни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5857884" y="5715016"/>
            <a:ext cx="3143272" cy="6286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rPr>
              <a:t>Рудники</a:t>
            </a:r>
          </a:p>
        </p:txBody>
      </p:sp>
      <p:cxnSp>
        <p:nvCxnSpPr>
          <p:cNvPr id="20" name="Прямая со стрелкой 19"/>
          <p:cNvCxnSpPr/>
          <p:nvPr/>
        </p:nvCxnSpPr>
        <p:spPr bwMode="auto">
          <a:xfrm rot="5400000" flipH="1" flipV="1">
            <a:off x="4893471" y="1107265"/>
            <a:ext cx="1214446" cy="100013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 bwMode="auto">
          <a:xfrm flipV="1">
            <a:off x="4929190" y="1571613"/>
            <a:ext cx="1000133" cy="71437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2" idx="1"/>
          </p:cNvCxnSpPr>
          <p:nvPr/>
        </p:nvCxnSpPr>
        <p:spPr bwMode="auto">
          <a:xfrm>
            <a:off x="4929190" y="2214554"/>
            <a:ext cx="928694" cy="10715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3" idx="1"/>
          </p:cNvCxnSpPr>
          <p:nvPr/>
        </p:nvCxnSpPr>
        <p:spPr bwMode="auto">
          <a:xfrm rot="16200000" flipH="1">
            <a:off x="5000628" y="2214554"/>
            <a:ext cx="857256" cy="85725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4" idx="1"/>
          </p:cNvCxnSpPr>
          <p:nvPr/>
        </p:nvCxnSpPr>
        <p:spPr bwMode="auto">
          <a:xfrm rot="16200000" flipH="1">
            <a:off x="4643438" y="2571744"/>
            <a:ext cx="1571636" cy="85725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16" idx="1"/>
          </p:cNvCxnSpPr>
          <p:nvPr/>
        </p:nvCxnSpPr>
        <p:spPr bwMode="auto">
          <a:xfrm rot="16200000" flipH="1">
            <a:off x="4268389" y="3018231"/>
            <a:ext cx="2321735" cy="85725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17" idx="1"/>
          </p:cNvCxnSpPr>
          <p:nvPr/>
        </p:nvCxnSpPr>
        <p:spPr bwMode="auto">
          <a:xfrm rot="16200000" flipH="1">
            <a:off x="3911199" y="3375421"/>
            <a:ext cx="3036115" cy="85725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18" idx="1"/>
          </p:cNvCxnSpPr>
          <p:nvPr/>
        </p:nvCxnSpPr>
        <p:spPr bwMode="auto">
          <a:xfrm rot="16200000" flipH="1">
            <a:off x="3557576" y="3729044"/>
            <a:ext cx="3743360" cy="85725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 bwMode="auto">
          <a:xfrm flipH="1">
            <a:off x="4857752" y="2143116"/>
            <a:ext cx="214314" cy="214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2" name="Прямая со стрелкой 41"/>
          <p:cNvCxnSpPr>
            <a:stCxn id="4" idx="3"/>
          </p:cNvCxnSpPr>
          <p:nvPr/>
        </p:nvCxnSpPr>
        <p:spPr bwMode="auto">
          <a:xfrm>
            <a:off x="3071802" y="1071546"/>
            <a:ext cx="857256" cy="114300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5" idx="3"/>
          </p:cNvCxnSpPr>
          <p:nvPr/>
        </p:nvCxnSpPr>
        <p:spPr bwMode="auto">
          <a:xfrm>
            <a:off x="3071802" y="1893083"/>
            <a:ext cx="500066" cy="60722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6" idx="3"/>
          </p:cNvCxnSpPr>
          <p:nvPr/>
        </p:nvCxnSpPr>
        <p:spPr bwMode="auto">
          <a:xfrm>
            <a:off x="3071802" y="2536025"/>
            <a:ext cx="357190" cy="17859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7" idx="3"/>
          </p:cNvCxnSpPr>
          <p:nvPr/>
        </p:nvCxnSpPr>
        <p:spPr bwMode="auto">
          <a:xfrm flipV="1">
            <a:off x="3071802" y="3357562"/>
            <a:ext cx="285752" cy="10715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 bwMode="auto">
          <a:xfrm flipV="1">
            <a:off x="3643306" y="4000504"/>
            <a:ext cx="428628" cy="64294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2278" y="0"/>
            <a:ext cx="685085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rgbClr val="A2344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Давайте подумаем!</a:t>
            </a:r>
            <a:endParaRPr lang="ru-RU" sz="6000" b="1" cap="none" spc="0" dirty="0">
              <a:ln w="1905"/>
              <a:solidFill>
                <a:srgbClr val="A2344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186" y="1142984"/>
            <a:ext cx="9032794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мы понимаем</a:t>
            </a:r>
          </a:p>
          <a:p>
            <a:pPr algn="ctr"/>
            <a:r>
              <a:rPr lang="ru-RU" sz="5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54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 термином</a:t>
            </a:r>
          </a:p>
          <a:p>
            <a:pPr algn="ctr"/>
            <a:r>
              <a:rPr lang="ru-RU" sz="54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«Гражданская война».</a:t>
            </a:r>
          </a:p>
          <a:p>
            <a:pPr algn="ctr"/>
            <a:r>
              <a:rPr lang="ru-RU" sz="54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Можно ли Пелопоннесскую </a:t>
            </a:r>
          </a:p>
          <a:p>
            <a:pPr algn="ctr"/>
            <a:r>
              <a:rPr lang="ru-RU" sz="5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sz="54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ойну назвать</a:t>
            </a:r>
          </a:p>
          <a:p>
            <a:pPr algn="ctr"/>
            <a:r>
              <a:rPr lang="ru-RU" sz="5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</a:t>
            </a:r>
            <a:r>
              <a:rPr lang="ru-RU" sz="54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ражданской?</a:t>
            </a:r>
            <a:endParaRPr lang="ru-RU" sz="5400" b="1" cap="none" spc="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5128" y="4214818"/>
            <a:ext cx="8206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Давайте </a:t>
            </a:r>
            <a:r>
              <a:rPr lang="ru-RU" sz="5400" b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создадим  </a:t>
            </a:r>
            <a:r>
              <a:rPr lang="ru-RU" sz="5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тесты!</a:t>
            </a:r>
            <a:endParaRPr lang="ru-RU" sz="54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214289"/>
            <a:ext cx="4033848" cy="41551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00042"/>
            <a:ext cx="7348999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Пелопоннесская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Война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 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Упадок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Афин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8231" y="0"/>
            <a:ext cx="68647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Цели и задачи урока: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714356"/>
            <a:ext cx="22138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solidFill>
                  <a:srgbClr val="A2344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Знать:</a:t>
            </a:r>
            <a:endParaRPr lang="ru-RU" sz="5400" b="1" cap="none" spc="0" dirty="0">
              <a:ln w="1905"/>
              <a:solidFill>
                <a:srgbClr val="A2344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2857496"/>
            <a:ext cx="23512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Уметь:</a:t>
            </a:r>
            <a:endParaRPr lang="ru-RU" sz="5400" b="1" cap="none" spc="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500174"/>
            <a:ext cx="89297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dirty="0" smtClean="0"/>
              <a:t>Причины Пелопоннесской войны и упадка Афин;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/>
              <a:t>Что гражданские войны всегда губительны по </a:t>
            </a:r>
          </a:p>
          <a:p>
            <a:r>
              <a:rPr lang="ru-RU" sz="2800" b="1" dirty="0" smtClean="0"/>
              <a:t>отношению к  культурным достижениям  народа страны; 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3786190"/>
            <a:ext cx="729122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FF00"/>
                </a:solidFill>
              </a:rPr>
              <a:t>Работать с историческим текстом;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FF00"/>
                </a:solidFill>
              </a:rPr>
              <a:t>Составлять план рассказа;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FF00"/>
                </a:solidFill>
              </a:rPr>
              <a:t>Давать определения понятий и терминов;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FF00"/>
                </a:solidFill>
              </a:rPr>
              <a:t>Находить причинно- следственные связи;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2627" y="0"/>
            <a:ext cx="68359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Проблемное задание!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5448" y="1071546"/>
            <a:ext cx="6941644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Выяснить,</a:t>
            </a:r>
          </a:p>
          <a:p>
            <a:pPr algn="ctr"/>
            <a:r>
              <a:rPr lang="ru-RU" sz="5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</a:t>
            </a:r>
            <a:r>
              <a:rPr lang="ru-RU" sz="54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 стало </a:t>
            </a:r>
          </a:p>
          <a:p>
            <a:pPr algn="ctr"/>
            <a:r>
              <a:rPr lang="ru-RU" sz="54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главной причиной</a:t>
            </a:r>
          </a:p>
          <a:p>
            <a:pPr algn="ctr"/>
            <a:r>
              <a:rPr lang="ru-RU" sz="54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войны между</a:t>
            </a:r>
          </a:p>
          <a:p>
            <a:pPr algn="ctr"/>
            <a:r>
              <a:rPr lang="ru-RU" sz="54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Афинами и Спартой?</a:t>
            </a:r>
          </a:p>
          <a:p>
            <a:pPr algn="ctr"/>
            <a:r>
              <a:rPr lang="ru-RU" sz="54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Стр.35</a:t>
            </a:r>
            <a:endParaRPr lang="ru-RU" sz="5400" b="1" cap="none" spc="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0817" y="0"/>
            <a:ext cx="8082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Познавательное задание!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4626" y="1000108"/>
            <a:ext cx="7949036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Составить план текста</a:t>
            </a:r>
          </a:p>
          <a:p>
            <a:pPr algn="ctr"/>
            <a:r>
              <a:rPr lang="ru-RU" sz="54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«Военные действия</a:t>
            </a:r>
          </a:p>
          <a:p>
            <a:pPr algn="ctr"/>
            <a:r>
              <a:rPr lang="ru-RU" sz="5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sz="54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ходе </a:t>
            </a:r>
          </a:p>
          <a:p>
            <a:pPr algn="ctr"/>
            <a:r>
              <a:rPr lang="ru-RU" sz="54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Пелопоннесской войны»</a:t>
            </a:r>
          </a:p>
          <a:p>
            <a:pPr algn="ctr"/>
            <a:r>
              <a:rPr lang="ru-RU" sz="54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Стр.35-37.</a:t>
            </a:r>
          </a:p>
          <a:p>
            <a:pPr algn="ctr"/>
            <a:r>
              <a:rPr lang="ru-RU" sz="54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Памятка №1 стр. 110.</a:t>
            </a:r>
            <a:endParaRPr lang="ru-RU" sz="5400" b="1" cap="none" spc="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29780" cy="72943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r>
              <a:rPr lang="ru-RU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сада Афин Спартой, опустошение </a:t>
            </a:r>
          </a:p>
          <a:p>
            <a:r>
              <a:rPr lang="ru-RU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прибрежных поселений Спарты </a:t>
            </a:r>
          </a:p>
          <a:p>
            <a:r>
              <a:rPr lang="ru-RU" sz="36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афинским флотом (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431г. 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н.э.</a:t>
            </a:r>
            <a:r>
              <a:rPr lang="ru-RU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);</a:t>
            </a:r>
          </a:p>
          <a:p>
            <a:pPr marL="742950" indent="-742950"/>
            <a:r>
              <a:rPr lang="ru-RU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Казнь афинянами восставших </a:t>
            </a:r>
          </a:p>
          <a:p>
            <a:pPr marL="742950" indent="-742950"/>
            <a:r>
              <a:rPr lang="ru-RU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</a:t>
            </a:r>
            <a:r>
              <a:rPr lang="ru-RU" sz="3600" b="1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митиленцев</a:t>
            </a:r>
            <a:r>
              <a:rPr lang="ru-RU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; </a:t>
            </a:r>
          </a:p>
          <a:p>
            <a:pPr marL="742950" indent="-742950"/>
            <a:r>
              <a:rPr lang="ru-RU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Разгром и  пленение </a:t>
            </a:r>
            <a:r>
              <a:rPr lang="ru-RU" sz="3600" b="1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сицилийцами</a:t>
            </a:r>
            <a:r>
              <a:rPr lang="ru-RU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marL="742950" indent="-742950"/>
            <a:r>
              <a:rPr lang="ru-RU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афинян; </a:t>
            </a:r>
          </a:p>
          <a:p>
            <a:pPr marL="742950" indent="-742950"/>
            <a:r>
              <a:rPr lang="ru-RU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 В Афинах появились предатели;</a:t>
            </a:r>
          </a:p>
          <a:p>
            <a:pPr marL="742950" indent="-742950"/>
            <a:r>
              <a:rPr lang="ru-RU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Разгром спартанцами афинского флота </a:t>
            </a:r>
          </a:p>
          <a:p>
            <a:pPr marL="742950" indent="-742950"/>
            <a:r>
              <a:rPr lang="ru-RU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при «Козьих речках» (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405г. до н.э.</a:t>
            </a:r>
            <a:r>
              <a:rPr lang="ru-RU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);</a:t>
            </a:r>
          </a:p>
          <a:p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42900"/>
            <a:ext cx="87518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914400" indent="-914400"/>
            <a:r>
              <a:rPr lang="ru-RU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6.  Афины уступают лидерство в Греции;</a:t>
            </a:r>
          </a:p>
          <a:p>
            <a:pPr marL="914400" indent="-914400"/>
            <a:r>
              <a:rPr lang="ru-RU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7.  Результаты опустошительной </a:t>
            </a:r>
          </a:p>
          <a:p>
            <a:pPr marL="914400" indent="-914400"/>
            <a:r>
              <a:rPr lang="ru-RU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гражданской войны;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3977" y="2285992"/>
            <a:ext cx="9140836" cy="1323439"/>
          </a:xfrm>
          <a:prstGeom prst="rect">
            <a:avLst/>
          </a:prstGeom>
          <a:noFill/>
          <a:scene3d>
            <a:camera prst="perspectiveRelaxed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Физкультминутка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Рисунок 2" descr="animaciya-18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7356" y="4071942"/>
            <a:ext cx="5023950" cy="1966924"/>
          </a:xfrm>
          <a:prstGeom prst="rect">
            <a:avLst/>
          </a:prstGeom>
        </p:spPr>
      </p:pic>
      <p:pic>
        <p:nvPicPr>
          <p:cNvPr id="4" name="Рисунок 3" descr="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868" y="0"/>
            <a:ext cx="2533650" cy="2609850"/>
          </a:xfrm>
          <a:prstGeom prst="rect">
            <a:avLst/>
          </a:prstGeom>
        </p:spPr>
      </p:pic>
      <p:pic>
        <p:nvPicPr>
          <p:cNvPr id="6" name="Sirtak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472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6520" y="0"/>
            <a:ext cx="757457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Проблемное задание!</a:t>
            </a:r>
            <a:endParaRPr lang="ru-RU" sz="6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79188" y="1428736"/>
            <a:ext cx="7602786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Каковы итоги</a:t>
            </a:r>
          </a:p>
          <a:p>
            <a:pPr algn="ctr"/>
            <a:r>
              <a:rPr lang="ru-RU" sz="54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Пелопоннесской войны</a:t>
            </a:r>
          </a:p>
          <a:p>
            <a:pPr algn="ctr"/>
            <a:r>
              <a:rPr lang="ru-RU" sz="5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54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ля дальнейшего</a:t>
            </a:r>
          </a:p>
          <a:p>
            <a:pPr algn="ctr"/>
            <a:r>
              <a:rPr lang="ru-RU" sz="5400" b="1" dirty="0" err="1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развитияГреции</a:t>
            </a:r>
            <a:r>
              <a:rPr lang="ru-RU" sz="54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  <a:p>
            <a:pPr algn="ctr"/>
            <a:r>
              <a:rPr lang="ru-RU" sz="54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Стр.37.</a:t>
            </a:r>
            <a:endParaRPr lang="ru-RU" sz="5400" b="1" cap="none" spc="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EST">
  <a:themeElements>
    <a:clrScheme name="Тема Office 1">
      <a:dk1>
        <a:srgbClr val="000000"/>
      </a:dk1>
      <a:lt1>
        <a:srgbClr val="99FFFF"/>
      </a:lt1>
      <a:dk2>
        <a:srgbClr val="006666"/>
      </a:dk2>
      <a:lt2>
        <a:srgbClr val="CCCCFF"/>
      </a:lt2>
      <a:accent1>
        <a:srgbClr val="009999"/>
      </a:accent1>
      <a:accent2>
        <a:srgbClr val="00CC99"/>
      </a:accent2>
      <a:accent3>
        <a:srgbClr val="AAB8B8"/>
      </a:accent3>
      <a:accent4>
        <a:srgbClr val="82DADA"/>
      </a:accent4>
      <a:accent5>
        <a:srgbClr val="AACACA"/>
      </a:accent5>
      <a:accent6>
        <a:srgbClr val="00B98A"/>
      </a:accent6>
      <a:hlink>
        <a:srgbClr val="6600CC"/>
      </a:hlink>
      <a:folHlink>
        <a:srgbClr val="336699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99FFFF"/>
        </a:lt1>
        <a:dk2>
          <a:srgbClr val="006666"/>
        </a:dk2>
        <a:lt2>
          <a:srgbClr val="CCCCFF"/>
        </a:lt2>
        <a:accent1>
          <a:srgbClr val="009999"/>
        </a:accent1>
        <a:accent2>
          <a:srgbClr val="00CC99"/>
        </a:accent2>
        <a:accent3>
          <a:srgbClr val="AAB8B8"/>
        </a:accent3>
        <a:accent4>
          <a:srgbClr val="82DADA"/>
        </a:accent4>
        <a:accent5>
          <a:srgbClr val="AACACA"/>
        </a:accent5>
        <a:accent6>
          <a:srgbClr val="00B98A"/>
        </a:accent6>
        <a:hlink>
          <a:srgbClr val="6600CC"/>
        </a:hlink>
        <a:folHlink>
          <a:srgbClr val="33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3366"/>
        </a:dk1>
        <a:lt1>
          <a:srgbClr val="FFFFFF"/>
        </a:lt1>
        <a:dk2>
          <a:srgbClr val="008080"/>
        </a:dk2>
        <a:lt2>
          <a:srgbClr val="77B1BA"/>
        </a:lt2>
        <a:accent1>
          <a:srgbClr val="CCECFF"/>
        </a:accent1>
        <a:accent2>
          <a:srgbClr val="00CC99"/>
        </a:accent2>
        <a:accent3>
          <a:srgbClr val="FFFFFF"/>
        </a:accent3>
        <a:accent4>
          <a:srgbClr val="002A56"/>
        </a:accent4>
        <a:accent5>
          <a:srgbClr val="E2F4FF"/>
        </a:accent5>
        <a:accent6>
          <a:srgbClr val="00B98A"/>
        </a:accent6>
        <a:hlink>
          <a:srgbClr val="CCCCFF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CBCBCB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FOREST</Template>
  <TotalTime>174</TotalTime>
  <Words>259</Words>
  <Application>Microsoft Office PowerPoint</Application>
  <PresentationFormat>Экран (4:3)</PresentationFormat>
  <Paragraphs>80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FOREST</vt:lpstr>
      <vt:lpstr>Домашнее задание: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задание:</dc:title>
  <dc:creator>Admin</dc:creator>
  <cp:lastModifiedBy>Admin</cp:lastModifiedBy>
  <cp:revision>20</cp:revision>
  <dcterms:created xsi:type="dcterms:W3CDTF">2012-02-19T16:01:23Z</dcterms:created>
  <dcterms:modified xsi:type="dcterms:W3CDTF">2013-02-21T16:56:42Z</dcterms:modified>
</cp:coreProperties>
</file>