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74" r:id="rId6"/>
    <p:sldId id="272" r:id="rId7"/>
    <p:sldId id="269" r:id="rId8"/>
    <p:sldId id="266" r:id="rId9"/>
    <p:sldId id="265" r:id="rId10"/>
    <p:sldId id="270" r:id="rId11"/>
    <p:sldId id="267" r:id="rId12"/>
    <p:sldId id="263" r:id="rId13"/>
    <p:sldId id="262" r:id="rId14"/>
    <p:sldId id="268" r:id="rId15"/>
    <p:sldId id="275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2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4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8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6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1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79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1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4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49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00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52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9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90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1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1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4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3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84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9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2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0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6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78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24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5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8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75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9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7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1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0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5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ru.wikipedia.org/wiki/%D0%93%D0%BE%D1%81%D1%83%D0%B4%D0%B0%D1%80%D1%81%D1%82%D0%B2%D0%B5%D0%BD%D0%BD%D1%8B%D0%B9_%D1%81%D0%BF%D0%B8%D1%81%D0%BE%D0%BA_%D0%B8%D1%81%D1%82%D0%BE%D1%80%D0%B8%D0%BA%D0%BE-%D0%BA%D1%83%D0%BB%D1%8C%D1%82%D1%83%D1%80%D0%BD%D1%8B%D1%85_%D1%86%D0%B5%D0%BD%D0%BD%D0%BE%D1%81%D1%82%D0%B5%D0%B9_%D0%A0%D0%B5%D1%81%D0%BF%D1%83%D0%B1%D0%BB%D0%B8%D0%BA%D0%B8_%D0%91%D0%B5%D0%BB%D0%B0%D1%80%D1%83%D1%81%D1%8C" TargetMode="External"/><Relationship Id="rId5" Type="http://schemas.openxmlformats.org/officeDocument/2006/relationships/hyperlink" Target="http://ru.wikipedia.org/wiki/%D0%AE%D0%9D%D0%95%D0%A1%D0%9A%D0%9E" TargetMode="External"/><Relationship Id="rId4" Type="http://schemas.openxmlformats.org/officeDocument/2006/relationships/hyperlink" Target="http://ru.wikipedia.org/wiki/%D0%92%D1%81%D0%B5%D0%BC%D0%B8%D1%80%D0%BD%D0%BE%D0%B5_%D0%BD%D0%B0%D1%81%D0%BB%D0%B5%D0%B4%D0%B8%D0%B5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796" y="620688"/>
            <a:ext cx="8388424" cy="1500187"/>
          </a:xfrm>
        </p:spPr>
        <p:txBody>
          <a:bodyPr/>
          <a:lstStyle/>
          <a:p>
            <a:r>
              <a:rPr lang="be-BY" sz="6000" b="1" dirty="0" smtClean="0">
                <a:solidFill>
                  <a:srgbClr val="C00000"/>
                </a:solidFill>
                <a:latin typeface="AnastasiaScript" pitchFamily="2" charset="0"/>
              </a:rPr>
              <a:t>Адукацыя і навука ў першай палове  </a:t>
            </a:r>
            <a:r>
              <a:rPr lang="en-US" sz="6000" b="1" dirty="0" smtClean="0">
                <a:solidFill>
                  <a:srgbClr val="C00000"/>
                </a:solidFill>
                <a:latin typeface="Algerian" pitchFamily="82" charset="0"/>
              </a:rPr>
              <a:t>XIX </a:t>
            </a:r>
            <a:r>
              <a:rPr lang="be-BY" sz="6000" b="1" dirty="0" smtClean="0">
                <a:solidFill>
                  <a:srgbClr val="C00000"/>
                </a:solidFill>
                <a:latin typeface="AnastasiaScript" pitchFamily="2" charset="0"/>
              </a:rPr>
              <a:t> стагоддзя</a:t>
            </a:r>
            <a:endParaRPr lang="ru-RU" sz="6000" b="1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256584" cy="34968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6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843213" y="765175"/>
            <a:ext cx="338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Да ліку выдатных дзеячаў культуры адносяцца браты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Яўстафій і Канстанцін Тышкевічы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Па іх ініцыятыве ў 1842 г. у Лагойску быў створаны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першы ў Беларусі музей старажытнасцей</a:t>
            </a: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. </a:t>
            </a: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5288" y="4365625"/>
            <a:ext cx="8569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latin typeface="Times New Roman" pitchFamily="18" charset="0"/>
              </a:rPr>
              <a:t>Пазней у 1855 г. дзякуючы намаганням Яўстафія быў заснаваны </a:t>
            </a:r>
            <a:r>
              <a:rPr lang="be-BY" sz="2400" b="1" u="sng" dirty="0">
                <a:latin typeface="Times New Roman" pitchFamily="18" charset="0"/>
              </a:rPr>
              <a:t>Віленскі музей старажытнасцей</a:t>
            </a:r>
            <a:r>
              <a:rPr lang="be-BY" sz="2400" b="1" dirty="0">
                <a:latin typeface="Times New Roman" pitchFamily="18" charset="0"/>
              </a:rPr>
              <a:t>, у які яго заснавальнік перадаў збор уласных археалагічных матэрыялаў. Такім чынам, быў пакладзены пачатак музейнай спарве ў Беларусі.</a:t>
            </a: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50825" y="549275"/>
            <a:ext cx="2449513" cy="3671888"/>
            <a:chOff x="1383" y="346"/>
            <a:chExt cx="1542" cy="2313"/>
          </a:xfrm>
        </p:grpSpPr>
        <p:sp>
          <p:nvSpPr>
            <p:cNvPr id="47106" name="Rectangle 2"/>
            <p:cNvSpPr>
              <a:spLocks noChangeArrowheads="1"/>
            </p:cNvSpPr>
            <p:nvPr/>
          </p:nvSpPr>
          <p:spPr bwMode="auto">
            <a:xfrm>
              <a:off x="1383" y="2432"/>
              <a:ext cx="154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>
                  <a:solidFill>
                    <a:srgbClr val="808080"/>
                  </a:solidFill>
                  <a:latin typeface="Times New Roman" pitchFamily="18" charset="0"/>
                </a:rPr>
                <a:t>К.Тышкевіч</a:t>
              </a:r>
              <a:endParaRPr lang="ru-RU" sz="200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47110" name="Picture 6" descr="К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46"/>
              <a:ext cx="1539" cy="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6443663" y="549275"/>
            <a:ext cx="2520950" cy="3671888"/>
            <a:chOff x="3379" y="346"/>
            <a:chExt cx="1588" cy="2313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3379" y="2432"/>
              <a:ext cx="15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>
                  <a:solidFill>
                    <a:srgbClr val="808080"/>
                  </a:solidFill>
                  <a:latin typeface="Times New Roman" pitchFamily="18" charset="0"/>
                </a:rPr>
                <a:t>Я.Тышкевіч</a:t>
              </a:r>
              <a:endParaRPr lang="ru-RU" sz="200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47112" name="Picture 8" descr="Я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46"/>
              <a:ext cx="1573" cy="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7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iewrussia.com/images/Geode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" y="2897781"/>
            <a:ext cx="248309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4221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Дуга Струве  </a:t>
            </a:r>
            <a:r>
              <a:rPr lang="be-BY" b="1" dirty="0" smtClean="0"/>
              <a:t>ў </a:t>
            </a:r>
            <a:r>
              <a:rPr lang="ru-RU" b="1" dirty="0" err="1" smtClean="0"/>
              <a:t>Нарвегіі</a:t>
            </a:r>
            <a:endParaRPr lang="ru-RU" b="1" dirty="0"/>
          </a:p>
        </p:txBody>
      </p:sp>
      <p:pic>
        <p:nvPicPr>
          <p:cNvPr id="18436" name="Picture 4" descr="http://www.vipstd.ru/journal/images/article/zml/10_5/a_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48" y="2931125"/>
            <a:ext cx="2709416" cy="302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19255"/>
              </p:ext>
            </p:extLst>
          </p:nvPr>
        </p:nvGraphicFramePr>
        <p:xfrm>
          <a:off x="76696" y="515192"/>
          <a:ext cx="2479080" cy="1828800"/>
        </p:xfrm>
        <a:graphic>
          <a:graphicData uri="http://schemas.openxmlformats.org/drawingml/2006/table">
            <a:tbl>
              <a:tblPr/>
              <a:tblGrid>
                <a:gridCol w="215322"/>
                <a:gridCol w="2263758"/>
              </a:tblGrid>
              <a:tr h="10437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Всемирное наследие"/>
                        </a:rPr>
                        <a:t>Всемирное наследие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ЮНЕСКО"/>
                        </a:rPr>
                        <a:t>ЮНЕСКО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объект № 1187</a:t>
                      </a:r>
                      <a:b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16271"/>
              </p:ext>
            </p:extLst>
          </p:nvPr>
        </p:nvGraphicFramePr>
        <p:xfrm>
          <a:off x="6340176" y="235594"/>
          <a:ext cx="2771455" cy="2011680"/>
        </p:xfrm>
        <a:graphic>
          <a:graphicData uri="http://schemas.openxmlformats.org/drawingml/2006/table">
            <a:tbl>
              <a:tblPr/>
              <a:tblGrid>
                <a:gridCol w="411343"/>
                <a:gridCol w="2360112"/>
              </a:tblGrid>
              <a:tr h="1224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effectLst/>
                        </a:rPr>
                        <a:t>Объект </a:t>
                      </a:r>
                      <a:r>
                        <a:rPr lang="ru-RU" dirty="0">
                          <a:effectLst/>
                          <a:hlinkClick r:id="rId6" tooltip="Государственный список историко-культурных ценностей Республики Беларусь"/>
                        </a:rPr>
                        <a:t>Государственного списка историко-культурных ценностей Республики Беларусь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18437" name="Picture 5" descr="Флаг ЮНЕСК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4" y="3894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oat of arms of Belarus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942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1160" y="220125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Даследванні ў 1816-1855 годзе.</a:t>
            </a:r>
          </a:p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Вызначылі дакладны размер і форму Зямлі.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14221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 і  </a:t>
            </a:r>
            <a:r>
              <a:rPr lang="be-BY" b="1" dirty="0">
                <a:solidFill>
                  <a:srgbClr val="000000"/>
                </a:solidFill>
              </a:rPr>
              <a:t>ў </a:t>
            </a:r>
            <a:r>
              <a:rPr lang="ru-RU" b="1" dirty="0" err="1" smtClean="0">
                <a:solidFill>
                  <a:srgbClr val="000000"/>
                </a:solidFill>
              </a:rPr>
              <a:t>Беларусі</a:t>
            </a:r>
            <a:endParaRPr lang="ru-RU" dirty="0"/>
          </a:p>
        </p:txBody>
      </p:sp>
      <p:pic>
        <p:nvPicPr>
          <p:cNvPr id="18440" name="Picture 8" descr="http://wreferat.baza-referat.ru/3_333373722-33042.wp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1196"/>
            <a:ext cx="2232248" cy="30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7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000" b="1" dirty="0" smtClean="0">
                <a:solidFill>
                  <a:srgbClr val="C00000"/>
                </a:solidFill>
                <a:latin typeface="AnastasiaScript" pitchFamily="2" charset="0"/>
              </a:rPr>
              <a:t>Дасягненні ў развіці беларускай культуры</a:t>
            </a:r>
            <a:endParaRPr lang="ru-RU" sz="6000" b="1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87610"/>
              </p:ext>
            </p:extLst>
          </p:nvPr>
        </p:nvGraphicFramePr>
        <p:xfrm>
          <a:off x="683568" y="2276872"/>
          <a:ext cx="8136904" cy="35407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sz="2800" dirty="0" smtClean="0"/>
                        <a:t>Прозвішча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800" dirty="0" smtClean="0"/>
                        <a:t>Уклад у развіццё культуры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0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/>
              <a:t>Д. З.</a:t>
            </a:r>
          </a:p>
          <a:p>
            <a:pPr algn="ctr"/>
            <a:r>
              <a:rPr lang="ru-RU" sz="5400" b="1" dirty="0" smtClean="0"/>
              <a:t>Закончить таблицу.</a:t>
            </a:r>
          </a:p>
          <a:p>
            <a:pPr algn="ctr"/>
            <a:r>
              <a:rPr lang="ru-RU" sz="5400" b="1" dirty="0" smtClean="0"/>
              <a:t>§10</a:t>
            </a:r>
          </a:p>
          <a:p>
            <a:pPr algn="ctr"/>
            <a:endParaRPr 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20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16835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3781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Адукацыя і навука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6853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1803-1804 гг. была праведзена рэформа адукацыі, якая грунтавалася на прынцыпах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усесаслоўнасці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(даступнасці для усіх слаёў нсельніцтва) і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свецкасці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(пераход адукацыі з царкоўнага ведамства ў рукі дзяржавы). У Расіі было створана Міністэрства народнай асветы, а на тэрыторыі Беларусі Віленская вучэбная акруга на чале з папячыцелем (кіраўніком) князем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Адамам Чартарыйскім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51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3-tub-by.yandex.net/i?id=155563593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9" y="260648"/>
            <a:ext cx="3963268" cy="317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vseogomele.net/constructor/img/articles/gorod/2007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3933825" cy="16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6526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Цэнтральная роля ў сістэме адукацыі адводзілася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Віленскаму універсітэту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які стаў у 1803 г. пераемнікам Галоўнай Віленскай школы. Сярэднюю адукацыю давалі гімназіі, няпоўную сярэднюю – павятовыя, а пачатковую – прыходскія вучылішчы. Сярэднюю адукацыю давалі таксама езуіцкія калегіі, якія існавалі да 1820 г. Найбольш значнай з іх была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Полацкая калегія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пераўтвораная ў 1812 г. у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Акадэмію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1819 г. была адчынена ланкастэрская щкола ў Гомелі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29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60755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Асноўнай мовай навучання прызнавалася першапачаткова польская мова. Да 1830-1831 гг. навучальныя ўстановы заставаліся цэнтрам апалячвання моладзі. Пасля падаўлення паўстання 1830-1831 гг. </a:t>
            </a:r>
            <a:r>
              <a:rPr lang="be-BY" sz="2400" b="1" dirty="0">
                <a:solidFill>
                  <a:srgbClr val="FF0000"/>
                </a:solidFill>
                <a:latin typeface="Times New Roman" pitchFamily="18" charset="0"/>
              </a:rPr>
              <a:t>у </a:t>
            </a:r>
            <a:r>
              <a:rPr lang="be-BY" sz="2400" b="1" u="sng" dirty="0">
                <a:solidFill>
                  <a:srgbClr val="FF0000"/>
                </a:solidFill>
                <a:latin typeface="Times New Roman" pitchFamily="18" charset="0"/>
              </a:rPr>
              <a:t>1832 г. быў зачынены Віленскі універсітэт</a:t>
            </a:r>
            <a:r>
              <a:rPr lang="be-BY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кожны трэці студэнт якога прымаў удзел у паўстанні. У </a:t>
            </a:r>
            <a:r>
              <a:rPr lang="be-BY" sz="2400" b="1" u="sng" dirty="0">
                <a:solidFill>
                  <a:srgbClr val="FF0000"/>
                </a:solidFill>
                <a:latin typeface="Times New Roman" pitchFamily="18" charset="0"/>
              </a:rPr>
              <a:t>1836 </a:t>
            </a:r>
            <a:r>
              <a:rPr lang="be-BY" sz="2400" b="1" u="sng" dirty="0">
                <a:solidFill>
                  <a:srgbClr val="414020"/>
                </a:solidFill>
                <a:latin typeface="Times New Roman" pitchFamily="18" charset="0"/>
              </a:rPr>
              <a:t>г</a:t>
            </a: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. выкладанне ва ўсіх тыпах навучальных устаноў было пераведзена </a:t>
            </a:r>
            <a:r>
              <a:rPr lang="be-BY" sz="2400" b="1" u="sng" dirty="0">
                <a:solidFill>
                  <a:srgbClr val="414020"/>
                </a:solidFill>
                <a:latin typeface="Times New Roman" pitchFamily="18" charset="0"/>
              </a:rPr>
              <a:t>на рускую мову</a:t>
            </a: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, а сама яна ўводзілася ў якасці абавязковага прадмету. Польская мова была забаронена.</a:t>
            </a:r>
            <a:endParaRPr lang="ru-RU" sz="2400" b="1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3520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Патрэбы развіцця сельскай гаспадаркі выклікалі адкрыццё у </a:t>
            </a:r>
            <a:r>
              <a:rPr kumimoji="0" lang="be-BY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1848 г. у Горы-Горках</a:t>
            </a:r>
            <a:r>
              <a:rPr kumimoji="0" lang="be-B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Магілёўскай губерні </a:t>
            </a:r>
            <a:r>
              <a:rPr kumimoji="0" lang="be-BY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Земляробчага інстытута</a:t>
            </a:r>
            <a:r>
              <a:rPr kumimoji="0" lang="be-B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першай у Расіі вышэйшай навучальнай установы сельскагаспадарчага профілю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76825" y="3429000"/>
            <a:ext cx="3817938" cy="2879725"/>
            <a:chOff x="1927" y="1979"/>
            <a:chExt cx="2405" cy="204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27" y="3793"/>
              <a:ext cx="24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be-BY" sz="2000" b="1" dirty="0">
                  <a:solidFill>
                    <a:srgbClr val="414020"/>
                  </a:solidFill>
                  <a:latin typeface="Times New Roman" pitchFamily="18" charset="0"/>
                </a:rPr>
                <a:t>Адзін з будынкаў земляробчага інстытута</a:t>
              </a:r>
              <a:endParaRPr lang="ru-RU" sz="2000" b="1" dirty="0">
                <a:solidFill>
                  <a:srgbClr val="414020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6" descr="академия Горк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979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9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1268413"/>
            <a:ext cx="86423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XIX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ст. адбываецца працэс станаўлення беларускай літаратурнай мовы, які праходзіў на аснове жывой шматдыялектнай народнай мовы. Першымі беларускімі паэтамі сталі выхадцы з асяроддзя апалячанай беларускай шляхты. Таму пісаць па-беларуску яны пачалі прывычнай для іх лацінкай, што ўжывалася ў польскай мове, а не кірылічным алфавітам, характэрным для старабеларускай пісьмовай мовы. 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3850" y="3981451"/>
            <a:ext cx="86407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Характэрнай з’явай стала ўжыванне кірыліцы ў ананімных літаратурных творах. Доўгі час ананімнымі лічыліся паэмы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Энеіда навыварат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 і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Тарас на Парнасе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”. Зараз найбольш верагоднымі іх аўтарамі лічацца адпаведна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Вікенцій Равінскі і Канстанцін Вераніцын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Паэма “Тарас на Парнасе” з’явілася выдатным узорам літаратурнай апрацоўкі сярэднебеларускай гаворкі, якая і стала асновай новай беларускай літаратурнай мовы.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5288" y="0"/>
            <a:ext cx="8424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3600" b="1" u="sng" dirty="0">
                <a:solidFill>
                  <a:srgbClr val="C00000"/>
                </a:solidFill>
                <a:latin typeface="Monotype Corsiva" pitchFamily="66" charset="0"/>
              </a:rPr>
              <a:t>Станаўленне беларускай літаратурнай мовы і нацыянальнай літаратуры</a:t>
            </a:r>
            <a:endParaRPr lang="ru-RU" sz="36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nihi.by/sites/default/files/spilevskij_paviel_putiesiestvije_po_polesju_i_bielorusskomu_kraju.jpg?1294348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1" y="1196752"/>
            <a:ext cx="3600400" cy="5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7073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u="sng" dirty="0" smtClean="0">
                <a:solidFill>
                  <a:srgbClr val="C00000"/>
                </a:solidFill>
                <a:latin typeface="AnastasiaScript" pitchFamily="2" charset="0"/>
              </a:rPr>
              <a:t>Беларусазнаўства</a:t>
            </a:r>
            <a:endParaRPr lang="ru-RU" sz="6000" b="1" u="sng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340768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Адным з першых даследваннікаў беларускай мовы з’яўляецца </a:t>
            </a:r>
          </a:p>
          <a:p>
            <a:r>
              <a:rPr lang="be-BY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Павел Шпілеўскі.</a:t>
            </a:r>
          </a:p>
          <a:p>
            <a:r>
              <a:rPr lang="be-B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«Белорусскій язык так самостоятелен, преданья, поверья і сказкі его так орігінальны…Ізучая язык, преданья , поверья і сказкі белорусов , мы ізучаем язык, понятія і верованія своіх предков»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492500" y="188913"/>
            <a:ext cx="54006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Актыўным збіральнікам беларускага фальклору яшчэ з часоў вучобы ў Віленскім універсітэце пад уплывам прафесараў М.Баброўскага і І.Даніловіча стаў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Ян Чачот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Адбыўшы 10-гадовую ссылку за ўдзел у дзейнасці таварыства філаматаў (аматараў ведаў), якое складалася са студэнтаў універсітэта і імкнулася да аднаўлення незалежнай Рэчы Паспалітай, ён у 1837-1846 гг. выдаў у Вільні пераважна ў перакладзе на польскую мову </a:t>
            </a:r>
          </a:p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6 зборнікаў “Вясковых песень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68313" y="5588000"/>
            <a:ext cx="8424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rgbClr val="C00000"/>
                </a:solidFill>
                <a:latin typeface="Times New Roman" pitchFamily="18" charset="0"/>
              </a:rPr>
              <a:t>Ян Чачот адзначыў граматычныя асаблівасці беларускай мовы і вылучыў яе з іншых славянскіх моў, назваўшы крывіцкай.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346174" y="358080"/>
            <a:ext cx="2867025" cy="3960813"/>
            <a:chOff x="249" y="255"/>
            <a:chExt cx="1806" cy="2495"/>
          </a:xfrm>
        </p:grpSpPr>
        <p:sp>
          <p:nvSpPr>
            <p:cNvPr id="46082" name="Rectangle 2"/>
            <p:cNvSpPr>
              <a:spLocks noChangeArrowheads="1"/>
            </p:cNvSpPr>
            <p:nvPr/>
          </p:nvSpPr>
          <p:spPr bwMode="auto">
            <a:xfrm>
              <a:off x="521" y="2523"/>
              <a:ext cx="136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latin typeface="Times New Roman" pitchFamily="18" charset="0"/>
                </a:rPr>
                <a:t>Ян Чачот</a:t>
              </a:r>
              <a:endParaRPr lang="ru-RU" sz="2000" b="1" dirty="0">
                <a:latin typeface="Times New Roman" pitchFamily="18" charset="0"/>
              </a:endParaRPr>
            </a:p>
          </p:txBody>
        </p:sp>
        <p:pic>
          <p:nvPicPr>
            <p:cNvPr id="46086" name="Picture 6" descr="Ян чачот"/>
            <p:cNvPicPr>
              <a:picLocks noChangeAspect="1" noChangeArrowheads="1"/>
            </p:cNvPicPr>
            <p:nvPr/>
          </p:nvPicPr>
          <p:blipFill>
            <a:blip r:embed="rId2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5"/>
              <a:ext cx="1806" cy="2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46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43213" y="260350"/>
            <a:ext cx="60499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Беларускі фальклор плённа выкарыстоўваў у сваёй творчасці польскі паэт беларускага паходжання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Адам Міцкевіч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якога літаратуразнаўцы называюць “геніем памежжа культур” двух народаў. Вымушаны назаўсёды пакінуць у 1824 г. сваю Бацькаўшчыну ў сувязі з асуджэннем па справе таварыства філаматаў і знаходзячыся з 1829 г. у эміграцыі, паэт выказаў тугу па Радзіме на старонках рамантычнай паэмы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Дзяды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”, у баладах і рамансах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Свіцязянка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 і  нш.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0825" y="4508500"/>
            <a:ext cx="8569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Будучы ў Пецярбургу, ён спаткаў будучых дзекабрыстаў К.Рылеева і А.Бястужава. У Маскве паэт пазнаёміўся з А.Пушкіным. Пад уражаннем імправізацый А.Міцкевіча на французскай мове Пушкін выказаў свае пачуцці: “Які геній! Які свяшчэнны агонь!”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70637" y="346600"/>
            <a:ext cx="2771866" cy="3587225"/>
            <a:chOff x="97" y="46"/>
            <a:chExt cx="1646" cy="2205"/>
          </a:xfrm>
        </p:grpSpPr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385" y="2024"/>
              <a:ext cx="113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latin typeface="Times New Roman" pitchFamily="18" charset="0"/>
                </a:rPr>
                <a:t>А.Міцкевіч</a:t>
              </a:r>
              <a:endParaRPr lang="ru-RU" sz="2000" b="1" dirty="0">
                <a:latin typeface="Times New Roman" pitchFamily="18" charset="0"/>
              </a:endParaRPr>
            </a:p>
          </p:txBody>
        </p:sp>
        <p:pic>
          <p:nvPicPr>
            <p:cNvPr id="57353" name="Picture 9" descr="280px-AdamMickiewic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46"/>
              <a:ext cx="1646" cy="19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2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23850" y="333375"/>
            <a:ext cx="8642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Сусветную вядомасць атрымаў сябра Адама Міцкевіча па Віленскаму універсітэту, удзельнік таварыства філаматаў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Ігнат Дамейка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Пасля паўстання 1830-1831 гг. ён апынуўся ў эміграцыі (выехаў за мяжу сваёй Радзімы) у Чылі.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3850" y="2276475"/>
            <a:ext cx="55435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latin typeface="Times New Roman" pitchFamily="18" charset="0"/>
              </a:rPr>
              <a:t>За дасягненні ў вывучэнні геалогіі і мінералогіі на тэрыторыі гэтай дзяржавы атрымаў званне ганаровага сябра дзясятка навуковых таварыстваў Еўропы і Амерыкі, стаў ганаровым грамадзянінам Чылі. Ён стварыў у Чылі этнаграфічны музей, увёў метрычную сістэму вымярэння, напісаў шэраг падручнікаў. Чылійскі ўрад абвясціў Дамейку нацыянальным героем рэспублікі.</a:t>
            </a: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5940425" y="1989138"/>
            <a:ext cx="2859088" cy="4105275"/>
            <a:chOff x="3953" y="164"/>
            <a:chExt cx="1575" cy="2404"/>
          </a:xfrm>
        </p:grpSpPr>
        <p:sp>
          <p:nvSpPr>
            <p:cNvPr id="55298" name="Rectangle 2"/>
            <p:cNvSpPr>
              <a:spLocks noChangeArrowheads="1"/>
            </p:cNvSpPr>
            <p:nvPr/>
          </p:nvSpPr>
          <p:spPr bwMode="auto">
            <a:xfrm>
              <a:off x="3969" y="2341"/>
              <a:ext cx="154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І.Дамейка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pic>
          <p:nvPicPr>
            <p:cNvPr id="55302" name="Picture 6" descr="Дамейк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164"/>
              <a:ext cx="1575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304" name="Picture 8" descr="3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809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835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Адукацыя і навука</dc:title>
  <dc:creator>Admin</dc:creator>
  <cp:lastModifiedBy>Admin</cp:lastModifiedBy>
  <cp:revision>9</cp:revision>
  <dcterms:created xsi:type="dcterms:W3CDTF">2013-02-21T15:28:43Z</dcterms:created>
  <dcterms:modified xsi:type="dcterms:W3CDTF">2013-02-21T16:16:38Z</dcterms:modified>
</cp:coreProperties>
</file>